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60" r:id="rId3"/>
    <p:sldId id="274" r:id="rId4"/>
    <p:sldId id="309" r:id="rId5"/>
    <p:sldId id="273" r:id="rId6"/>
    <p:sldId id="261" r:id="rId7"/>
    <p:sldId id="262" r:id="rId8"/>
    <p:sldId id="300" r:id="rId9"/>
    <p:sldId id="256" r:id="rId10"/>
    <p:sldId id="266" r:id="rId11"/>
    <p:sldId id="298" r:id="rId12"/>
    <p:sldId id="310" r:id="rId13"/>
    <p:sldId id="268" r:id="rId14"/>
    <p:sldId id="270" r:id="rId15"/>
    <p:sldId id="271" r:id="rId16"/>
    <p:sldId id="272" r:id="rId17"/>
    <p:sldId id="285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06" r:id="rId27"/>
    <p:sldId id="308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9FFB3"/>
    <a:srgbClr val="D8E6C0"/>
    <a:srgbClr val="CC3399"/>
    <a:srgbClr val="009900"/>
    <a:srgbClr val="6666FF"/>
    <a:srgbClr val="3399F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94633" autoAdjust="0"/>
  </p:normalViewPr>
  <p:slideViewPr>
    <p:cSldViewPr>
      <p:cViewPr varScale="1">
        <p:scale>
          <a:sx n="52" d="100"/>
          <a:sy n="52" d="100"/>
        </p:scale>
        <p:origin x="-76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FCFE9A-C5B4-48BC-BE8E-EE3565F30F11}" type="datetimeFigureOut">
              <a:rPr lang="de-DE" smtClean="0"/>
              <a:t>02.03.2016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17F0CD0-CC5E-4E86-AF4D-3D277A90C9E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8135B5-9970-47FE-89E0-37716E5E91BD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135B5-9970-47FE-89E0-37716E5E91BD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B4EA2-5560-410E-B8ED-74EBA450FF59}" type="slidenum">
              <a:rPr lang="de-DE"/>
              <a:pPr/>
              <a:t>2</a:t>
            </a:fld>
            <a:endParaRPr lang="de-DE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0EBA9-39E4-4879-B3AC-0F99616FDF4A}" type="slidenum">
              <a:rPr lang="de-DE"/>
              <a:pPr/>
              <a:t>3</a:t>
            </a:fld>
            <a:endParaRPr lang="de-DE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D560C-F123-436B-9DF0-2A52EFE06EBB}" type="slidenum">
              <a:rPr lang="de-DE"/>
              <a:pPr/>
              <a:t>4</a:t>
            </a:fld>
            <a:endParaRPr lang="de-DE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8B3AB-523B-423C-84F8-37B8B0647328}" type="slidenum">
              <a:rPr lang="de-DE"/>
              <a:pPr/>
              <a:t>5</a:t>
            </a:fld>
            <a:endParaRPr lang="de-DE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91656-693D-46F6-8B26-A6288F8A6795}" type="slidenum">
              <a:rPr lang="de-DE"/>
              <a:pPr/>
              <a:t>6</a:t>
            </a:fld>
            <a:endParaRPr lang="de-DE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CC4A7-74CE-4DB4-A86C-2F1F3E837C08}" type="slidenum">
              <a:rPr lang="de-DE"/>
              <a:pPr/>
              <a:t>7</a:t>
            </a:fld>
            <a:endParaRPr lang="de-DE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73166-F512-4A7D-A63C-617DCF13A4BA}" type="slidenum">
              <a:rPr lang="de-DE"/>
              <a:pPr/>
              <a:t>8</a:t>
            </a:fld>
            <a:endParaRPr lang="de-DE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62873-FC16-4783-8000-F43C4F762A12}" type="slidenum">
              <a:rPr lang="de-DE"/>
              <a:pPr/>
              <a:t>34</a:t>
            </a:fld>
            <a:endParaRPr lang="de-DE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D1FF5-9B92-4661-BC00-C271B121474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4040E-A53C-441A-BB3C-67E08B000AD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5BD4-901B-4F8A-81DD-1B1952A6C8D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6A4C3-D06A-41A9-9840-4B644456708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1CF28-2A89-4942-9AC9-BCD22FA726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394D-A656-4E78-AED2-8751E010B87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9CEA3-9563-41EB-B808-DC1F0555B1C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6F44F-B214-44E6-905A-DB51738B6F0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58131-EB3A-4471-9B0E-3CB77D5EFCB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DA65B-29FD-45E1-A4CB-AED3D1FA3CF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55AB0-1A15-496C-9766-EDD53FEF600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FAA38C-A52F-4C8E-8DA5-0AF843B6B7A3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me\TI%20Education\Derive%206\Derive6.ex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file:///C:\Programme\SciFace\MuPAD%20Pro%203.1\bin\MuPAD.exe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Programme\SciFace\MuPAD%20Pro%203.1\bin\MuPAD.exe" TargetMode="External"/><Relationship Id="rId13" Type="http://schemas.openxmlformats.org/officeDocument/2006/relationships/image" Target="../media/image43.png"/><Relationship Id="rId3" Type="http://schemas.openxmlformats.org/officeDocument/2006/relationships/slide" Target="slide19.xml"/><Relationship Id="rId7" Type="http://schemas.openxmlformats.org/officeDocument/2006/relationships/image" Target="../media/image42.jpeg"/><Relationship Id="rId12" Type="http://schemas.openxmlformats.org/officeDocument/2006/relationships/hyperlink" Target="file:///C:\Programme\turboplot\Tplotwin.ex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png"/><Relationship Id="rId11" Type="http://schemas.openxmlformats.org/officeDocument/2006/relationships/image" Target="../media/image26.png"/><Relationship Id="rId5" Type="http://schemas.openxmlformats.org/officeDocument/2006/relationships/image" Target="../media/image40.png"/><Relationship Id="rId10" Type="http://schemas.openxmlformats.org/officeDocument/2006/relationships/hyperlink" Target="file:///C:\Programme\TI%20Education\Derive%206\Derive6.exe" TargetMode="External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5.png"/><Relationship Id="rId4" Type="http://schemas.openxmlformats.org/officeDocument/2006/relationships/hyperlink" Target="file:///C:\Programme\GeoGebra\GeoGebra.ex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1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png"/><Relationship Id="rId4" Type="http://schemas.openxmlformats.org/officeDocument/2006/relationships/hyperlink" Target="file:///C:\Programme\GeoGebra\GeoGebra.ex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1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5.png"/><Relationship Id="rId4" Type="http://schemas.openxmlformats.org/officeDocument/2006/relationships/hyperlink" Target="file:///C:\Programme\GeoGebra\GeoGebra.exe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1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5.png"/><Relationship Id="rId4" Type="http://schemas.openxmlformats.org/officeDocument/2006/relationships/hyperlink" Target="file:///C:\Programme\GeoGebra\GeoGebra.ex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hyperlink" Target="file:///C:\mathe-lehramt\kurven\vortraege\kurven-mue-praes\strophoide-3d.dfw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matik-verstehen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aftendorn.uni-lueneburg.d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D:\mathe-lehramt\kurven\vortraege\kurven-bi-praes\hund1-pur.geo" TargetMode="External"/><Relationship Id="rId3" Type="http://schemas.openxmlformats.org/officeDocument/2006/relationships/image" Target="../media/image12.jpeg"/><Relationship Id="rId7" Type="http://schemas.openxmlformats.org/officeDocument/2006/relationships/hyperlink" Target="file:///C:\Programme\GeoGebra\GeoGebra.ex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971675"/>
          </a:xfrm>
        </p:spPr>
        <p:txBody>
          <a:bodyPr/>
          <a:lstStyle/>
          <a:p>
            <a:r>
              <a:rPr lang="de-DE"/>
              <a:t>Terme und Gleichungen mit Leben füllen</a:t>
            </a:r>
            <a:r>
              <a:rPr lang="de-DE" sz="2400"/>
              <a:t/>
            </a:r>
            <a:br>
              <a:rPr lang="de-DE" sz="2400"/>
            </a:br>
            <a:r>
              <a:rPr lang="de-DE" sz="3200"/>
              <a:t>Algebraische Kurven</a:t>
            </a:r>
            <a:br>
              <a:rPr lang="de-DE" sz="3200"/>
            </a:br>
            <a:r>
              <a:rPr lang="de-DE" sz="3200"/>
              <a:t>und andere bewegliche Objekte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  <p:pic>
        <p:nvPicPr>
          <p:cNvPr id="16388" name="Picture 4" descr="konchMa_KrHalbFre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565400"/>
            <a:ext cx="3000375" cy="2571750"/>
          </a:xfrm>
          <a:prstGeom prst="rect">
            <a:avLst/>
          </a:prstGeom>
          <a:noFill/>
        </p:spPr>
      </p:pic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23850" y="5084763"/>
          <a:ext cx="8610600" cy="914400"/>
        </p:xfrm>
        <a:graphic>
          <a:graphicData uri="http://schemas.openxmlformats.org/presentationml/2006/ole">
            <p:oleObj spid="_x0000_s16389" name="Equation" r:id="rId5" imgW="2997000" imgH="406080" progId="Equation.DSMT4">
              <p:embed/>
            </p:oleObj>
          </a:graphicData>
        </a:graphic>
      </p:graphicFrame>
      <p:pic>
        <p:nvPicPr>
          <p:cNvPr id="16392" name="Picture 8" descr="hund-ange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492375"/>
            <a:ext cx="3024187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Wie kommen Jüngere zu den Gleichungen?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755650" y="5445125"/>
          <a:ext cx="5557838" cy="820738"/>
        </p:xfrm>
        <a:graphic>
          <a:graphicData uri="http://schemas.openxmlformats.org/presentationml/2006/ole">
            <p:oleObj spid="_x0000_s30724" name="Equation" r:id="rId3" imgW="1968480" imgH="291960" progId="Equation.DSMT4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910388" y="1196975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052513"/>
            <a:ext cx="649763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11188" y="2924175"/>
            <a:ext cx="2159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Jedenfalls: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Einbau eines Koordinaten-Systems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1188" y="1628775"/>
            <a:ext cx="2808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Was macht man aber bei den „Kleinen“ ?!?!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84213" y="501332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Beschaffung der Gleichung „irgendwoher“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uild="p"/>
      <p:bldP spid="30729" grpId="2"/>
      <p:bldP spid="30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569325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Algebraische Kurven, St. Andrews, t.w. erforschtes Land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www.uni-lueneburg.de/mathe-lehramt</a:t>
            </a: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755650" y="5445125"/>
          <a:ext cx="5557838" cy="820738"/>
        </p:xfrm>
        <a:graphic>
          <a:graphicData uri="http://schemas.openxmlformats.org/presentationml/2006/ole">
            <p:oleObj spid="_x0000_s69636" name="Equation" r:id="rId3" imgW="1968480" imgH="291960" progId="Equation.DSMT4">
              <p:embed/>
            </p:oleObj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84213" y="501332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Beschaffung der Gleichung aus  „Internet u.a.“</a:t>
            </a:r>
          </a:p>
        </p:txBody>
      </p:sp>
      <p:sp>
        <p:nvSpPr>
          <p:cNvPr id="6963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24750" y="5516563"/>
            <a:ext cx="1223963" cy="719137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9639" name="Picture 7" descr="famous-curves-ind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981075"/>
            <a:ext cx="4535487" cy="4057650"/>
          </a:xfrm>
          <a:prstGeom prst="rect">
            <a:avLst/>
          </a:prstGeom>
          <a:noFill/>
        </p:spPr>
      </p:pic>
      <p:pic>
        <p:nvPicPr>
          <p:cNvPr id="69640" name="Picture 8" descr="famous-curve-con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981075"/>
            <a:ext cx="2790825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Zusammenhang: Koordinaten, Gleichungen, Kurven</a:t>
            </a:r>
            <a:endParaRPr lang="de-DE" sz="280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777557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558800" y="4668838"/>
          <a:ext cx="2432050" cy="1174750"/>
        </p:xfrm>
        <a:graphic>
          <a:graphicData uri="http://schemas.openxmlformats.org/presentationml/2006/ole">
            <p:oleObj spid="_x0000_s32778" name="Equation" r:id="rId3" imgW="1841400" imgH="901440" progId="Equation.DSMT4">
              <p:embed/>
            </p:oleObj>
          </a:graphicData>
        </a:graphic>
      </p:graphicFrame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Zusammenhang: Koordinaten, Gleichungen, Kurven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63938" y="2420938"/>
            <a:ext cx="5254625" cy="381635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400">
                <a:solidFill>
                  <a:srgbClr val="000080"/>
                </a:solidFill>
              </a:rPr>
              <a:t>Merke:</a:t>
            </a:r>
            <a:r>
              <a:rPr lang="de-DE" sz="2400"/>
              <a:t> </a:t>
            </a:r>
          </a:p>
          <a:p>
            <a:pPr>
              <a:buFontTx/>
              <a:buChar char="•"/>
            </a:pPr>
            <a:r>
              <a:rPr lang="de-DE" sz="2400" b="1"/>
              <a:t>  Alle Punkte, deren Koordinaten aus der Kurvengleichung eine wahre Aussage machen, liegen auf der Kurve.</a:t>
            </a:r>
          </a:p>
          <a:p>
            <a:pPr>
              <a:buFontTx/>
              <a:buChar char="•"/>
            </a:pPr>
            <a:r>
              <a:rPr lang="de-DE" sz="2400" b="1"/>
              <a:t> Eine Gleichung, mit der ein sicher auf der Kurve liegender Punkt eine falsche Aussage erzeugt, ist sicher nicht die Kurvengleichung</a:t>
            </a:r>
            <a:r>
              <a:rPr lang="de-DE" sz="1300"/>
              <a:t>.</a:t>
            </a:r>
            <a:endParaRPr lang="de-DE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052513"/>
            <a:ext cx="2835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3563938" y="1125538"/>
          <a:ext cx="1944687" cy="579437"/>
        </p:xfrm>
        <a:graphic>
          <a:graphicData uri="http://schemas.openxmlformats.org/presentationml/2006/ole">
            <p:oleObj spid="_x0000_s32776" name="Equation" r:id="rId5" imgW="1473120" imgH="444240" progId="Equation.DSMT4">
              <p:embed/>
            </p:oleObj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6300788" y="1125538"/>
          <a:ext cx="1944687" cy="579437"/>
        </p:xfrm>
        <a:graphic>
          <a:graphicData uri="http://schemas.openxmlformats.org/presentationml/2006/ole">
            <p:oleObj spid="_x0000_s32779" name="Equation" r:id="rId6" imgW="147312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Term- und Gleichungs-Umformungen prüfen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77755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11188" y="3860800"/>
            <a:ext cx="28813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/>
              <a:t>Stelle dar……</a:t>
            </a:r>
          </a:p>
        </p:txBody>
      </p:sp>
      <p:sp>
        <p:nvSpPr>
          <p:cNvPr id="34829" name="Text Box 13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3851275" y="4033838"/>
            <a:ext cx="4537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/>
              <a:t>Wie soll das gehen?????</a:t>
            </a:r>
          </a:p>
        </p:txBody>
      </p:sp>
      <p:pic>
        <p:nvPicPr>
          <p:cNvPr id="34830" name="Picture 14" descr="derive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4005263"/>
            <a:ext cx="720725" cy="720725"/>
          </a:xfrm>
          <a:prstGeom prst="rect">
            <a:avLst/>
          </a:prstGeom>
          <a:noFill/>
        </p:spPr>
      </p:pic>
      <p:pic>
        <p:nvPicPr>
          <p:cNvPr id="34831" name="Picture 15" descr="mupad30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5013325"/>
            <a:ext cx="792163" cy="69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Term- und Gleichungs-Umformungen prüfen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4213" y="1052513"/>
            <a:ext cx="2232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/>
              <a:t>Stelle dar……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196975"/>
            <a:ext cx="27384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96975"/>
            <a:ext cx="26654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39750" y="4005263"/>
            <a:ext cx="8208963" cy="2303462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400">
                <a:solidFill>
                  <a:srgbClr val="000080"/>
                </a:solidFill>
              </a:rPr>
              <a:t>Merke:</a:t>
            </a:r>
            <a:r>
              <a:rPr lang="de-DE" sz="2400"/>
              <a:t> Wenn zu der umgeformten Gleichung eine </a:t>
            </a:r>
            <a:r>
              <a:rPr lang="de-DE" sz="2400" b="1"/>
              <a:t>andere Kurve</a:t>
            </a:r>
            <a:r>
              <a:rPr lang="de-DE" sz="2400"/>
              <a:t> erscheint, war die </a:t>
            </a:r>
            <a:r>
              <a:rPr lang="de-DE" sz="2400" b="1"/>
              <a:t>Umformung sicher falsch</a:t>
            </a:r>
            <a:r>
              <a:rPr lang="de-DE" sz="2400"/>
              <a:t>.</a:t>
            </a:r>
          </a:p>
          <a:p>
            <a:r>
              <a:rPr lang="de-DE" sz="2400"/>
              <a:t> </a:t>
            </a:r>
          </a:p>
          <a:p>
            <a:r>
              <a:rPr lang="de-DE" sz="2400"/>
              <a:t>Erscheint dieselbe Kurve, </a:t>
            </a:r>
            <a:r>
              <a:rPr lang="de-DE" sz="2400" b="1"/>
              <a:t>kann</a:t>
            </a:r>
            <a:r>
              <a:rPr lang="de-DE" sz="2400"/>
              <a:t> die Umformung richtig sein. Es kann aber auch sein, dass der Fehler so klein oder so geartet ist, dass man ihn am Computer nicht sieht.   </a:t>
            </a:r>
          </a:p>
          <a:p>
            <a:endParaRPr lang="de-DE" sz="2400"/>
          </a:p>
        </p:txBody>
      </p:sp>
      <p:pic>
        <p:nvPicPr>
          <p:cNvPr id="35851" name="Picture 11" descr="0329JessiFarin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420938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84763"/>
            <a:ext cx="20875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Terme und Gleichungen mit Leben füllen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36883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55650" y="1412875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de-DE" sz="2400"/>
              <a:t>Gleichungen mit zwei Variablen haben ein Bild im 2D-Koordinatensystem</a:t>
            </a:r>
          </a:p>
        </p:txBody>
      </p:sp>
      <p:pic>
        <p:nvPicPr>
          <p:cNvPr id="36887" name="Picture 23" descr="SCHNECK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2349500"/>
            <a:ext cx="2079625" cy="2590800"/>
          </a:xfrm>
          <a:prstGeom prst="rect">
            <a:avLst/>
          </a:prstGeom>
          <a:noFill/>
        </p:spPr>
      </p:pic>
      <p:pic>
        <p:nvPicPr>
          <p:cNvPr id="36888" name="Picture 24" descr="0300Ellipse8fl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916113"/>
            <a:ext cx="2665412" cy="1998662"/>
          </a:xfrm>
          <a:prstGeom prst="rect">
            <a:avLst/>
          </a:prstGeom>
          <a:noFill/>
        </p:spPr>
      </p:pic>
      <p:pic>
        <p:nvPicPr>
          <p:cNvPr id="36889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3933825"/>
            <a:ext cx="3743325" cy="2382838"/>
          </a:xfrm>
          <a:prstGeom prst="rect">
            <a:avLst/>
          </a:prstGeom>
          <a:noFill/>
        </p:spPr>
      </p:pic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250825" y="2349500"/>
            <a:ext cx="1744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Pascalsche</a:t>
            </a:r>
          </a:p>
          <a:p>
            <a:r>
              <a:rPr lang="de-DE" sz="2400"/>
              <a:t>Schnecken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4500563" y="1989138"/>
            <a:ext cx="1319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Gärtner-</a:t>
            </a:r>
          </a:p>
          <a:p>
            <a:r>
              <a:rPr lang="de-DE" sz="2400"/>
              <a:t>Ellipse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7451725" y="4149725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Kissoide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23850" y="4076700"/>
            <a:ext cx="1797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Weitere </a:t>
            </a:r>
          </a:p>
          <a:p>
            <a:r>
              <a:rPr lang="de-DE" sz="2400"/>
              <a:t>Konchoiden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468313" y="2852738"/>
            <a:ext cx="7858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>
                <a:solidFill>
                  <a:srgbClr val="FF0066"/>
                </a:solidFill>
              </a:rPr>
              <a:t>auf der Site</a:t>
            </a:r>
          </a:p>
          <a:p>
            <a:r>
              <a:rPr lang="de-DE" sz="4400">
                <a:solidFill>
                  <a:srgbClr val="FF0066"/>
                </a:solidFill>
              </a:rPr>
              <a:t>www.mathematik-verstehen.de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/>
      <p:bldP spid="36891" grpId="0"/>
      <p:bldP spid="36892" grpId="0"/>
      <p:bldP spid="36893" grpId="0"/>
      <p:bldP spid="368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Erkundungen, Parametervariation, „Termsensibilisierung“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70945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221163"/>
            <a:ext cx="68976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Terme und Gleichungen mit Leben füllen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911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755650" y="1125538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 startAt="2"/>
            </a:pPr>
            <a:r>
              <a:rPr lang="de-DE" sz="2400"/>
              <a:t>Funktionen mit zwei Variablen haben ein Bild im 3D-Koordinatensystem</a:t>
            </a:r>
          </a:p>
        </p:txBody>
      </p:sp>
      <p:pic>
        <p:nvPicPr>
          <p:cNvPr id="91144" name="Picture 8" descr="elli-an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781300"/>
            <a:ext cx="4324350" cy="2876550"/>
          </a:xfrm>
          <a:prstGeom prst="rect">
            <a:avLst/>
          </a:prstGeom>
          <a:noFill/>
        </p:spPr>
      </p:pic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0" y="1844675"/>
          <a:ext cx="5138738" cy="1993900"/>
        </p:xfrm>
        <a:graphic>
          <a:graphicData uri="http://schemas.openxmlformats.org/presentationml/2006/ole">
            <p:oleObj spid="_x0000_s91145" name="Equation" r:id="rId5" imgW="1244520" imgH="482400" progId="Equation.DSMT4">
              <p:embed/>
            </p:oleObj>
          </a:graphicData>
        </a:graphic>
      </p:graphicFrame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539750" y="3860800"/>
          <a:ext cx="3460750" cy="1993900"/>
        </p:xfrm>
        <a:graphic>
          <a:graphicData uri="http://schemas.openxmlformats.org/presentationml/2006/ole">
            <p:oleObj spid="_x0000_s91146" name="Equation" r:id="rId6" imgW="83808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5575" cy="79216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>
                <a:solidFill>
                  <a:schemeClr val="tx1"/>
                </a:solidFill>
              </a:rPr>
              <a:t>Funktionen mit zwei Variablen haben ein Bild im 3D-Koordinatensystem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921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de-DE" sz="2400"/>
              <a:t>Und mit welchen Werkzeugen kann man das untersuchen?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11188" y="2852738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Derive 6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987675" y="2852738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MuPAD 3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5724525" y="285273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Graphenzeichner</a:t>
            </a:r>
          </a:p>
        </p:txBody>
      </p:sp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900113" y="1989138"/>
          <a:ext cx="6985000" cy="763587"/>
        </p:xfrm>
        <a:graphic>
          <a:graphicData uri="http://schemas.openxmlformats.org/presentationml/2006/ole">
            <p:oleObj spid="_x0000_s92172" name="Equation" r:id="rId4" imgW="4000320" imgH="431640" progId="Equation.DSMT4">
              <p:embed/>
            </p:oleObj>
          </a:graphicData>
        </a:graphic>
      </p:graphicFrame>
      <p:pic>
        <p:nvPicPr>
          <p:cNvPr id="9217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538"/>
            <a:ext cx="27717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4" name="Picture 14" descr="stropho-turbopl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284538"/>
            <a:ext cx="2663825" cy="2506662"/>
          </a:xfrm>
          <a:prstGeom prst="rect">
            <a:avLst/>
          </a:prstGeom>
          <a:noFill/>
        </p:spPr>
      </p:pic>
      <p:pic>
        <p:nvPicPr>
          <p:cNvPr id="92175" name="Picture 15" descr="stropho-mupad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3284538"/>
            <a:ext cx="3240087" cy="2533650"/>
          </a:xfrm>
          <a:prstGeom prst="rect">
            <a:avLst/>
          </a:prstGeom>
          <a:noFill/>
        </p:spPr>
      </p:pic>
      <p:pic>
        <p:nvPicPr>
          <p:cNvPr id="92177" name="Picture 17" descr="mupad30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825" y="5734050"/>
            <a:ext cx="576263" cy="508000"/>
          </a:xfrm>
          <a:prstGeom prst="rect">
            <a:avLst/>
          </a:prstGeom>
          <a:noFill/>
        </p:spPr>
      </p:pic>
      <p:pic>
        <p:nvPicPr>
          <p:cNvPr id="92178" name="Picture 18" descr="derive">
            <a:hlinkClick r:id="rId10" action="ppaction://program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050" y="5589588"/>
            <a:ext cx="720725" cy="720725"/>
          </a:xfrm>
          <a:prstGeom prst="rect">
            <a:avLst/>
          </a:prstGeom>
          <a:noFill/>
        </p:spPr>
      </p:pic>
      <p:pic>
        <p:nvPicPr>
          <p:cNvPr id="92179" name="Picture 19" descr="tp32">
            <a:hlinkClick r:id="rId12" action="ppaction://program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688" y="5661025"/>
            <a:ext cx="576262" cy="5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0" grpId="0"/>
      <p:bldP spid="92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95288" y="260350"/>
            <a:ext cx="84248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Terme und Gleichungen mit Leben füllen</a:t>
            </a:r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39750" y="908050"/>
            <a:ext cx="7772400" cy="865188"/>
          </a:xfrm>
        </p:spPr>
        <p:txBody>
          <a:bodyPr/>
          <a:lstStyle/>
          <a:p>
            <a:r>
              <a:rPr lang="de-DE"/>
              <a:t>Hintergrund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50825" y="1700213"/>
            <a:ext cx="8569325" cy="4348162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</a:t>
            </a:r>
            <a:r>
              <a:rPr lang="de-DE" sz="2400"/>
              <a:t>1996 Anregung durch Thomas Weth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/>
              <a:t>1998 Projekt Klasse 8 Johanneum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/>
              <a:t> Präsentation bei der EXPO 2000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/>
              <a:t>2002 Unterrichtseinheit Klasse 8, Johanneum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/>
              <a:t>Seit 1999 alle zwei Semester Vorlesung (2SWS) „Analytische Geometrie“, Schwerpunkt </a:t>
            </a:r>
            <a:r>
              <a:rPr lang="de-DE" sz="2400" b="1" u="sng">
                <a:solidFill>
                  <a:schemeClr val="hlink"/>
                </a:solidFill>
              </a:rPr>
              <a:t>algebraische Kurven</a:t>
            </a:r>
            <a:r>
              <a:rPr lang="de-DE" sz="2400"/>
              <a:t> als Fachwissenschaft im Studiengang LBS (Lehramt Berufsbildende Schulen) und LA-GHR (t.w.)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/>
              <a:t>Seit 2001 diverse LFB-Vorträge (MNU, T3) dazu.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787900" y="177323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Terme und Gleichungen mit Leben füllen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931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 startAt="2"/>
            </a:pPr>
            <a:r>
              <a:rPr lang="de-DE" sz="2400"/>
              <a:t>Funktionen mit zwei Variablen haben ein Bild im 3D-Koordinatensystem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827088" y="3068638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 startAt="3"/>
            </a:pPr>
            <a:r>
              <a:rPr lang="de-DE" sz="2400"/>
              <a:t>Terme mit zwei oder mehr Variablen werden zu Funktionstermen für Variable und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01 -0.36693 " pathEditMode="relative" ptsTypes="AA">
                                      <p:cBhvr>
                                        <p:cTn id="16" dur="2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200" grpId="0"/>
      <p:bldP spid="932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5575" cy="9366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>
                <a:solidFill>
                  <a:schemeClr val="tx1"/>
                </a:solidFill>
              </a:rPr>
              <a:t>Terme mit zwei oder mehr Variablen werden zu Funktionstermen für Variable und Parameter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942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4219" name="Picture 11" descr="geogebra30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484313"/>
            <a:ext cx="1079500" cy="1079500"/>
          </a:xfrm>
          <a:prstGeom prst="rect">
            <a:avLst/>
          </a:prstGeom>
          <a:noFill/>
        </p:spPr>
      </p:pic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835150" y="1557338"/>
            <a:ext cx="288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>
                <a:solidFill>
                  <a:srgbClr val="6666FF"/>
                </a:solidFill>
              </a:rPr>
              <a:t>GeoGebra</a:t>
            </a:r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4787900" y="1628775"/>
          <a:ext cx="3792538" cy="1635125"/>
        </p:xfrm>
        <a:graphic>
          <a:graphicData uri="http://schemas.openxmlformats.org/presentationml/2006/ole">
            <p:oleObj spid="_x0000_s94221" name="Equation" r:id="rId6" imgW="82548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5575" cy="9366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>
                <a:solidFill>
                  <a:schemeClr val="tx1"/>
                </a:solidFill>
              </a:rPr>
              <a:t>Terme mit zwei oder mehr Variablen werden zu Funktionstermen für Variable und Parameter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952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5237" name="Picture 5" descr="geogebra30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484313"/>
            <a:ext cx="1079500" cy="1079500"/>
          </a:xfrm>
          <a:prstGeom prst="rect">
            <a:avLst/>
          </a:prstGeom>
          <a:noFill/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835150" y="1557338"/>
            <a:ext cx="288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>
                <a:solidFill>
                  <a:srgbClr val="6666FF"/>
                </a:solidFill>
              </a:rPr>
              <a:t>GeoGebra</a:t>
            </a:r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4787900" y="1628775"/>
          <a:ext cx="3792538" cy="1635125"/>
        </p:xfrm>
        <a:graphic>
          <a:graphicData uri="http://schemas.openxmlformats.org/presentationml/2006/ole">
            <p:oleObj spid="_x0000_s95239" name="Equation" r:id="rId6" imgW="825480" imgH="355320" progId="Equation.DSMT4">
              <p:embed/>
            </p:oleObj>
          </a:graphicData>
        </a:graphic>
      </p:graphicFrame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2852738"/>
            <a:ext cx="34559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3284538"/>
            <a:ext cx="29527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900113" y="5805488"/>
            <a:ext cx="705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009900"/>
                </a:solidFill>
              </a:rPr>
              <a:t>Leider ist die richtige Umformung noch nicht dabei.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5575" cy="9366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>
                <a:solidFill>
                  <a:schemeClr val="tx1"/>
                </a:solidFill>
              </a:rPr>
              <a:t>Terme mit zwei oder mehr Variablen werden zu Funktionstermen für Variable und Parameter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962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6261" name="Picture 5" descr="geogebra30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484313"/>
            <a:ext cx="1079500" cy="1079500"/>
          </a:xfrm>
          <a:prstGeom prst="rect">
            <a:avLst/>
          </a:prstGeom>
          <a:noFill/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835150" y="1557338"/>
            <a:ext cx="288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>
                <a:solidFill>
                  <a:srgbClr val="6666FF"/>
                </a:solidFill>
              </a:rPr>
              <a:t>GeoGebra</a:t>
            </a:r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4787900" y="1628775"/>
          <a:ext cx="3792538" cy="1635125"/>
        </p:xfrm>
        <a:graphic>
          <a:graphicData uri="http://schemas.openxmlformats.org/presentationml/2006/ole">
            <p:oleObj spid="_x0000_s96263" name="Equation" r:id="rId6" imgW="825480" imgH="355320" progId="Equation.DSMT4">
              <p:embed/>
            </p:oleObj>
          </a:graphicData>
        </a:graphic>
      </p:graphicFrame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2852738"/>
            <a:ext cx="34559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3284538"/>
            <a:ext cx="29527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900113" y="5805488"/>
            <a:ext cx="705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009900"/>
                </a:solidFill>
              </a:rPr>
              <a:t>Leider ist die richtige Umformung noch nicht dabei.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5575" cy="9366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>
                <a:solidFill>
                  <a:schemeClr val="tx1"/>
                </a:solidFill>
              </a:rPr>
              <a:t>Terme mit zwei oder mehr Variablen werden zu Funktionstermen für Variable und Parameter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972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7285" name="Picture 5" descr="geogebra30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484313"/>
            <a:ext cx="1079500" cy="1079500"/>
          </a:xfrm>
          <a:prstGeom prst="rect">
            <a:avLst/>
          </a:prstGeom>
          <a:noFill/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835150" y="1557338"/>
            <a:ext cx="288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>
                <a:solidFill>
                  <a:srgbClr val="6666FF"/>
                </a:solidFill>
              </a:rPr>
              <a:t>GeoGebra</a:t>
            </a: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4787900" y="1628775"/>
          <a:ext cx="3792538" cy="1635125"/>
        </p:xfrm>
        <a:graphic>
          <a:graphicData uri="http://schemas.openxmlformats.org/presentationml/2006/ole">
            <p:oleObj spid="_x0000_s97287" name="Equation" r:id="rId6" imgW="825480" imgH="355320" progId="Equation.DSMT4">
              <p:embed/>
            </p:oleObj>
          </a:graphicData>
        </a:graphic>
      </p:graphicFrame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2781300"/>
            <a:ext cx="38893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3141663"/>
            <a:ext cx="33782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5575" cy="9366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>
                <a:solidFill>
                  <a:schemeClr val="tx1"/>
                </a:solidFill>
              </a:rPr>
              <a:t>Terme mit zwei oder mehr Variablen werden zu Funktionstermen für Variable und Parameter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983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25923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916238" y="1412875"/>
            <a:ext cx="5975350" cy="3960813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sz="2400">
                <a:solidFill>
                  <a:srgbClr val="000080"/>
                </a:solidFill>
              </a:rPr>
              <a:t>Merke:</a:t>
            </a:r>
            <a:r>
              <a:rPr lang="de-DE" sz="2400"/>
              <a:t> Wenn zu dem umgeformten Term eine </a:t>
            </a:r>
            <a:r>
              <a:rPr lang="de-DE" sz="2400" b="1"/>
              <a:t>andere Kurve</a:t>
            </a:r>
            <a:r>
              <a:rPr lang="de-DE" sz="2400"/>
              <a:t> erscheint, war die </a:t>
            </a:r>
            <a:r>
              <a:rPr lang="de-DE" sz="2400" b="1"/>
              <a:t>Umformung sicher falsch</a:t>
            </a:r>
            <a:r>
              <a:rPr lang="de-DE" sz="2400"/>
              <a:t>.</a:t>
            </a:r>
          </a:p>
          <a:p>
            <a:r>
              <a:rPr lang="de-DE" sz="2400"/>
              <a:t> </a:t>
            </a:r>
          </a:p>
          <a:p>
            <a:r>
              <a:rPr lang="de-DE" sz="2400"/>
              <a:t>Erscheint dieselbe Kurve, </a:t>
            </a:r>
            <a:r>
              <a:rPr lang="de-DE" sz="2400" b="1"/>
              <a:t>kann</a:t>
            </a:r>
            <a:r>
              <a:rPr lang="de-DE" sz="2400"/>
              <a:t> die Umformung richtig sein. Bleibt es beim Variieren der anderen Parameter dieselbe Kurve, so hast du gute Chancen, dass du richtig umgeformt hast. 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 rot="786255">
            <a:off x="179388" y="4365625"/>
            <a:ext cx="377666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1">
                <a:solidFill>
                  <a:srgbClr val="CC3399"/>
                </a:solidFill>
              </a:rPr>
              <a:t>Es kann aber immernoch sein, dass der Fehler so klein oder so geartet ist, dass man ihn am Computer nicht sieht</a:t>
            </a:r>
            <a:r>
              <a:rPr lang="de-DE" b="1"/>
              <a:t>.</a:t>
            </a:r>
            <a:r>
              <a:rPr lang="de-DE" sz="2400"/>
              <a:t>   </a:t>
            </a:r>
          </a:p>
          <a:p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Algebraische 3D-Flächen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www.uni-lueneburg.de/mathe-lehramt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68313" y="765175"/>
            <a:ext cx="8280400" cy="533400"/>
          </a:xfrm>
          <a:prstGeom prst="rect">
            <a:avLst/>
          </a:prstGeom>
          <a:noFill/>
          <a:ln w="76200">
            <a:pattFill prst="lgConfetti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/>
              <a:t>Verschiedene Darstellungsweisen und Weiterführungen</a:t>
            </a:r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827088" y="1484313"/>
          <a:ext cx="3995737" cy="436562"/>
        </p:xfrm>
        <a:graphic>
          <a:graphicData uri="http://schemas.openxmlformats.org/presentationml/2006/ole">
            <p:oleObj spid="_x0000_s79877" name="Equation" r:id="rId3" imgW="4000320" imgH="431640" progId="Equation.DSMT4">
              <p:embed/>
            </p:oleObj>
          </a:graphicData>
        </a:graphic>
      </p:graphicFrame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484313"/>
            <a:ext cx="3057525" cy="3267075"/>
          </a:xfrm>
          <a:prstGeom prst="rect">
            <a:avLst/>
          </a:prstGeom>
          <a:noFill/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971550" y="206057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Strophoiden</a:t>
            </a:r>
          </a:p>
        </p:txBody>
      </p:sp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3059113" y="2060575"/>
          <a:ext cx="1800225" cy="455613"/>
        </p:xfrm>
        <a:graphic>
          <a:graphicData uri="http://schemas.openxmlformats.org/presentationml/2006/ole">
            <p:oleObj spid="_x0000_s79880" name="Equation" r:id="rId5" imgW="1473120" imgH="368280" progId="Equation.DSMT4">
              <p:embed/>
            </p:oleObj>
          </a:graphicData>
        </a:graphic>
      </p:graphicFrame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36838"/>
            <a:ext cx="3048000" cy="3181350"/>
          </a:xfrm>
          <a:prstGeom prst="rect">
            <a:avLst/>
          </a:prstGeom>
          <a:noFill/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284663" y="5084763"/>
            <a:ext cx="4608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Ganze Familien erhält man, wenn man nicht in der Höhe 0 schneidet.</a:t>
            </a:r>
          </a:p>
        </p:txBody>
      </p:sp>
      <p:sp>
        <p:nvSpPr>
          <p:cNvPr id="79883" name="AutoShape 11">
            <a:hlinkClick r:id="rId7" action="ppaction://program" highlightClick="1"/>
          </p:cNvPr>
          <p:cNvSpPr>
            <a:spLocks noChangeArrowheads="1"/>
          </p:cNvSpPr>
          <p:nvPr/>
        </p:nvSpPr>
        <p:spPr bwMode="auto">
          <a:xfrm>
            <a:off x="4211638" y="2636838"/>
            <a:ext cx="1295400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/>
              <a:t>Derive</a:t>
            </a:r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 rot="-944359">
            <a:off x="3348038" y="3284538"/>
            <a:ext cx="2519362" cy="1728787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 b="1"/>
              <a:t>Forschung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82" grpId="0"/>
      <p:bldP spid="79884" grpId="0" animBg="1"/>
      <p:bldP spid="7988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Produkte aus algebraischen Kurven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www.uni-lueneburg.de/mathe-lehramt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68313" y="765175"/>
            <a:ext cx="8280400" cy="533400"/>
          </a:xfrm>
          <a:prstGeom prst="rect">
            <a:avLst/>
          </a:prstGeom>
          <a:noFill/>
          <a:ln w="76200">
            <a:pattFill prst="lgConfetti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/>
              <a:t>Verschiedene Darstellungsweisen und Weiterführungen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68313" y="155733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Produkte</a:t>
            </a:r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2700338" y="1700213"/>
          <a:ext cx="3087687" cy="471487"/>
        </p:xfrm>
        <a:graphic>
          <a:graphicData uri="http://schemas.openxmlformats.org/presentationml/2006/ole">
            <p:oleObj spid="_x0000_s81927" name="Equation" r:id="rId3" imgW="2527200" imgH="380880" progId="Equation.DSMT4">
              <p:embed/>
            </p:oleObj>
          </a:graphicData>
        </a:graphic>
      </p:graphicFrame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076825" y="3500438"/>
            <a:ext cx="37433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Durch Produktbildung öffnet sich ein ganzes Reich weiterer algebraischer Kurven</a:t>
            </a:r>
            <a:r>
              <a:rPr lang="de-DE"/>
              <a:t>. </a:t>
            </a:r>
            <a:r>
              <a:rPr lang="de-DE" sz="2400"/>
              <a:t>(Felix Klein, ohne Visualisierung)</a:t>
            </a:r>
          </a:p>
        </p:txBody>
      </p:sp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412875"/>
            <a:ext cx="2162175" cy="1885950"/>
          </a:xfrm>
          <a:prstGeom prst="rect">
            <a:avLst/>
          </a:prstGeom>
          <a:noFill/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781300"/>
            <a:ext cx="3819525" cy="309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Evaluation aus Schülersicht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23850" y="692150"/>
            <a:ext cx="8569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3200">
                <a:solidFill>
                  <a:srgbClr val="663300"/>
                </a:solidFill>
              </a:rPr>
              <a:t>Bemerkungen eines Schülers Klasse 8:</a:t>
            </a:r>
            <a:endParaRPr lang="de-DE" sz="2800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4114800" cy="22923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2400" b="1">
                <a:solidFill>
                  <a:srgbClr val="663300"/>
                </a:solidFill>
                <a:latin typeface="Times New Roman" pitchFamily="18" charset="0"/>
              </a:rPr>
              <a:t>Als wir dann am Ende der 8. Klasse doch noch zu den Geraden kamen, war es sehr einfach, denn eine Gerade ist ja der simpelste Fall einer Kurve.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72000" y="1600200"/>
            <a:ext cx="4038600" cy="22923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2400" b="1">
                <a:solidFill>
                  <a:srgbClr val="663300"/>
                </a:solidFill>
                <a:latin typeface="Times New Roman" pitchFamily="18" charset="0"/>
              </a:rPr>
              <a:t>....Mathematikunterricht noch nie solch einen Spaß gemacht. Wir hätten auch gern noch weitergemacht,</a:t>
            </a:r>
          </a:p>
          <a:p>
            <a:pPr eaLnBrk="0" hangingPunct="0"/>
            <a:r>
              <a:rPr lang="de-DE" sz="2400" b="1">
                <a:solidFill>
                  <a:srgbClr val="663300"/>
                </a:solidFill>
                <a:latin typeface="Times New Roman" pitchFamily="18" charset="0"/>
              </a:rPr>
              <a:t>doch sind Schuljahre oft kürzer als man denkt..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5486400" cy="1927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2400" b="1">
                <a:solidFill>
                  <a:srgbClr val="663300"/>
                </a:solidFill>
                <a:latin typeface="Times New Roman" pitchFamily="18" charset="0"/>
              </a:rPr>
              <a:t>4 Jahre später:</a:t>
            </a:r>
          </a:p>
          <a:p>
            <a:pPr eaLnBrk="0" hangingPunct="0"/>
            <a:r>
              <a:rPr lang="de-DE" sz="2400" b="1">
                <a:solidFill>
                  <a:srgbClr val="663300"/>
                </a:solidFill>
                <a:latin typeface="Times New Roman" pitchFamily="18" charset="0"/>
              </a:rPr>
              <a:t>Für mich waren das, was sonst so in Mathe kam, in den folgenden Jahren nicht nur Formeln und irgendwelche Punkte auf dem Papier.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419600" y="5867400"/>
            <a:ext cx="445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400" b="1">
                <a:solidFill>
                  <a:srgbClr val="663300"/>
                </a:solidFill>
                <a:latin typeface="Times New Roman" pitchFamily="18" charset="0"/>
              </a:rPr>
              <a:t>.....ganz anderer Blick auf Mathe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304800" y="6019800"/>
            <a:ext cx="1965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200" b="1">
                <a:solidFill>
                  <a:srgbClr val="663300"/>
                </a:solidFill>
                <a:latin typeface="Times New Roman" pitchFamily="18" charset="0"/>
              </a:rPr>
              <a:t>Johannes Härke [Abi 2003]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6042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940425" y="4005263"/>
            <a:ext cx="5048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429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4005263"/>
            <a:ext cx="5048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60430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4005263"/>
            <a:ext cx="5048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431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4797425"/>
            <a:ext cx="5048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 autoUpdateAnimBg="0"/>
      <p:bldP spid="60424" grpId="0" animBg="1" autoUpdateAnimBg="0"/>
      <p:bldP spid="6042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Evaluation aus Sicht der Studierenden (anonym)</a:t>
            </a:r>
          </a:p>
        </p:txBody>
      </p:sp>
      <p:pic>
        <p:nvPicPr>
          <p:cNvPr id="61451" name="Picture 11" descr="selbst-gestal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1700213"/>
            <a:ext cx="6753225" cy="1133475"/>
          </a:xfrm>
          <a:prstGeom prst="rect">
            <a:avLst/>
          </a:prstGeom>
          <a:noFill/>
        </p:spPr>
      </p:pic>
      <p:pic>
        <p:nvPicPr>
          <p:cNvPr id="61452" name="Picture 12" descr="grosses-erlebn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5086350" cy="1295400"/>
          </a:xfrm>
          <a:prstGeom prst="rect">
            <a:avLst/>
          </a:prstGeom>
          <a:noFill/>
        </p:spPr>
      </p:pic>
      <p:pic>
        <p:nvPicPr>
          <p:cNvPr id="61453" name="Picture 13" descr="aussehen-gleichun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81300"/>
            <a:ext cx="6162675" cy="1552575"/>
          </a:xfrm>
          <a:prstGeom prst="rect">
            <a:avLst/>
          </a:prstGeom>
          <a:noFill/>
        </p:spPr>
      </p:pic>
      <p:pic>
        <p:nvPicPr>
          <p:cNvPr id="61455" name="Picture 15" descr="alles-verwenden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789363"/>
            <a:ext cx="5943600" cy="2609850"/>
          </a:xfrm>
          <a:prstGeom prst="rect">
            <a:avLst/>
          </a:prstGeom>
          <a:noFill/>
        </p:spPr>
      </p:pic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6145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360362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5288" y="260350"/>
            <a:ext cx="84248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Terme und Gleichungen mit Leben füllen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908050"/>
            <a:ext cx="7772400" cy="433388"/>
          </a:xfrm>
        </p:spPr>
        <p:txBody>
          <a:bodyPr/>
          <a:lstStyle/>
          <a:p>
            <a:r>
              <a:rPr lang="de-DE" sz="4000"/>
              <a:t>Gliederung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8064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de-DE" sz="2400"/>
              <a:t>Gleichungen mit zwei Variablen haben ein Bild im 2D-Koordinatensystem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de-DE" sz="2400"/>
              <a:t>Funktionen mit zwei Variablen haben ein Bild im 3D-Koordinatensystem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de-DE" sz="2400"/>
              <a:t>Terme mit zwei oder mehr Variablen werden zu Funktionstermen für Variable und Parameter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008063" y="4076700"/>
            <a:ext cx="81359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chemeClr val="hlink"/>
                </a:solidFill>
              </a:rPr>
              <a:t>…und alles steht im Internet  in den </a:t>
            </a:r>
          </a:p>
          <a:p>
            <a:pPr>
              <a:spcBef>
                <a:spcPct val="50000"/>
              </a:spcBef>
            </a:pPr>
            <a:r>
              <a:rPr lang="de-DE" sz="2400">
                <a:solidFill>
                  <a:schemeClr val="hlink"/>
                </a:solidFill>
              </a:rPr>
              <a:t>Bereichen Kurven, Graphen, Gleichungen...</a:t>
            </a:r>
          </a:p>
          <a:p>
            <a:pPr>
              <a:spcBef>
                <a:spcPct val="50000"/>
              </a:spcBef>
            </a:pPr>
            <a:r>
              <a:rPr lang="de-DE" sz="2400">
                <a:solidFill>
                  <a:schemeClr val="hlink"/>
                </a:solidFill>
                <a:hlinkClick r:id="rId3"/>
              </a:rPr>
              <a:t>www.mathematik-verstehen.de</a:t>
            </a:r>
            <a:r>
              <a:rPr lang="de-DE" sz="2400">
                <a:solidFill>
                  <a:schemeClr val="hlink"/>
                </a:solidFill>
              </a:rPr>
              <a:t>       oder (identisch)</a:t>
            </a:r>
          </a:p>
          <a:p>
            <a:pPr>
              <a:spcBef>
                <a:spcPct val="50000"/>
              </a:spcBef>
            </a:pPr>
            <a:r>
              <a:rPr lang="de-DE" sz="2400">
                <a:solidFill>
                  <a:schemeClr val="hlink"/>
                </a:solidFill>
                <a:hlinkClick r:id="rId4"/>
              </a:rPr>
              <a:t>http://haftendorn.uni-lueneburg.de</a:t>
            </a:r>
            <a:endParaRPr lang="de-DE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uild="p"/>
      <p:bldP spid="39947" grpId="0" build="allAtOnce"/>
      <p:bldP spid="39947" grpId="1" build="p" advAuto="5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Evaluation aus Sicht der Studierenden (anonym)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pic>
        <p:nvPicPr>
          <p:cNvPr id="62472" name="Picture 8" descr="comp-neg-jet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6619875" cy="2238375"/>
          </a:xfrm>
          <a:prstGeom prst="rect">
            <a:avLst/>
          </a:prstGeom>
          <a:noFill/>
        </p:spPr>
      </p:pic>
      <p:pic>
        <p:nvPicPr>
          <p:cNvPr id="62473" name="Picture 9" descr="lebnsw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141663"/>
            <a:ext cx="6057900" cy="1914525"/>
          </a:xfrm>
          <a:prstGeom prst="rect">
            <a:avLst/>
          </a:prstGeom>
          <a:noFill/>
        </p:spPr>
      </p:pic>
      <p:pic>
        <p:nvPicPr>
          <p:cNvPr id="62474" name="Picture 10" descr="uebergaenge-keg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13325"/>
            <a:ext cx="600075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Evaluation aus Sicht der Studierenden (anonym)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pic>
        <p:nvPicPr>
          <p:cNvPr id="63498" name="Picture 10" descr="ineina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205038"/>
            <a:ext cx="6496050" cy="3819525"/>
          </a:xfrm>
          <a:prstGeom prst="rect">
            <a:avLst/>
          </a:prstGeom>
          <a:noFill/>
        </p:spPr>
      </p:pic>
      <p:pic>
        <p:nvPicPr>
          <p:cNvPr id="63499" name="Picture 11" descr="zush-eif-mit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5915025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Sicht der Lehrenden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23850" y="836613"/>
            <a:ext cx="5616575" cy="14398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>
                <a:solidFill>
                  <a:srgbClr val="663300"/>
                </a:solidFill>
                <a:latin typeface="Univers"/>
              </a:rPr>
              <a:t>Die Ästhetik in der Mathematik wird von uns sträflich vernachlässigt!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23850" y="2348880"/>
            <a:ext cx="3095625" cy="208818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400" b="1" dirty="0">
                <a:solidFill>
                  <a:srgbClr val="663300"/>
                </a:solidFill>
              </a:rPr>
              <a:t>Was ist das </a:t>
            </a:r>
            <a:r>
              <a:rPr lang="de-DE" sz="2400" b="1" dirty="0" err="1">
                <a:solidFill>
                  <a:srgbClr val="663300"/>
                </a:solidFill>
              </a:rPr>
              <a:t>Termgeturne</a:t>
            </a:r>
            <a:r>
              <a:rPr lang="de-DE" sz="2400" b="1" dirty="0">
                <a:solidFill>
                  <a:srgbClr val="663300"/>
                </a:solidFill>
              </a:rPr>
              <a:t> denn wert, wenn es weder beherrscht noch verstanden wird?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23850" y="4581525"/>
            <a:ext cx="8424863" cy="14398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>
                <a:solidFill>
                  <a:srgbClr val="663300"/>
                </a:solidFill>
                <a:latin typeface="Univers"/>
              </a:rPr>
              <a:t>Engagieren wir uns für eine reichhaltige und nachhaltige Mathematik im Lehramtsstudium, in der Lehrerfortbildung und in der Schule!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491880" y="2348880"/>
            <a:ext cx="5292725" cy="20875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2800" b="1" dirty="0">
                <a:solidFill>
                  <a:srgbClr val="663300"/>
                </a:solidFill>
                <a:latin typeface="Univers"/>
              </a:rPr>
              <a:t>Die Mathematik-Lehrerschaft</a:t>
            </a:r>
            <a:br>
              <a:rPr lang="de-DE" sz="2800" b="1" dirty="0">
                <a:solidFill>
                  <a:srgbClr val="663300"/>
                </a:solidFill>
                <a:latin typeface="Univers"/>
              </a:rPr>
            </a:br>
            <a:r>
              <a:rPr lang="de-DE" sz="2800" b="1" dirty="0">
                <a:solidFill>
                  <a:srgbClr val="663300"/>
                </a:solidFill>
                <a:latin typeface="Univers"/>
              </a:rPr>
              <a:t>stellt die Brille her, durch die die Gesellschaft die Mathematik sieht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1" animBg="1"/>
      <p:bldP spid="64523" grpId="0" animBg="1"/>
      <p:bldP spid="645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  <p:pic>
        <p:nvPicPr>
          <p:cNvPr id="65540" name="Picture 4" descr="konchMa_KrHalbFre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20938"/>
            <a:ext cx="3000375" cy="2571750"/>
          </a:xfrm>
          <a:prstGeom prst="rect">
            <a:avLst/>
          </a:prstGeom>
          <a:noFill/>
        </p:spPr>
      </p:pic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3850" y="5084763"/>
          <a:ext cx="8610600" cy="914400"/>
        </p:xfrm>
        <a:graphic>
          <a:graphicData uri="http://schemas.openxmlformats.org/presentationml/2006/ole">
            <p:oleObj spid="_x0000_s65541" name="Equation" r:id="rId4" imgW="2997000" imgH="406080" progId="Equation.DSMT4">
              <p:embed/>
            </p:oleObj>
          </a:graphicData>
        </a:graphic>
      </p:graphicFrame>
      <p:pic>
        <p:nvPicPr>
          <p:cNvPr id="65542" name="Picture 6" descr="hund-ange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2492375"/>
            <a:ext cx="3024187" cy="2524125"/>
          </a:xfrm>
          <a:prstGeom prst="rect">
            <a:avLst/>
          </a:prstGeom>
          <a:noFill/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195513" y="1125538"/>
            <a:ext cx="5832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chemeClr val="hlink"/>
                </a:solidFill>
              </a:rPr>
              <a:t>Vielen Dank für Ihre Aufmerksamkeit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95288" y="260350"/>
            <a:ext cx="84248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Terme und Gleichungen mit Leben füllen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5288" y="260350"/>
            <a:ext cx="84248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Terme und Gleichungen mit Leben füllen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419475" y="1052513"/>
            <a:ext cx="5400675" cy="1062037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/>
              <a:t> CD mit der Site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/>
              <a:t> Erkundungsaufgabe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295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chemeClr val="tx2"/>
                </a:solidFill>
              </a:rPr>
              <a:t>Hilfen für Sie: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492500" y="2420938"/>
            <a:ext cx="5327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chemeClr val="hlink"/>
                </a:solidFill>
              </a:rPr>
              <a:t>…und alles steht im Internet</a:t>
            </a:r>
          </a:p>
          <a:p>
            <a:pPr>
              <a:spcBef>
                <a:spcPct val="50000"/>
              </a:spcBef>
            </a:pPr>
            <a:r>
              <a:rPr lang="de-DE" b="1"/>
              <a:t>www.mathematik-verstehen.de</a:t>
            </a:r>
          </a:p>
        </p:txBody>
      </p:sp>
      <p:pic>
        <p:nvPicPr>
          <p:cNvPr id="66572" name="Picture 12" descr="konchMa_KrHalbFre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000375" cy="2571750"/>
          </a:xfrm>
          <a:prstGeom prst="rect">
            <a:avLst/>
          </a:prstGeom>
          <a:noFill/>
        </p:spPr>
      </p:pic>
      <p:pic>
        <p:nvPicPr>
          <p:cNvPr id="66573" name="Picture 13" descr="hund-ange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500438"/>
            <a:ext cx="3024187" cy="2524125"/>
          </a:xfrm>
          <a:prstGeom prst="rect">
            <a:avLst/>
          </a:prstGeom>
          <a:noFill/>
        </p:spPr>
      </p:pic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339975" y="3213100"/>
            <a:ext cx="5832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>
                <a:solidFill>
                  <a:schemeClr val="hlink"/>
                </a:solidFill>
              </a:rPr>
              <a:t>Vielen Dank für Ihre Aufmerksamkeit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1" animBg="1"/>
      <p:bldP spid="66568" grpId="0"/>
      <p:bldP spid="66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95288" y="260350"/>
            <a:ext cx="84248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Terme und Gleichungen mit Leben füllen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908050"/>
            <a:ext cx="7772400" cy="433388"/>
          </a:xfrm>
        </p:spPr>
        <p:txBody>
          <a:bodyPr/>
          <a:lstStyle/>
          <a:p>
            <a:r>
              <a:rPr lang="de-DE" sz="4000"/>
              <a:t>Gliederung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787900" y="177323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23850" y="1484313"/>
            <a:ext cx="8424863" cy="3435350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 </a:t>
            </a:r>
            <a:r>
              <a:rPr lang="de-DE" sz="2400" b="1"/>
              <a:t>Erläuterung der Grundideen am Beispiel der 	Konchoiden, Klasse 8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Vertiefungen, Ideen, Werkzeuge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Weiteres Vorgehen und gute Strategien für schriftliche Prüfungen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Skizze einer Vorlesung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Elemente einer Evaluation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68313" y="5084763"/>
            <a:ext cx="813593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…und alles steht im Internet</a:t>
            </a:r>
          </a:p>
          <a:p>
            <a:pPr>
              <a:spcBef>
                <a:spcPct val="50000"/>
              </a:spcBef>
            </a:pPr>
            <a:r>
              <a:rPr lang="de-DE" sz="2800">
                <a:solidFill>
                  <a:schemeClr val="hlink"/>
                </a:solidFill>
              </a:rPr>
              <a:t>www.mathematik-verstehen.de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p" animBg="1"/>
      <p:bldP spid="849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1743075" cy="762000"/>
          </a:xfrm>
          <a:noFill/>
          <a:ln/>
        </p:spPr>
        <p:txBody>
          <a:bodyPr/>
          <a:lstStyle/>
          <a:p>
            <a:r>
              <a:rPr lang="de-DE" b="1">
                <a:solidFill>
                  <a:srgbClr val="663300"/>
                </a:solidFill>
                <a:latin typeface="Univers"/>
              </a:rPr>
              <a:t>Sinn</a:t>
            </a:r>
            <a:endParaRPr lang="de-DE">
              <a:solidFill>
                <a:schemeClr val="tx1"/>
              </a:solidFill>
              <a:latin typeface="Univers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484438" y="1196975"/>
          <a:ext cx="5557837" cy="820738"/>
        </p:xfrm>
        <a:graphic>
          <a:graphicData uri="http://schemas.openxmlformats.org/presentationml/2006/ole">
            <p:oleObj spid="_x0000_s37891" name="Equation" r:id="rId4" imgW="1968480" imgH="291960" progId="Equation.DSMT4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627313" y="5334000"/>
          <a:ext cx="5414962" cy="820738"/>
        </p:xfrm>
        <a:graphic>
          <a:graphicData uri="http://schemas.openxmlformats.org/presentationml/2006/ole">
            <p:oleObj spid="_x0000_s37892" name="Equation" r:id="rId5" imgW="1917360" imgH="291960" progId="Equation.DSMT4">
              <p:embed/>
            </p:oleObj>
          </a:graphicData>
        </a:graphic>
      </p:graphicFrame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8600" y="4495800"/>
            <a:ext cx="3767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4400" b="1">
                <a:solidFill>
                  <a:srgbClr val="663300"/>
                </a:solidFill>
                <a:latin typeface="Univers"/>
              </a:rPr>
              <a:t>Sinngebung</a:t>
            </a:r>
            <a:endParaRPr lang="de-DE" sz="4400">
              <a:latin typeface="Univers"/>
            </a:endParaRP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 flipH="1">
          <a:off x="1828800" y="5029200"/>
          <a:ext cx="565150" cy="1371600"/>
        </p:xfrm>
        <a:graphic>
          <a:graphicData uri="http://schemas.openxmlformats.org/presentationml/2006/ole">
            <p:oleObj spid="_x0000_s37894" name="Equation" r:id="rId6" imgW="75960" imgH="203040" progId="Equation.DSMT4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 flipH="1">
          <a:off x="8153400" y="5029200"/>
          <a:ext cx="565150" cy="1371600"/>
        </p:xfrm>
        <a:graphic>
          <a:graphicData uri="http://schemas.openxmlformats.org/presentationml/2006/ole">
            <p:oleObj spid="_x0000_s37895" name="Equation" r:id="rId7" imgW="75960" imgH="203040" progId="Equation.DSMT4">
              <p:embed/>
            </p:oleObj>
          </a:graphicData>
        </a:graphic>
      </p:graphicFrame>
      <p:pic>
        <p:nvPicPr>
          <p:cNvPr id="37896" name="Picture 8" descr="konchMa_k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2133600"/>
            <a:ext cx="4919663" cy="3011488"/>
          </a:xfrm>
          <a:prstGeom prst="rect">
            <a:avLst/>
          </a:prstGeom>
          <a:noFill/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95288" y="260350"/>
            <a:ext cx="849788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800"/>
              <a:t>1) Gleichungen mit zwei Variablen haben ein Bild im 2D-Koordinatensystem</a:t>
            </a:r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1692275" y="1268413"/>
          <a:ext cx="673100" cy="1225550"/>
        </p:xfrm>
        <a:graphic>
          <a:graphicData uri="http://schemas.openxmlformats.org/presentationml/2006/ole">
            <p:oleObj spid="_x0000_s37899" name="Equation" r:id="rId9" imgW="126720" imgH="203040" progId="Equation.DSMT4">
              <p:embed/>
            </p:oleObj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8172450" y="1268413"/>
          <a:ext cx="673100" cy="1225550"/>
        </p:xfrm>
        <a:graphic>
          <a:graphicData uri="http://schemas.openxmlformats.org/presentationml/2006/ole">
            <p:oleObj spid="_x0000_s37900" name="Equation" r:id="rId10" imgW="126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555875" y="1052513"/>
          <a:ext cx="5557838" cy="820737"/>
        </p:xfrm>
        <a:graphic>
          <a:graphicData uri="http://schemas.openxmlformats.org/presentationml/2006/ole">
            <p:oleObj spid="_x0000_s21507" name="Equation" r:id="rId4" imgW="1968480" imgH="29196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644775" y="5300663"/>
          <a:ext cx="5414963" cy="820737"/>
        </p:xfrm>
        <a:graphic>
          <a:graphicData uri="http://schemas.openxmlformats.org/presentationml/2006/ole">
            <p:oleObj spid="_x0000_s21508" name="Equation" r:id="rId5" imgW="1917360" imgH="291960" progId="Equation.DSMT4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 flipH="1">
          <a:off x="1828800" y="5029200"/>
          <a:ext cx="565150" cy="1371600"/>
        </p:xfrm>
        <a:graphic>
          <a:graphicData uri="http://schemas.openxmlformats.org/presentationml/2006/ole">
            <p:oleObj spid="_x0000_s21510" name="Equation" r:id="rId6" imgW="75960" imgH="203040" progId="Equation.DSMT4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 flipH="1">
          <a:off x="8153400" y="5029200"/>
          <a:ext cx="565150" cy="1371600"/>
        </p:xfrm>
        <a:graphic>
          <a:graphicData uri="http://schemas.openxmlformats.org/presentationml/2006/ole">
            <p:oleObj spid="_x0000_s21511" name="Equation" r:id="rId7" imgW="75960" imgH="203040" progId="Equation.DSMT4">
              <p:embed/>
            </p:oleObj>
          </a:graphicData>
        </a:graphic>
      </p:graphicFrame>
      <p:pic>
        <p:nvPicPr>
          <p:cNvPr id="21512" name="Picture 8" descr="konchMa_k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057400"/>
            <a:ext cx="4919663" cy="3011488"/>
          </a:xfrm>
          <a:prstGeom prst="rect">
            <a:avLst/>
          </a:prstGeo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95288" y="260350"/>
            <a:ext cx="84248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Terme und Gleichungen mit Leben füllen</a:t>
            </a:r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1908175" y="908050"/>
          <a:ext cx="673100" cy="1225550"/>
        </p:xfrm>
        <a:graphic>
          <a:graphicData uri="http://schemas.openxmlformats.org/presentationml/2006/ole">
            <p:oleObj spid="_x0000_s21515" name="Equation" r:id="rId9" imgW="126720" imgH="203040" progId="Equation.DSMT4">
              <p:embed/>
            </p:oleObj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8172450" y="908050"/>
          <a:ext cx="673100" cy="1225550"/>
        </p:xfrm>
        <a:graphic>
          <a:graphicData uri="http://schemas.openxmlformats.org/presentationml/2006/ole">
            <p:oleObj spid="_x0000_s21516" name="Equation" r:id="rId10" imgW="126720" imgH="203040" progId="Equation.DSMT4">
              <p:embed/>
            </p:oleObj>
          </a:graphicData>
        </a:graphic>
      </p:graphicFrame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3850" y="2708275"/>
            <a:ext cx="457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5400" b="1">
                <a:solidFill>
                  <a:srgbClr val="CC3300"/>
                </a:solidFill>
                <a:latin typeface="Times New Roman" pitchFamily="18" charset="0"/>
              </a:rPr>
              <a:t>geometrisches Handeln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04800" y="18288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4400" b="1">
                <a:solidFill>
                  <a:srgbClr val="CC3300"/>
                </a:solidFill>
                <a:latin typeface="Univers"/>
              </a:rPr>
              <a:t>Weg:</a:t>
            </a:r>
            <a:endParaRPr lang="de-DE" sz="4400">
              <a:latin typeface="Univer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Einführungsbeispiel: Die Hundekurve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24600" y="914400"/>
            <a:ext cx="2590800" cy="762000"/>
          </a:xfrm>
          <a:noFill/>
          <a:ln/>
        </p:spPr>
        <p:txBody>
          <a:bodyPr/>
          <a:lstStyle/>
          <a:p>
            <a:pPr algn="r"/>
            <a:r>
              <a:rPr lang="de-DE" b="1">
                <a:solidFill>
                  <a:srgbClr val="663300"/>
                </a:solidFill>
                <a:latin typeface="Univers"/>
              </a:rPr>
              <a:t>Handeln</a:t>
            </a:r>
            <a:endParaRPr lang="de-DE">
              <a:solidFill>
                <a:schemeClr val="tx1"/>
              </a:solidFill>
              <a:latin typeface="Univer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410200" y="20574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4400" b="1">
                <a:solidFill>
                  <a:srgbClr val="663300"/>
                </a:solidFill>
                <a:latin typeface="Univers"/>
              </a:rPr>
              <a:t>Beobachten</a:t>
            </a:r>
            <a:endParaRPr lang="de-DE" sz="4400">
              <a:latin typeface="Univer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9750" y="4343400"/>
            <a:ext cx="3803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4400" b="1">
                <a:solidFill>
                  <a:srgbClr val="663300"/>
                </a:solidFill>
                <a:latin typeface="Univers"/>
              </a:rPr>
              <a:t>Geometrisch </a:t>
            </a:r>
            <a:br>
              <a:rPr lang="de-DE" sz="4400" b="1">
                <a:solidFill>
                  <a:srgbClr val="663300"/>
                </a:solidFill>
                <a:latin typeface="Univers"/>
              </a:rPr>
            </a:br>
            <a:r>
              <a:rPr lang="de-DE" sz="4400" b="1">
                <a:solidFill>
                  <a:srgbClr val="663300"/>
                </a:solidFill>
                <a:latin typeface="Univers"/>
              </a:rPr>
              <a:t>erfassen</a:t>
            </a:r>
            <a:endParaRPr lang="de-DE" sz="4400">
              <a:latin typeface="Univers"/>
            </a:endParaRPr>
          </a:p>
        </p:txBody>
      </p:sp>
      <p:pic>
        <p:nvPicPr>
          <p:cNvPr id="23559" name="Picture 7" descr="0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4064000" cy="3048000"/>
          </a:xfrm>
          <a:prstGeom prst="rect">
            <a:avLst/>
          </a:prstGeom>
          <a:noFill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71800"/>
            <a:ext cx="28098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www.mathematik-verstehen.de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684213" y="4941888"/>
            <a:ext cx="4608512" cy="1295400"/>
          </a:xfrm>
          <a:prstGeom prst="cloudCallout">
            <a:avLst>
              <a:gd name="adj1" fmla="val 78282"/>
              <a:gd name="adj2" fmla="val 101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610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000" b="1">
                <a:solidFill>
                  <a:srgbClr val="663300"/>
                </a:solidFill>
                <a:latin typeface="Univers"/>
              </a:rPr>
              <a:t>Einführungsbeispiel: Die Hundekurve, Konchoide des Nikomedes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1600" y="1905000"/>
            <a:ext cx="3733800" cy="1236663"/>
          </a:xfrm>
          <a:noFill/>
          <a:ln/>
        </p:spPr>
        <p:txBody>
          <a:bodyPr/>
          <a:lstStyle/>
          <a:p>
            <a:pPr algn="r"/>
            <a:r>
              <a:rPr lang="de-DE" sz="4000">
                <a:solidFill>
                  <a:srgbClr val="663300"/>
                </a:solidFill>
                <a:latin typeface="Univers"/>
              </a:rPr>
              <a:t>Realisieren</a:t>
            </a:r>
            <a:br>
              <a:rPr lang="de-DE" sz="4000">
                <a:solidFill>
                  <a:srgbClr val="663300"/>
                </a:solidFill>
                <a:latin typeface="Univers"/>
              </a:rPr>
            </a:br>
            <a:r>
              <a:rPr lang="de-DE" sz="4000">
                <a:solidFill>
                  <a:srgbClr val="663300"/>
                </a:solidFill>
                <a:latin typeface="Univers"/>
              </a:rPr>
              <a:t>im DGS</a:t>
            </a:r>
            <a:endParaRPr lang="de-DE" sz="4000">
              <a:solidFill>
                <a:schemeClr val="tx1"/>
              </a:solidFill>
              <a:latin typeface="Univers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724525" y="3284538"/>
            <a:ext cx="3152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4000">
                <a:solidFill>
                  <a:srgbClr val="663300"/>
                </a:solidFill>
                <a:latin typeface="Univers"/>
              </a:rPr>
              <a:t>Ortskurve</a:t>
            </a:r>
            <a:r>
              <a:rPr lang="de-DE" sz="4000" b="1">
                <a:solidFill>
                  <a:srgbClr val="663300"/>
                </a:solidFill>
                <a:latin typeface="Univers"/>
              </a:rPr>
              <a:t> </a:t>
            </a:r>
            <a:r>
              <a:rPr lang="de-DE" sz="4000">
                <a:solidFill>
                  <a:srgbClr val="663300"/>
                </a:solidFill>
                <a:latin typeface="Univers"/>
              </a:rPr>
              <a:t>erzeugen</a:t>
            </a:r>
            <a:endParaRPr lang="de-DE" sz="4000">
              <a:latin typeface="Univers"/>
            </a:endParaRPr>
          </a:p>
        </p:txBody>
      </p:sp>
      <p:pic>
        <p:nvPicPr>
          <p:cNvPr id="72710" name="Picture 6" descr="318Koncho8flAndr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2317750" cy="1797050"/>
          </a:xfrm>
          <a:prstGeom prst="rect">
            <a:avLst/>
          </a:prstGeom>
          <a:noFill/>
        </p:spPr>
      </p:pic>
      <p:pic>
        <p:nvPicPr>
          <p:cNvPr id="72711" name="Picture 7" descr="0314koncho8flBek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85800"/>
            <a:ext cx="2032000" cy="1524000"/>
          </a:xfrm>
          <a:prstGeom prst="rect">
            <a:avLst/>
          </a:prstGeom>
          <a:noFill/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5181600" y="762000"/>
            <a:ext cx="3733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de-DE" sz="4000">
                <a:solidFill>
                  <a:srgbClr val="663300"/>
                </a:solidFill>
                <a:latin typeface="Univers"/>
              </a:rPr>
              <a:t>Zeichnen</a:t>
            </a:r>
            <a:endParaRPr lang="de-DE" sz="4000">
              <a:latin typeface="Univers"/>
            </a:endParaRPr>
          </a:p>
        </p:txBody>
      </p:sp>
      <p:pic>
        <p:nvPicPr>
          <p:cNvPr id="72713" name="Picture 9" descr="konchEuk2p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514600"/>
            <a:ext cx="3486150" cy="2305050"/>
          </a:xfrm>
          <a:prstGeom prst="rect">
            <a:avLst/>
          </a:prstGeom>
          <a:noFill/>
        </p:spPr>
      </p:pic>
      <p:pic>
        <p:nvPicPr>
          <p:cNvPr id="72714" name="Picture 10" descr="koncho8flViktori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2276475"/>
            <a:ext cx="1955800" cy="1466850"/>
          </a:xfrm>
          <a:prstGeom prst="rect">
            <a:avLst/>
          </a:prstGeom>
          <a:noFill/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Lüneburg,     www.uni-lueneburg.de/mathe-lehramt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323850" y="5013325"/>
            <a:ext cx="5040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800" b="1">
                <a:solidFill>
                  <a:srgbClr val="663300"/>
                </a:solidFill>
              </a:rPr>
              <a:t>Handeln, sehen, systematisieren</a:t>
            </a:r>
          </a:p>
        </p:txBody>
      </p:sp>
      <p:sp>
        <p:nvSpPr>
          <p:cNvPr id="72717" name="AutoShape 13">
            <a:hlinkClick r:id="rId7" action="ppaction://program" highlightClick="1"/>
          </p:cNvPr>
          <p:cNvSpPr>
            <a:spLocks noChangeArrowheads="1"/>
          </p:cNvSpPr>
          <p:nvPr/>
        </p:nvSpPr>
        <p:spPr bwMode="auto">
          <a:xfrm>
            <a:off x="3924300" y="3860800"/>
            <a:ext cx="2087563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/>
              <a:t>GeoGebra pur</a:t>
            </a:r>
          </a:p>
        </p:txBody>
      </p:sp>
      <p:sp>
        <p:nvSpPr>
          <p:cNvPr id="72718" name="AutoShape 14">
            <a:hlinkClick r:id="rId8" action="ppaction://program" highlightClick="1"/>
          </p:cNvPr>
          <p:cNvSpPr>
            <a:spLocks noChangeArrowheads="1"/>
          </p:cNvSpPr>
          <p:nvPr/>
        </p:nvSpPr>
        <p:spPr bwMode="auto">
          <a:xfrm>
            <a:off x="6804025" y="5013325"/>
            <a:ext cx="1871663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400"/>
              <a:t>Dynageo</a:t>
            </a:r>
          </a:p>
          <a:p>
            <a:pPr algn="ctr"/>
            <a:r>
              <a:rPr lang="de-DE" sz="2400"/>
              <a:t>Hundekurve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8" grpId="0" autoUpdateAnimBg="0"/>
      <p:bldP spid="72709" grpId="0"/>
      <p:bldP spid="72712" grpId="0" autoUpdateAnimBg="0"/>
      <p:bldP spid="72716" grpId="0"/>
      <p:bldP spid="72717" grpId="0" animBg="1"/>
      <p:bldP spid="72718" grpId="0" animBg="1"/>
      <p:bldP spid="727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5048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de-DE" sz="2400"/>
              <a:t>Hinterlegung eine Koordinatensystems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86106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tIns="10800" bIns="10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400" b="1"/>
              <a:t>Prof. Dr. Dörte Haftendorn, Universität Lüneburg     www.mathematik-verstehen.de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11188" y="5229225"/>
          <a:ext cx="5557837" cy="820738"/>
        </p:xfrm>
        <a:graphic>
          <a:graphicData uri="http://schemas.openxmlformats.org/presentationml/2006/ole">
            <p:oleObj spid="_x0000_s2053" name="Equation" r:id="rId3" imgW="1968480" imgH="291960" progId="Equation.DSMT4">
              <p:embed/>
            </p:oleObj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052513"/>
            <a:ext cx="58785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659563" y="1268413"/>
            <a:ext cx="223361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Aus Strahlensatz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und Pythagoras-Satz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folgt in zwei Schritten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400" b="1"/>
              <a:t> die Gleichung der Hundekurve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uiExpand="1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1306</Words>
  <Application>Microsoft Office PowerPoint</Application>
  <PresentationFormat>Bildschirmpräsentation (4:3)</PresentationFormat>
  <Paragraphs>187</Paragraphs>
  <Slides>34</Slides>
  <Notes>9</Notes>
  <HiddenSlides>5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Univers</vt:lpstr>
      <vt:lpstr>Comic Sans MS</vt:lpstr>
      <vt:lpstr>Wingdings</vt:lpstr>
      <vt:lpstr>Standarddesign</vt:lpstr>
      <vt:lpstr>MathType 5.0 Equation</vt:lpstr>
      <vt:lpstr>Terme und Gleichungen mit Leben füllen Algebraische Kurven und andere bewegliche Objekte</vt:lpstr>
      <vt:lpstr>Hintergrund</vt:lpstr>
      <vt:lpstr>Gliederung</vt:lpstr>
      <vt:lpstr>Gliederung</vt:lpstr>
      <vt:lpstr>Sinn</vt:lpstr>
      <vt:lpstr>Folie 6</vt:lpstr>
      <vt:lpstr>Handeln</vt:lpstr>
      <vt:lpstr>Realisieren im DGS</vt:lpstr>
      <vt:lpstr>Hinterlegung eine Koordinatensystems</vt:lpstr>
      <vt:lpstr>Wie kommen Jüngere zu den Gleichungen?</vt:lpstr>
      <vt:lpstr>Algebraische Kurven, St. Andrews, t.w. erforschtes Land</vt:lpstr>
      <vt:lpstr>Zusammenhang: Koordinaten, Gleichungen, Kurven</vt:lpstr>
      <vt:lpstr>Zusammenhang: Koordinaten, Gleichungen, Kurven</vt:lpstr>
      <vt:lpstr>Term- und Gleichungs-Umformungen prüfen</vt:lpstr>
      <vt:lpstr>Term- und Gleichungs-Umformungen prüfen </vt:lpstr>
      <vt:lpstr>Terme und Gleichungen mit Leben füllen</vt:lpstr>
      <vt:lpstr>Folie 17</vt:lpstr>
      <vt:lpstr>Terme und Gleichungen mit Leben füllen</vt:lpstr>
      <vt:lpstr>Funktionen mit zwei Variablen haben ein Bild im 3D-Koordinatensystem</vt:lpstr>
      <vt:lpstr>Terme und Gleichungen mit Leben füllen</vt:lpstr>
      <vt:lpstr>Terme mit zwei oder mehr Variablen werden zu Funktionstermen für Variable und Parameter</vt:lpstr>
      <vt:lpstr>Terme mit zwei oder mehr Variablen werden zu Funktionstermen für Variable und Parameter</vt:lpstr>
      <vt:lpstr>Terme mit zwei oder mehr Variablen werden zu Funktionstermen für Variable und Parameter</vt:lpstr>
      <vt:lpstr>Terme mit zwei oder mehr Variablen werden zu Funktionstermen für Variable und Parameter</vt:lpstr>
      <vt:lpstr>Terme mit zwei oder mehr Variablen werden zu Funktionstermen für Variable und Parameter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</vt:vector>
  </TitlesOfParts>
  <Company>Universität Lüneburg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Algebraische Kurven von der 8.Klasse bis zum 8.Semester</dc:title>
  <dc:creator>Prof. Dr. Dörte Haftendorn</dc:creator>
  <cp:lastModifiedBy>Prof. Dr. Dörte Haftendorn</cp:lastModifiedBy>
  <cp:revision>32</cp:revision>
  <dcterms:created xsi:type="dcterms:W3CDTF">2004-02-29T10:25:53Z</dcterms:created>
  <dcterms:modified xsi:type="dcterms:W3CDTF">2016-03-02T09:29:16Z</dcterms:modified>
</cp:coreProperties>
</file>