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9" r:id="rId21"/>
    <p:sldId id="277" r:id="rId22"/>
    <p:sldId id="281" r:id="rId23"/>
    <p:sldId id="280" r:id="rId24"/>
    <p:sldId id="282" r:id="rId25"/>
    <p:sldId id="286" r:id="rId26"/>
    <p:sldId id="285" r:id="rId27"/>
    <p:sldId id="287" r:id="rId28"/>
    <p:sldId id="289" r:id="rId29"/>
    <p:sldId id="296" r:id="rId30"/>
    <p:sldId id="295" r:id="rId31"/>
    <p:sldId id="291" r:id="rId32"/>
    <p:sldId id="292" r:id="rId33"/>
    <p:sldId id="293" r:id="rId34"/>
    <p:sldId id="294" r:id="rId3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8" autoAdjust="0"/>
  </p:normalViewPr>
  <p:slideViewPr>
    <p:cSldViewPr snapToGrid="0">
      <p:cViewPr varScale="1">
        <p:scale>
          <a:sx n="54" d="100"/>
          <a:sy n="54" d="100"/>
        </p:scale>
        <p:origin x="-9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B8C40-5BB1-44B2-9B82-86BC7D084AFC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816EF-AAB3-4B69-8550-396EFAD346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4417-1131-4297-A24C-9FF7B3D54CF4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889E-4C23-4AD4-AA47-F9BB91F78F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6889E-4C23-4AD4-AA47-F9BB91F78F68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5249-63E2-4CC6-B29A-009DBD1C1003}" type="datetimeFigureOut">
              <a:rPr lang="de-DE" smtClean="0"/>
              <a:pPr/>
              <a:t>13.02.2013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4DC7D-B4A6-425C-8998-8CEED8B0113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</a:rPr>
              <a:t>Lineare Abbildungen</a:t>
            </a:r>
            <a:endParaRPr lang="de-DE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6400800" cy="622920"/>
          </a:xfrm>
        </p:spPr>
        <p:txBody>
          <a:bodyPr>
            <a:normAutofit fontScale="55000" lnSpcReduction="20000"/>
          </a:bodyPr>
          <a:lstStyle/>
          <a:p>
            <a:r>
              <a:rPr lang="de-DE" dirty="0" smtClean="0"/>
              <a:t>Vorlesung Lineare Algebra  mit integrierten Übungen WS 12-13</a:t>
            </a:r>
          </a:p>
          <a:p>
            <a:r>
              <a:rPr lang="de-DE" dirty="0" smtClean="0"/>
              <a:t>Studiengang LBS Unterrichtsfach Mathematik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</a:t>
            </a:fld>
            <a:endParaRPr lang="de-DE" sz="1600" dirty="0"/>
          </a:p>
        </p:txBody>
      </p:sp>
      <p:sp>
        <p:nvSpPr>
          <p:cNvPr id="6" name="Zierrahmen 5"/>
          <p:cNvSpPr/>
          <p:nvPr/>
        </p:nvSpPr>
        <p:spPr>
          <a:xfrm>
            <a:off x="185980" y="1887279"/>
            <a:ext cx="5393410" cy="638944"/>
          </a:xfrm>
          <a:prstGeom prst="plaque">
            <a:avLst/>
          </a:prstGeom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</a:rPr>
              <a:t>Lineare Algebra, Teil 2 Abbildungen </a:t>
            </a:r>
            <a:endParaRPr lang="de-DE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15639" y="1903501"/>
            <a:ext cx="2950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Lineare Abbildungen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Lineare Gleichungssysteme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Eigenwerte, Eigenvektoren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Hauptachsentransformation</a:t>
            </a:r>
          </a:p>
          <a:p>
            <a:endParaRPr lang="de-DE" dirty="0"/>
          </a:p>
        </p:txBody>
      </p:sp>
      <p:pic>
        <p:nvPicPr>
          <p:cNvPr id="12" name="Picture 2" descr="C:\Users\User\mathe-lehramt\algebra\abbildungen\aff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65" y="2826342"/>
            <a:ext cx="3629025" cy="2724150"/>
          </a:xfrm>
          <a:prstGeom prst="rect">
            <a:avLst/>
          </a:prstGeom>
          <a:noFill/>
        </p:spPr>
      </p:pic>
      <p:pic>
        <p:nvPicPr>
          <p:cNvPr id="6145" name="Picture 1" descr="C:\Users\User\mathe-lehramt\algebra\abbildungen\affin-dreh-7klausur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316" y="3205486"/>
            <a:ext cx="38100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Übung: Aufstellung der Abbildungsmatrix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10</a:t>
            </a:fld>
            <a:endParaRPr lang="de-DE" sz="1600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885" y="1307916"/>
            <a:ext cx="2424508" cy="170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263703" y="1322362"/>
            <a:ext cx="5464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Spaltenvektoren der Abbildungsmatrix</a:t>
            </a:r>
          </a:p>
          <a:p>
            <a:r>
              <a:rPr lang="de-DE" sz="2400" dirty="0" smtClean="0"/>
              <a:t>Sind die Bilder der Einheitsvektoren.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23863" y="2264899"/>
            <a:ext cx="6120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Wegen der Teilverhältnistreue kann man sehen, dass der blaue Vektor</a:t>
            </a:r>
          </a:p>
          <a:p>
            <a:r>
              <a:rPr lang="de-DE" sz="1600" dirty="0" smtClean="0"/>
              <a:t>Das Bild des x-Achsen-Einheitsvektors ist und der orangefarbene Vektor</a:t>
            </a:r>
          </a:p>
          <a:p>
            <a:r>
              <a:rPr lang="de-DE" sz="1600" dirty="0" smtClean="0"/>
              <a:t>Ist das Bild des y-Achsen-Einheitsvektors. Daraus folgt: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5083" y="4276572"/>
            <a:ext cx="446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Determinante der Matrix A  ist</a:t>
            </a:r>
          </a:p>
        </p:txBody>
      </p:sp>
      <p:graphicFrame>
        <p:nvGraphicFramePr>
          <p:cNvPr id="140309" name="Object 21"/>
          <p:cNvGraphicFramePr>
            <a:graphicFrameLocks noChangeAspect="1"/>
          </p:cNvGraphicFramePr>
          <p:nvPr/>
        </p:nvGraphicFramePr>
        <p:xfrm>
          <a:off x="6715955" y="2944932"/>
          <a:ext cx="1847180" cy="1134696"/>
        </p:xfrm>
        <a:graphic>
          <a:graphicData uri="http://schemas.openxmlformats.org/presentationml/2006/ole">
            <p:oleObj spid="_x0000_s140309" name="Equation" r:id="rId5" imgW="888840" imgH="545760" progId="Equation.DSMT4">
              <p:embed/>
            </p:oleObj>
          </a:graphicData>
        </a:graphic>
      </p:graphicFrame>
      <p:graphicFrame>
        <p:nvGraphicFramePr>
          <p:cNvPr id="140310" name="Object 22"/>
          <p:cNvGraphicFramePr>
            <a:graphicFrameLocks noChangeAspect="1"/>
          </p:cNvGraphicFramePr>
          <p:nvPr/>
        </p:nvGraphicFramePr>
        <p:xfrm>
          <a:off x="4733142" y="3949720"/>
          <a:ext cx="4194175" cy="1133475"/>
        </p:xfrm>
        <a:graphic>
          <a:graphicData uri="http://schemas.openxmlformats.org/presentationml/2006/ole">
            <p:oleObj spid="_x0000_s140310" name="Equation" r:id="rId6" imgW="2019240" imgH="545760" progId="Equation.DSMT4">
              <p:embed/>
            </p:oleObj>
          </a:graphicData>
        </a:graphic>
      </p:graphicFrame>
      <p:graphicFrame>
        <p:nvGraphicFramePr>
          <p:cNvPr id="140311" name="Object 23"/>
          <p:cNvGraphicFramePr>
            <a:graphicFrameLocks noChangeAspect="1"/>
          </p:cNvGraphicFramePr>
          <p:nvPr/>
        </p:nvGraphicFramePr>
        <p:xfrm>
          <a:off x="407133" y="4948897"/>
          <a:ext cx="8413750" cy="554038"/>
        </p:xfrm>
        <a:graphic>
          <a:graphicData uri="http://schemas.openxmlformats.org/presentationml/2006/ole">
            <p:oleObj spid="_x0000_s140311" name="Equation" r:id="rId7" imgW="4051080" imgH="266400" progId="Equation.DSMT4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5430129"/>
            <a:ext cx="940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Die Abbildung  erhält die Orientierung ,   dreht die  Orientierung um, ist Kongruenzabbildung ,  die Abbildung  ist  „entartet“.   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557932" y="5711482"/>
            <a:ext cx="436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Damit  wird bestätigt, dass das Bild  anders orientiert ist.</a:t>
            </a:r>
          </a:p>
          <a:p>
            <a:r>
              <a:rPr lang="de-DE" sz="1400" dirty="0" smtClean="0"/>
              <a:t>Zudem ist der Flächeninhalt um  37,5% größer geworden.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42339" y="6133513"/>
            <a:ext cx="1441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solidFill>
                  <a:srgbClr val="00B050"/>
                </a:solidFill>
              </a:rPr>
              <a:t>Die Beweise folgen!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Fläche des Bildes und Determinante der Abbildungsmatrix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11</a:t>
            </a:fld>
            <a:endParaRPr lang="de-DE" sz="1600" dirty="0"/>
          </a:p>
        </p:txBody>
      </p:sp>
      <p:pic>
        <p:nvPicPr>
          <p:cNvPr id="1413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649" y="1271342"/>
            <a:ext cx="7007273" cy="499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01" y="3864781"/>
            <a:ext cx="22780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Fläche des Bildes und Determinante der Abbildungsmatrix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12</a:t>
            </a:fld>
            <a:endParaRPr lang="de-DE" sz="1600" dirty="0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780" y="1322617"/>
            <a:ext cx="6032451" cy="403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009294" y="5781821"/>
            <a:ext cx="476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den Faktor für die Flächenänderung an.</a:t>
            </a:r>
          </a:p>
          <a:p>
            <a:r>
              <a:rPr lang="de-DE" dirty="0" smtClean="0"/>
              <a:t>Im negativen Fall ist die Orientierung umgekehrt.</a:t>
            </a: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334499" y="5743428"/>
          <a:ext cx="3615170" cy="474491"/>
        </p:xfrm>
        <a:graphic>
          <a:graphicData uri="http://schemas.openxmlformats.org/presentationml/2006/ole">
            <p:oleObj spid="_x0000_s143366" name="Equation" r:id="rId4" imgW="203184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323557" y="5008097"/>
            <a:ext cx="608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Gleichsinnige K.A. :  Translation  und  Drehung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3219" y="3896751"/>
            <a:ext cx="866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Beweis:  Wegen der Längen- und Winkeltreue  sind Kongruenzabbildungen auch parallelentreu und teilverhältnistreu, also affine Abbildungen. Da  die Determinante die </a:t>
            </a:r>
          </a:p>
          <a:p>
            <a:r>
              <a:rPr lang="de-DE" dirty="0" smtClean="0"/>
              <a:t>Flächenänderung beschreibt, kommt nur +1 für gleichsinnige und -1 für gegensinnige </a:t>
            </a:r>
          </a:p>
          <a:p>
            <a:r>
              <a:rPr lang="de-DE" dirty="0" smtClean="0"/>
              <a:t>Kongruenzabbildungen infrage.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</a:rPr>
              <a:t>Kongruenzabbildungen</a:t>
            </a:r>
            <a:endParaRPr lang="de-DE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13</a:t>
            </a:fld>
            <a:endParaRPr lang="de-DE" sz="1600" dirty="0"/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2722392" y="5364920"/>
          <a:ext cx="4246563" cy="715963"/>
        </p:xfrm>
        <a:graphic>
          <a:graphicData uri="http://schemas.openxmlformats.org/presentationml/2006/ole">
            <p:oleObj spid="_x0000_s144388" name="Equation" r:id="rId3" imgW="3085920" imgH="520560" progId="Equation.DSMT4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477108" y="1252025"/>
            <a:ext cx="7384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</a:rPr>
              <a:t>Eine </a:t>
            </a:r>
            <a:r>
              <a:rPr lang="de-DE" sz="2400" b="1" dirty="0" smtClean="0">
                <a:solidFill>
                  <a:srgbClr val="00B050"/>
                </a:solidFill>
              </a:rPr>
              <a:t>Kongruenzabbildung </a:t>
            </a:r>
            <a:r>
              <a:rPr lang="de-DE" sz="2400" dirty="0" smtClean="0">
                <a:solidFill>
                  <a:srgbClr val="00B050"/>
                </a:solidFill>
              </a:rPr>
              <a:t> ist eine längentreue Abbildung </a:t>
            </a:r>
          </a:p>
          <a:p>
            <a:r>
              <a:rPr lang="de-DE" sz="2400" dirty="0" smtClean="0">
                <a:solidFill>
                  <a:srgbClr val="00B050"/>
                </a:solidFill>
              </a:rPr>
              <a:t>des Raumes auf sich selbst.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1223889"/>
            <a:ext cx="150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Definition: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8027" y="2027107"/>
            <a:ext cx="8290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In der Schule sagt man auch „Deckabbildungen“.  </a:t>
            </a:r>
          </a:p>
          <a:p>
            <a:r>
              <a:rPr lang="de-DE" sz="2400" dirty="0" smtClean="0"/>
              <a:t>Sie sind wegen der Längentreue auch winkeltreu und flächentreu.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06478" y="2934928"/>
            <a:ext cx="732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Satz:  Eine Kongruenzabbildung ist eine affine Abbildung 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024009" y="3405456"/>
          <a:ext cx="2493376" cy="449092"/>
        </p:xfrm>
        <a:graphic>
          <a:graphicData uri="http://schemas.openxmlformats.org/presentationml/2006/ole">
            <p:oleObj spid="_x0000_s144389" name="Equation" r:id="rId4" imgW="990360" imgH="2156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3953022" y="3362179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mit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5206683" y="3390314"/>
          <a:ext cx="2238375" cy="493591"/>
        </p:xfrm>
        <a:graphic>
          <a:graphicData uri="http://schemas.openxmlformats.org/presentationml/2006/ole">
            <p:oleObj spid="_x0000_s144390" name="Equation" r:id="rId5" imgW="888840" imgH="26640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6611815" y="2082019"/>
            <a:ext cx="15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>
                <a:solidFill>
                  <a:srgbClr val="00B050"/>
                </a:solidFill>
              </a:rPr>
              <a:t>Siehe Geometrie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21742" y="6002369"/>
            <a:ext cx="756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Gegensinnige K.A.:  Achsenspiegelung und Gleitspiegelung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Kongruenzabblidungen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14</a:t>
            </a:fld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009294" y="5781821"/>
            <a:ext cx="476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den Faktor für die Flächenänderung an.</a:t>
            </a:r>
          </a:p>
          <a:p>
            <a:r>
              <a:rPr lang="de-DE" dirty="0" smtClean="0"/>
              <a:t>Im negativen Fall ist die Orientierung umgekehrt.</a:t>
            </a: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334499" y="5743428"/>
          <a:ext cx="3615170" cy="474491"/>
        </p:xfrm>
        <a:graphic>
          <a:graphicData uri="http://schemas.openxmlformats.org/presentationml/2006/ole">
            <p:oleObj spid="_x0000_s146436" name="Equation" r:id="rId3" imgW="203184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15</a:t>
            </a:fld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5838094" y="5162389"/>
            <a:ext cx="216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 ist 3-dimensional, 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p‘ ist 2-dimensional</a:t>
            </a: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73038" y="5006975"/>
          <a:ext cx="4856162" cy="973138"/>
        </p:xfrm>
        <a:graphic>
          <a:graphicData uri="http://schemas.openxmlformats.org/presentationml/2006/ole">
            <p:oleObj spid="_x0000_s147460" name="Equation" r:id="rId3" imgW="2730240" imgH="545760" progId="Equation.DSMT4">
              <p:embed/>
            </p:oleObj>
          </a:graphicData>
        </a:graphic>
      </p:graphicFrame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485" y="958697"/>
            <a:ext cx="3402508" cy="17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401" y="707462"/>
            <a:ext cx="31861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912590" y="3067664"/>
            <a:ext cx="5997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3D-Objekte kommen zuhauf am Computer vor.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83458" y="3775587"/>
            <a:ext cx="7691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Aber sie werden alle auf dem ebenen Bildschirm dargestellt.</a:t>
            </a:r>
          </a:p>
          <a:p>
            <a:r>
              <a:rPr lang="de-DE" sz="2400" dirty="0" smtClean="0"/>
              <a:t>Dafür sorgen Umrechnungen mit  Projektions-Matrizen.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83458" y="4630994"/>
            <a:ext cx="8554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Wir beschränken uns hier auf Parallelperspektive, Zentralperspektive hat </a:t>
            </a:r>
            <a:r>
              <a:rPr lang="de-DE" sz="1400" dirty="0" err="1" smtClean="0"/>
              <a:t>aufwendigerere</a:t>
            </a:r>
            <a:r>
              <a:rPr lang="de-DE" sz="1400" dirty="0" smtClean="0"/>
              <a:t> Abbildungsgleichungen.</a:t>
            </a: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16</a:t>
            </a:fld>
            <a:endParaRPr lang="de-DE" sz="1600" dirty="0"/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42" y="706232"/>
            <a:ext cx="7976215" cy="563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17</a:t>
            </a:fld>
            <a:endParaRPr lang="de-DE" sz="1600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415" y="1127637"/>
            <a:ext cx="43053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401" y="707462"/>
            <a:ext cx="318611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2877" y="4685225"/>
            <a:ext cx="3559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436" y="3996199"/>
            <a:ext cx="2893653" cy="22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2955" y="3963015"/>
            <a:ext cx="143522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026310" y="5383161"/>
            <a:ext cx="470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Axonometrische</a:t>
            </a:r>
            <a:r>
              <a:rPr lang="de-DE" sz="2400" dirty="0" smtClean="0"/>
              <a:t> Darstellung  0.5:1:1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80619" y="5855109"/>
            <a:ext cx="538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Schulische Version mit Kästchendiagonale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23071" y="3465870"/>
            <a:ext cx="34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Achtung TI-Datei ansehen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361" y="970321"/>
            <a:ext cx="7729444" cy="54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18</a:t>
            </a:fld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0438"/>
            <a:ext cx="283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Axonometrische</a:t>
            </a:r>
            <a:r>
              <a:rPr lang="de-DE" sz="1400" dirty="0" smtClean="0"/>
              <a:t> Darstellung  0.5:1:1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870154"/>
            <a:ext cx="322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Schulische Version mit Kästchendiagonale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613" y="1103056"/>
            <a:ext cx="7729444" cy="54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19</a:t>
            </a:fld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0438"/>
            <a:ext cx="283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Axonometrische</a:t>
            </a:r>
            <a:r>
              <a:rPr lang="de-DE" sz="1400" dirty="0" smtClean="0"/>
              <a:t> Darstellung  0.5:1:1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870154"/>
            <a:ext cx="322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Schulische Version mit Kästchendiagonale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Definitionen von  linearer Abbildung, linearer Transformation, affiner Abbildung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</a:t>
            </a:fld>
            <a:endParaRPr lang="de-DE" sz="1600" dirty="0"/>
          </a:p>
        </p:txBody>
      </p:sp>
      <p:sp>
        <p:nvSpPr>
          <p:cNvPr id="12" name="Zierrahmen 11"/>
          <p:cNvSpPr/>
          <p:nvPr/>
        </p:nvSpPr>
        <p:spPr>
          <a:xfrm>
            <a:off x="232475" y="1501233"/>
            <a:ext cx="8524067" cy="4698089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867" y="1588282"/>
            <a:ext cx="6661366" cy="453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361" y="970321"/>
            <a:ext cx="7729444" cy="54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20</a:t>
            </a:fld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0438"/>
            <a:ext cx="283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Axonometrische</a:t>
            </a:r>
            <a:r>
              <a:rPr lang="de-DE" sz="1400" dirty="0" smtClean="0"/>
              <a:t> Darstellung  0.5:1:1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870154"/>
            <a:ext cx="322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Schulische Version mit Kästchendiagonale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21</a:t>
            </a:fld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0438"/>
            <a:ext cx="283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Axonometrische</a:t>
            </a:r>
            <a:r>
              <a:rPr lang="de-DE" sz="1400" dirty="0" smtClean="0"/>
              <a:t> Darstellung  0.5:1:1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870154"/>
            <a:ext cx="322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Schulische Version mit Kästchendiagonale</a:t>
            </a:r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707" y="1340260"/>
            <a:ext cx="7162935" cy="50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Projektionen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22</a:t>
            </a:fld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560438"/>
            <a:ext cx="2831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Axonometrische</a:t>
            </a:r>
            <a:r>
              <a:rPr lang="de-DE" sz="1400" dirty="0" smtClean="0"/>
              <a:t> Darstellung  0.5:1:1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870154"/>
            <a:ext cx="322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Schulische Version mit Kästchendiagonale</a:t>
            </a:r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707" y="1340260"/>
            <a:ext cx="7162935" cy="503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23</a:t>
            </a:fld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63152" y="825910"/>
            <a:ext cx="872193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Der </a:t>
            </a:r>
            <a:r>
              <a:rPr lang="de-DE" sz="2400" b="1" dirty="0" smtClean="0">
                <a:solidFill>
                  <a:srgbClr val="00B050"/>
                </a:solidFill>
              </a:rPr>
              <a:t>Kern einer Abbildung </a:t>
            </a:r>
            <a:r>
              <a:rPr lang="de-DE" sz="2400" dirty="0" smtClean="0"/>
              <a:t>ist die Menge aller Punkte  des </a:t>
            </a:r>
            <a:br>
              <a:rPr lang="de-DE" sz="2400" dirty="0" smtClean="0"/>
            </a:br>
            <a:r>
              <a:rPr lang="de-DE" sz="2400" dirty="0" smtClean="0"/>
              <a:t>   Urbild-Raumes, die als Bild den Nullvektor des Bildraumes haben.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Der Kern einer Abbildung ist das Urbild des Nullvektors.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Die </a:t>
            </a:r>
            <a:r>
              <a:rPr lang="de-DE" sz="2400" b="1" dirty="0" smtClean="0">
                <a:solidFill>
                  <a:srgbClr val="FF0000"/>
                </a:solidFill>
              </a:rPr>
              <a:t>Dimension des Kerns </a:t>
            </a:r>
            <a:r>
              <a:rPr lang="de-DE" sz="2400" dirty="0" smtClean="0"/>
              <a:t>ist die Differenz der Dimensionen von</a:t>
            </a:r>
            <a:br>
              <a:rPr lang="de-DE" sz="2400" dirty="0" smtClean="0"/>
            </a:br>
            <a:r>
              <a:rPr lang="de-DE" sz="2400" dirty="0" smtClean="0"/>
              <a:t>   Urbild und Bild. Die Dimension des Kerns heißt </a:t>
            </a:r>
            <a:r>
              <a:rPr lang="de-DE" sz="2400" b="1" dirty="0" smtClean="0">
                <a:solidFill>
                  <a:srgbClr val="00B050"/>
                </a:solidFill>
              </a:rPr>
              <a:t>Defekt von A.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Bei einer Projektion von 3D-Raum auf  einen 2D-Raum ist der Kern</a:t>
            </a:r>
            <a:br>
              <a:rPr lang="de-DE" sz="2400" dirty="0" smtClean="0"/>
            </a:br>
            <a:r>
              <a:rPr lang="de-DE" sz="2400" dirty="0" smtClean="0"/>
              <a:t>   eine Gerade (Dimension 1). Sie heißt </a:t>
            </a:r>
            <a:r>
              <a:rPr lang="de-DE" sz="2400" b="1" dirty="0" smtClean="0">
                <a:solidFill>
                  <a:srgbClr val="00B050"/>
                </a:solidFill>
              </a:rPr>
              <a:t>Verschwindungsgerade</a:t>
            </a:r>
            <a:r>
              <a:rPr lang="de-DE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Ein Gleichungssystem lässt sich in der Form                   schreiben.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Ist A eine </a:t>
            </a:r>
            <a:r>
              <a:rPr lang="de-DE" sz="2400" dirty="0" err="1" smtClean="0"/>
              <a:t>mxn</a:t>
            </a:r>
            <a:r>
              <a:rPr lang="de-DE" sz="2400" dirty="0" smtClean="0"/>
              <a:t>-Matrix hat es m Zeilen und n Spalten.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Ist m &lt; n, heißt das System </a:t>
            </a:r>
            <a:r>
              <a:rPr lang="de-DE" sz="2400" b="1" dirty="0" smtClean="0">
                <a:solidFill>
                  <a:srgbClr val="00B050"/>
                </a:solidFill>
              </a:rPr>
              <a:t>unterbestimmt</a:t>
            </a:r>
            <a:r>
              <a:rPr lang="de-DE" sz="2400" dirty="0" smtClean="0"/>
              <a:t>, ein bleiben beim Lösen </a:t>
            </a:r>
          </a:p>
          <a:p>
            <a:r>
              <a:rPr lang="de-DE" sz="2400" dirty="0" smtClean="0"/>
              <a:t>       mindestens n-m Variable unbestimmbar, der </a:t>
            </a:r>
            <a:r>
              <a:rPr lang="de-DE" sz="2400" dirty="0" smtClean="0">
                <a:solidFill>
                  <a:srgbClr val="FF0000"/>
                </a:solidFill>
              </a:rPr>
              <a:t>Kern ist nicht {0}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Die Zahl der unbestimmbaren Variablen ist die Dimension des</a:t>
            </a:r>
            <a:br>
              <a:rPr lang="de-DE" sz="2400" dirty="0" smtClean="0"/>
            </a:br>
            <a:r>
              <a:rPr lang="de-DE" sz="2400" dirty="0" smtClean="0"/>
              <a:t>       Kerns, sie heißt </a:t>
            </a:r>
            <a:r>
              <a:rPr lang="de-DE" sz="2400" b="1" dirty="0" smtClean="0">
                <a:solidFill>
                  <a:srgbClr val="00B050"/>
                </a:solidFill>
              </a:rPr>
              <a:t>Defekt von A</a:t>
            </a:r>
            <a:r>
              <a:rPr lang="de-DE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Ist m &gt; n, heißt das System </a:t>
            </a:r>
            <a:r>
              <a:rPr lang="de-DE" sz="2400" b="1" dirty="0" smtClean="0">
                <a:solidFill>
                  <a:srgbClr val="00B050"/>
                </a:solidFill>
              </a:rPr>
              <a:t>überbestimmt</a:t>
            </a:r>
            <a:r>
              <a:rPr lang="de-DE" sz="2400" dirty="0" smtClean="0"/>
              <a:t>. Es sind dann höchstens</a:t>
            </a:r>
            <a:br>
              <a:rPr lang="de-DE" sz="2400" dirty="0" smtClean="0"/>
            </a:br>
            <a:r>
              <a:rPr lang="de-DE" sz="2400" dirty="0" smtClean="0"/>
              <a:t>       n Zeilen linear unabhängig.  </a:t>
            </a:r>
          </a:p>
          <a:p>
            <a:endParaRPr lang="de-DE" sz="2400" dirty="0" smtClean="0"/>
          </a:p>
        </p:txBody>
      </p:sp>
      <p:graphicFrame>
        <p:nvGraphicFramePr>
          <p:cNvPr id="155656" name="Object 6"/>
          <p:cNvGraphicFramePr>
            <a:graphicFrameLocks noChangeAspect="1"/>
          </p:cNvGraphicFramePr>
          <p:nvPr/>
        </p:nvGraphicFramePr>
        <p:xfrm>
          <a:off x="6330028" y="3402218"/>
          <a:ext cx="1241425" cy="407987"/>
        </p:xfrm>
        <a:graphic>
          <a:graphicData uri="http://schemas.openxmlformats.org/presentationml/2006/ole">
            <p:oleObj spid="_x0000_s155656" name="Equation" r:id="rId3" imgW="698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24</a:t>
            </a:fld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63152" y="825910"/>
            <a:ext cx="7960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Ist m=n, A also eine </a:t>
            </a:r>
            <a:r>
              <a:rPr lang="de-DE" sz="2400" dirty="0" smtClean="0">
                <a:solidFill>
                  <a:srgbClr val="00B050"/>
                </a:solidFill>
              </a:rPr>
              <a:t>quadratische Matrix</a:t>
            </a:r>
            <a:r>
              <a:rPr lang="de-DE" sz="2400" dirty="0" smtClean="0"/>
              <a:t>, dann sind folgende </a:t>
            </a:r>
            <a:br>
              <a:rPr lang="de-DE" sz="2400" dirty="0" smtClean="0"/>
            </a:br>
            <a:r>
              <a:rPr lang="de-DE" sz="2400" dirty="0" smtClean="0"/>
              <a:t>    Eigenschaften gleichwertig:</a:t>
            </a:r>
          </a:p>
        </p:txBody>
      </p:sp>
      <p:graphicFrame>
        <p:nvGraphicFramePr>
          <p:cNvPr id="155652" name="Object 6"/>
          <p:cNvGraphicFramePr>
            <a:graphicFrameLocks noChangeAspect="1"/>
          </p:cNvGraphicFramePr>
          <p:nvPr/>
        </p:nvGraphicFramePr>
        <p:xfrm>
          <a:off x="4000142" y="1794181"/>
          <a:ext cx="1241425" cy="407988"/>
        </p:xfrm>
        <a:graphic>
          <a:graphicData uri="http://schemas.openxmlformats.org/presentationml/2006/ole">
            <p:oleObj spid="_x0000_s158724" name="Equation" r:id="rId3" imgW="698400" imgH="228600" progId="Equation.DSMT4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25909" y="1784555"/>
            <a:ext cx="86096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 dirty="0" smtClean="0"/>
              <a:t> Das Gleichungssystem                   ist    </a:t>
            </a:r>
            <a:r>
              <a:rPr lang="de-DE" sz="2400" dirty="0" smtClean="0">
                <a:solidFill>
                  <a:srgbClr val="FF0000"/>
                </a:solidFill>
              </a:rPr>
              <a:t>eindeutig lösbar</a:t>
            </a:r>
            <a:endParaRPr lang="de-DE" sz="2400" dirty="0" smtClean="0"/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A invertierbar, d.h.              existiert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Die Lösung ist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Die Determinante von A ist ungleich Null   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Der Kern besteht ausschließlich aus dem Nullvektor.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Der Defekt der Matrix ist 0.  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Alle </a:t>
            </a:r>
            <a:r>
              <a:rPr lang="de-DE" sz="2400" dirty="0" smtClean="0">
                <a:solidFill>
                  <a:srgbClr val="00B050"/>
                </a:solidFill>
              </a:rPr>
              <a:t>n Zeilen </a:t>
            </a:r>
            <a:r>
              <a:rPr lang="de-DE" sz="2400" dirty="0" smtClean="0"/>
              <a:t>von A sind linear unabhängig, diese Zahl heißt </a:t>
            </a:r>
            <a:r>
              <a:rPr lang="de-DE" sz="2400" b="1" dirty="0" smtClean="0">
                <a:solidFill>
                  <a:srgbClr val="00B050"/>
                </a:solidFill>
              </a:rPr>
              <a:t>Rang.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Der </a:t>
            </a:r>
            <a:r>
              <a:rPr lang="de-DE" sz="2400" b="1" dirty="0" smtClean="0">
                <a:solidFill>
                  <a:srgbClr val="FF0000"/>
                </a:solidFill>
              </a:rPr>
              <a:t>Rang von A ist n</a:t>
            </a:r>
            <a:r>
              <a:rPr lang="de-DE" sz="2400" b="1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dirty="0" smtClean="0"/>
              <a:t>Der Rang der </a:t>
            </a:r>
            <a:br>
              <a:rPr lang="de-DE" sz="2400" dirty="0" smtClean="0"/>
            </a:br>
            <a:r>
              <a:rPr lang="de-DE" sz="2400" dirty="0" smtClean="0"/>
              <a:t>     </a:t>
            </a:r>
            <a:r>
              <a:rPr lang="de-DE" sz="2400" b="1" dirty="0" smtClean="0">
                <a:solidFill>
                  <a:srgbClr val="FF0000"/>
                </a:solidFill>
              </a:rPr>
              <a:t>Erweiterten Matrix   ist n  </a:t>
            </a:r>
          </a:p>
        </p:txBody>
      </p:sp>
      <p:graphicFrame>
        <p:nvGraphicFramePr>
          <p:cNvPr id="155653" name="Object 6"/>
          <p:cNvGraphicFramePr>
            <a:graphicFrameLocks noChangeAspect="1"/>
          </p:cNvGraphicFramePr>
          <p:nvPr/>
        </p:nvGraphicFramePr>
        <p:xfrm>
          <a:off x="3493730" y="2183887"/>
          <a:ext cx="473075" cy="385763"/>
        </p:xfrm>
        <a:graphic>
          <a:graphicData uri="http://schemas.openxmlformats.org/presentationml/2006/ole">
            <p:oleObj spid="_x0000_s158725" name="Equation" r:id="rId4" imgW="266400" imgH="215640" progId="Equation.DSMT4">
              <p:embed/>
            </p:oleObj>
          </a:graphicData>
        </a:graphic>
      </p:graphicFrame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3839139" y="2521974"/>
          <a:ext cx="1287462" cy="476250"/>
        </p:xfrm>
        <a:graphic>
          <a:graphicData uri="http://schemas.openxmlformats.org/presentationml/2006/ole">
            <p:oleObj spid="_x0000_s158726" name="Equation" r:id="rId5" imgW="723600" imgH="266400" progId="Equation.DSMT4">
              <p:embed/>
            </p:oleObj>
          </a:graphicData>
        </a:graphic>
      </p:graphicFrame>
      <p:graphicFrame>
        <p:nvGraphicFramePr>
          <p:cNvPr id="155655" name="Object 6"/>
          <p:cNvGraphicFramePr>
            <a:graphicFrameLocks noChangeAspect="1"/>
          </p:cNvGraphicFramePr>
          <p:nvPr/>
        </p:nvGraphicFramePr>
        <p:xfrm>
          <a:off x="6287114" y="2920180"/>
          <a:ext cx="1352550" cy="367840"/>
        </p:xfrm>
        <a:graphic>
          <a:graphicData uri="http://schemas.openxmlformats.org/presentationml/2006/ole">
            <p:oleObj spid="_x0000_s158727" name="Equation" r:id="rId6" imgW="761760" imgH="215640" progId="Equation.DSMT4">
              <p:embed/>
            </p:oleObj>
          </a:graphicData>
        </a:graphic>
      </p:graphicFrame>
      <p:graphicFrame>
        <p:nvGraphicFramePr>
          <p:cNvPr id="158729" name="Object 7"/>
          <p:cNvGraphicFramePr>
            <a:graphicFrameLocks noChangeAspect="1"/>
          </p:cNvGraphicFramePr>
          <p:nvPr/>
        </p:nvGraphicFramePr>
        <p:xfrm>
          <a:off x="4954588" y="4695825"/>
          <a:ext cx="3313112" cy="1365250"/>
        </p:xfrm>
        <a:graphic>
          <a:graphicData uri="http://schemas.openxmlformats.org/presentationml/2006/ole">
            <p:oleObj spid="_x0000_s158729" name="Equation" r:id="rId7" imgW="1866600" imgH="799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89607" y="1371601"/>
            <a:ext cx="8295925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400" dirty="0" smtClean="0"/>
              <a:t> Der </a:t>
            </a:r>
            <a:r>
              <a:rPr lang="de-DE" sz="2400" dirty="0" smtClean="0">
                <a:solidFill>
                  <a:srgbClr val="00B050"/>
                </a:solidFill>
              </a:rPr>
              <a:t>Zeilenrang</a:t>
            </a:r>
            <a:r>
              <a:rPr lang="de-DE" sz="2400" dirty="0" smtClean="0"/>
              <a:t> ist die Zahl der linear unabhängigen Zeilen.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 Satz: </a:t>
            </a:r>
            <a:r>
              <a:rPr lang="de-DE" sz="2400" dirty="0" smtClean="0">
                <a:solidFill>
                  <a:srgbClr val="FF0000"/>
                </a:solidFill>
              </a:rPr>
              <a:t>Zeilenrang=Spaltenrang, </a:t>
            </a:r>
            <a:r>
              <a:rPr lang="de-DE" sz="2400" dirty="0" smtClean="0"/>
              <a:t>daher kurz </a:t>
            </a:r>
            <a:r>
              <a:rPr lang="de-DE" sz="2400" b="1" dirty="0" smtClean="0">
                <a:solidFill>
                  <a:srgbClr val="00B050"/>
                </a:solidFill>
              </a:rPr>
              <a:t>r=Rang.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 Wenn der Rang der Matrix A gleich dem Rang der </a:t>
            </a:r>
          </a:p>
          <a:p>
            <a:r>
              <a:rPr lang="de-DE" sz="2400" dirty="0" smtClean="0"/>
              <a:t>    erweiterten Matrix ist, dann ist das System </a:t>
            </a:r>
            <a:r>
              <a:rPr lang="de-DE" sz="2400" dirty="0" smtClean="0">
                <a:solidFill>
                  <a:srgbClr val="FF0000"/>
                </a:solidFill>
              </a:rPr>
              <a:t>lösbar</a:t>
            </a:r>
            <a:r>
              <a:rPr lang="de-DE" sz="2400" b="1" dirty="0" smtClean="0">
                <a:solidFill>
                  <a:srgbClr val="00B050"/>
                </a:solidFill>
              </a:rPr>
              <a:t>, </a:t>
            </a:r>
            <a:r>
              <a:rPr lang="de-DE" sz="2400" b="1" dirty="0" err="1" smtClean="0">
                <a:solidFill>
                  <a:srgbClr val="00B050"/>
                </a:solidFill>
              </a:rPr>
              <a:t>konsitent</a:t>
            </a:r>
            <a:endParaRPr lang="de-DE" sz="24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 Man erkennt den Rang in der Zeilenstufenform an der Zahl der</a:t>
            </a:r>
            <a:br>
              <a:rPr lang="de-DE" sz="2400" dirty="0" smtClean="0"/>
            </a:br>
            <a:r>
              <a:rPr lang="de-DE" sz="2400" dirty="0" smtClean="0"/>
              <a:t>     führenden Einsen.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 Haben  </a:t>
            </a:r>
          </a:p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verschiedenen Rang, d.h. gibt es eine Zeile     0…0 1 in der </a:t>
            </a:r>
            <a:br>
              <a:rPr lang="de-DE" sz="2400" dirty="0" smtClean="0"/>
            </a:br>
            <a:r>
              <a:rPr lang="de-DE" sz="2400" dirty="0" smtClean="0"/>
              <a:t>    Zeilenstufenform der erweiterten Matrix, dann ist das System</a:t>
            </a:r>
            <a:br>
              <a:rPr lang="de-DE" sz="2400" dirty="0" smtClean="0"/>
            </a:br>
            <a:r>
              <a:rPr lang="de-DE" sz="2400" dirty="0" smtClean="0"/>
              <a:t>    unlösbar, es heißt </a:t>
            </a:r>
            <a:r>
              <a:rPr lang="de-DE" sz="2400" b="1" dirty="0" err="1" smtClean="0">
                <a:solidFill>
                  <a:srgbClr val="00B050"/>
                </a:solidFill>
              </a:rPr>
              <a:t>inkonsitent</a:t>
            </a:r>
            <a:r>
              <a:rPr lang="de-DE" sz="2400" dirty="0" smtClean="0"/>
              <a:t>, die Lösungsmenge ist leer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Satz: Rang + Defekt=Spaltenzahl</a:t>
            </a:r>
          </a:p>
          <a:p>
            <a:pPr>
              <a:buFont typeface="Wingdings" pitchFamily="2" charset="2"/>
              <a:buChar char="Ø"/>
            </a:pPr>
            <a:endParaRPr lang="de-DE" sz="2400" dirty="0" smtClean="0"/>
          </a:p>
          <a:p>
            <a:pPr>
              <a:buFont typeface="Wingdings" pitchFamily="2" charset="2"/>
              <a:buChar char="Ø"/>
            </a:pPr>
            <a:endParaRPr lang="de-DE" sz="2400" dirty="0" smtClean="0"/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Der Kern besteht ausschließlich aus dem Nullvektor.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Der Defekt der Matrix ist 0.  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Alle n</a:t>
            </a:r>
            <a:r>
              <a:rPr lang="de-DE" sz="2400" dirty="0" smtClean="0">
                <a:solidFill>
                  <a:srgbClr val="00B050"/>
                </a:solidFill>
              </a:rPr>
              <a:t> Zeilen </a:t>
            </a:r>
            <a:r>
              <a:rPr lang="de-DE" sz="2400" dirty="0" smtClean="0"/>
              <a:t>von A sind linear unabhängig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/>
              <a:t>Der </a:t>
            </a:r>
            <a:r>
              <a:rPr lang="de-DE" sz="2400" b="1" dirty="0" smtClean="0">
                <a:solidFill>
                  <a:srgbClr val="00B050"/>
                </a:solidFill>
              </a:rPr>
              <a:t>Rang von A ist n.</a:t>
            </a:r>
          </a:p>
          <a:p>
            <a:pPr>
              <a:buFont typeface="Wingdings" pitchFamily="2" charset="2"/>
              <a:buChar char="Ø"/>
            </a:pP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dirty="0" smtClean="0"/>
              <a:t>Der Rang der </a:t>
            </a:r>
            <a:br>
              <a:rPr lang="de-DE" sz="2400" dirty="0" smtClean="0"/>
            </a:br>
            <a:r>
              <a:rPr lang="de-DE" sz="2400" dirty="0" smtClean="0"/>
              <a:t>     </a:t>
            </a:r>
            <a:r>
              <a:rPr lang="de-DE" sz="2400" b="1" dirty="0" smtClean="0">
                <a:solidFill>
                  <a:srgbClr val="00B050"/>
                </a:solidFill>
              </a:rPr>
              <a:t>Erweiterten Matrix   ist n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25</a:t>
            </a:fld>
            <a:endParaRPr lang="de-DE" sz="1600" dirty="0"/>
          </a:p>
        </p:txBody>
      </p:sp>
      <p:graphicFrame>
        <p:nvGraphicFramePr>
          <p:cNvPr id="161801" name="Object 7"/>
          <p:cNvGraphicFramePr>
            <a:graphicFrameLocks noChangeAspect="1"/>
          </p:cNvGraphicFramePr>
          <p:nvPr/>
        </p:nvGraphicFramePr>
        <p:xfrm>
          <a:off x="2042139" y="3406877"/>
          <a:ext cx="4529138" cy="1365250"/>
        </p:xfrm>
        <a:graphic>
          <a:graphicData uri="http://schemas.openxmlformats.org/presentationml/2006/ole">
            <p:oleObj spid="_x0000_s162821" name="Equation" r:id="rId3" imgW="2552400" imgH="799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26</a:t>
            </a:fld>
            <a:endParaRPr lang="de-DE" sz="1600" dirty="0"/>
          </a:p>
        </p:txBody>
      </p:sp>
      <p:graphicFrame>
        <p:nvGraphicFramePr>
          <p:cNvPr id="155652" name="Object 6"/>
          <p:cNvGraphicFramePr>
            <a:graphicFrameLocks noChangeAspect="1"/>
          </p:cNvGraphicFramePr>
          <p:nvPr/>
        </p:nvGraphicFramePr>
        <p:xfrm>
          <a:off x="534271" y="835536"/>
          <a:ext cx="1241425" cy="407988"/>
        </p:xfrm>
        <a:graphic>
          <a:graphicData uri="http://schemas.openxmlformats.org/presentationml/2006/ole">
            <p:oleObj spid="_x0000_s161796" name="Equation" r:id="rId4" imgW="698400" imgH="228600" progId="Equation.DSMT4">
              <p:embed/>
            </p:oleObj>
          </a:graphicData>
        </a:graphic>
      </p:graphicFrame>
      <p:graphicFrame>
        <p:nvGraphicFramePr>
          <p:cNvPr id="161801" name="Object 7"/>
          <p:cNvGraphicFramePr>
            <a:graphicFrameLocks noChangeAspect="1"/>
          </p:cNvGraphicFramePr>
          <p:nvPr/>
        </p:nvGraphicFramePr>
        <p:xfrm>
          <a:off x="4180655" y="516193"/>
          <a:ext cx="4529138" cy="1365250"/>
        </p:xfrm>
        <a:graphic>
          <a:graphicData uri="http://schemas.openxmlformats.org/presentationml/2006/ole">
            <p:oleObj spid="_x0000_s161801" name="Equation" r:id="rId5" imgW="2552400" imgH="799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755257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27</a:t>
            </a:fld>
            <a:endParaRPr lang="de-DE" sz="1600" dirty="0"/>
          </a:p>
        </p:txBody>
      </p:sp>
      <p:graphicFrame>
        <p:nvGraphicFramePr>
          <p:cNvPr id="161801" name="Object 7"/>
          <p:cNvGraphicFramePr>
            <a:graphicFrameLocks noChangeAspect="1"/>
          </p:cNvGraphicFramePr>
          <p:nvPr/>
        </p:nvGraphicFramePr>
        <p:xfrm>
          <a:off x="4180656" y="737419"/>
          <a:ext cx="4529138" cy="1365250"/>
        </p:xfrm>
        <a:graphic>
          <a:graphicData uri="http://schemas.openxmlformats.org/presentationml/2006/ole">
            <p:oleObj spid="_x0000_s163844" name="Equation" r:id="rId3" imgW="2552400" imgH="799920" progId="Equation.DSMT4">
              <p:embed/>
            </p:oleObj>
          </a:graphicData>
        </a:graphic>
      </p:graphicFrame>
      <p:graphicFrame>
        <p:nvGraphicFramePr>
          <p:cNvPr id="163845" name="Object 6"/>
          <p:cNvGraphicFramePr>
            <a:graphicFrameLocks noChangeAspect="1"/>
          </p:cNvGraphicFramePr>
          <p:nvPr/>
        </p:nvGraphicFramePr>
        <p:xfrm>
          <a:off x="534988" y="835025"/>
          <a:ext cx="1241425" cy="407988"/>
        </p:xfrm>
        <a:graphic>
          <a:graphicData uri="http://schemas.openxmlformats.org/presentationml/2006/ole">
            <p:oleObj spid="_x0000_s163845" name="Equation" r:id="rId4" imgW="698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37419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28</a:t>
            </a:fld>
            <a:endParaRPr lang="de-DE" sz="1600" dirty="0"/>
          </a:p>
        </p:txBody>
      </p:sp>
      <p:pic>
        <p:nvPicPr>
          <p:cNvPr id="165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08" y="767670"/>
            <a:ext cx="7934778" cy="54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37419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29</a:t>
            </a:fld>
            <a:endParaRPr lang="de-DE" sz="1600" dirty="0"/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21" y="729343"/>
            <a:ext cx="8014379" cy="53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21706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Parallelentreue und Teilverhältnistreue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</a:t>
            </a:fld>
            <a:endParaRPr lang="de-DE" sz="1600" dirty="0"/>
          </a:p>
        </p:txBody>
      </p:sp>
      <p:pic>
        <p:nvPicPr>
          <p:cNvPr id="118787" name="Picture 3" descr="C:\Users\User\mathe-lehramt\algebra\abbildungen\affin-tre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028" y="928435"/>
            <a:ext cx="4410751" cy="1404614"/>
          </a:xfrm>
          <a:prstGeom prst="rect">
            <a:avLst/>
          </a:prstGeom>
          <a:noFill/>
        </p:spPr>
      </p:pic>
      <p:pic>
        <p:nvPicPr>
          <p:cNvPr id="118788" name="Picture 4" descr="C:\Users\User\mathe-lehramt\algebra\abbildungen\lin-abb-b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36" y="3300529"/>
            <a:ext cx="7542750" cy="2135217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232475" y="2278251"/>
            <a:ext cx="891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Anmerkung:  Von Hand (und der Schule) wird meist der Pfeil über Vektoren geschrieben.</a:t>
            </a:r>
          </a:p>
          <a:p>
            <a:r>
              <a:rPr lang="de-DE" dirty="0" smtClean="0"/>
              <a:t>Bildpunkte und Bildvektoren kennzeichnet man meist mit einem Strich, also v‘. Am TI-Nspire</a:t>
            </a:r>
          </a:p>
          <a:p>
            <a:r>
              <a:rPr lang="de-DE" dirty="0" smtClean="0"/>
              <a:t>Klappt das beer nicht als Variablenname. Dort wird stattdessen der Unterstrich  verwendet, v_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61258" y="5225143"/>
            <a:ext cx="861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Plakativ:  </a:t>
            </a:r>
          </a:p>
          <a:p>
            <a:r>
              <a:rPr lang="de-DE" sz="2400" dirty="0" smtClean="0"/>
              <a:t>Das Bild des doppelten Vektors ist das Doppelte des Bildvektors.</a:t>
            </a:r>
          </a:p>
          <a:p>
            <a:r>
              <a:rPr lang="de-DE" sz="2400" dirty="0" smtClean="0"/>
              <a:t>Das Bild einer Summe von Vektoren ist die Summe der Bildvektoren.</a:t>
            </a:r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37419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Gleichungssysteme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30</a:t>
            </a:fld>
            <a:endParaRPr lang="de-DE" sz="1600" dirty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63" y="658813"/>
            <a:ext cx="8864337" cy="56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37419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Eigenwerte und Eigenvektoren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31</a:t>
            </a:fld>
            <a:endParaRPr lang="de-DE" sz="1600" dirty="0"/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384"/>
            <a:ext cx="9010661" cy="530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37419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Eigenwerte und Eigenvektoren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32</a:t>
            </a:fld>
            <a:endParaRPr lang="de-DE" sz="1600" dirty="0"/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510" y="4055157"/>
            <a:ext cx="5876200" cy="235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308" y="680585"/>
            <a:ext cx="669131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37419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Eigenwerte und Eigenvektoren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33</a:t>
            </a:fld>
            <a:endParaRPr lang="de-DE" sz="1600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597" y="726621"/>
            <a:ext cx="6813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887" y="3296557"/>
            <a:ext cx="24844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37419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chemeClr val="accent2">
                    <a:lumMod val="75000"/>
                  </a:schemeClr>
                </a:solidFill>
              </a:rPr>
              <a:t>Eigenwerte und Eigenvektoren</a:t>
            </a:r>
            <a:endParaRPr lang="de-D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34</a:t>
            </a:fld>
            <a:endParaRPr lang="de-DE" sz="1600" dirty="0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010" y="3080885"/>
            <a:ext cx="406876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887" y="3296557"/>
            <a:ext cx="24844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22" y="585334"/>
            <a:ext cx="68199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Lineare Transformationen des R</a:t>
            </a:r>
            <a:r>
              <a:rPr lang="de-DE" sz="2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4</a:t>
            </a:fld>
            <a:endParaRPr lang="de-DE" sz="1600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46" y="1675431"/>
            <a:ext cx="4160111" cy="396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544734" y="1327149"/>
          <a:ext cx="2522134" cy="1261067"/>
        </p:xfrm>
        <a:graphic>
          <a:graphicData uri="http://schemas.openxmlformats.org/presentationml/2006/ole">
            <p:oleObj spid="_x0000_s119812" name="Equation" r:id="rId4" imgW="1091880" imgH="545760" progId="Equation.DSMT4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5001647" y="2678300"/>
          <a:ext cx="3621954" cy="1072289"/>
        </p:xfrm>
        <a:graphic>
          <a:graphicData uri="http://schemas.openxmlformats.org/presentationml/2006/ole">
            <p:oleObj spid="_x0000_s119813" name="Equation" r:id="rId5" imgW="1930320" imgH="571320" progId="Equation.DSMT4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98942" y="3781586"/>
            <a:ext cx="373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Multipliziert man eine 2x2-Matrix wie A </a:t>
            </a:r>
          </a:p>
          <a:p>
            <a:r>
              <a:rPr lang="de-DE" sz="1600" dirty="0" smtClean="0"/>
              <a:t>mit der 2x8-Matrix des gesamten Urbildes,</a:t>
            </a:r>
          </a:p>
          <a:p>
            <a:r>
              <a:rPr lang="de-DE" sz="1600" dirty="0" smtClean="0"/>
              <a:t>erhält  man die 2x8-Matrix des gesamten </a:t>
            </a:r>
          </a:p>
          <a:p>
            <a:r>
              <a:rPr lang="de-DE" sz="1600" dirty="0" smtClean="0"/>
              <a:t>Bildes. </a:t>
            </a:r>
          </a:p>
          <a:p>
            <a:r>
              <a:rPr lang="de-DE" sz="1600" dirty="0" smtClean="0"/>
              <a:t>Darum kann man mit geringem Aufwand</a:t>
            </a:r>
          </a:p>
          <a:p>
            <a:r>
              <a:rPr lang="de-DE" sz="1600" dirty="0" smtClean="0"/>
              <a:t>stets  das ganze Urbild-L abbilden.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Parallentreue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 und Teilverhältnistreue ????????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5</a:t>
            </a:fld>
            <a:endParaRPr lang="de-DE" sz="1600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600" y="1562100"/>
            <a:ext cx="360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5858359"/>
            <a:ext cx="932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Zum eigenen Experimentieren gibt es die TI Nspire-Datei auf der Site bei „Abbildungen“.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Parallentreue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 und Teilverhältnistreue   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6</a:t>
            </a:fld>
            <a:endParaRPr lang="de-DE" sz="16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00" y="1218339"/>
            <a:ext cx="4545813" cy="493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solidFill>
                  <a:schemeClr val="accent2">
                    <a:lumMod val="75000"/>
                  </a:schemeClr>
                </a:solidFill>
              </a:rPr>
              <a:t>Parallentreue</a:t>
            </a:r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 und Teilverhältnistreue   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7</a:t>
            </a:fld>
            <a:endParaRPr lang="de-DE" sz="16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00" y="1218339"/>
            <a:ext cx="4545813" cy="493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Berechnung der Bildpunkte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8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5858359"/>
            <a:ext cx="932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Zum eigenen Experimentieren gibt es die TI Nspire-Datei auf der Site bei „Abbildungen“.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742" y="1170444"/>
            <a:ext cx="4749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98" y="1086496"/>
            <a:ext cx="2747246" cy="26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chemeClr val="accent2">
                    <a:lumMod val="75000"/>
                  </a:schemeClr>
                </a:solidFill>
              </a:rPr>
              <a:t>Übung: Aufstellung der Abbildungsmatrix </a:t>
            </a:r>
            <a:endParaRPr lang="de-DE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6453336"/>
            <a:ext cx="8634030" cy="338554"/>
          </a:xfrm>
          <a:prstGeom prst="rect">
            <a:avLst/>
          </a:prstGeom>
          <a:noFill/>
          <a:ln w="44450" cap="sq" cmpd="dbl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Prof. Dr. Dörte Haftendorn, Leuphana Universität Lüneburg, www.mathematik-verstehen.de   Folie    </a:t>
            </a:r>
            <a:fld id="{E671603F-74C9-485F-9D7B-1BCAABB66682}" type="slidenum">
              <a:rPr lang="de-DE" sz="1600" smtClean="0"/>
              <a:pPr/>
              <a:t>9</a:t>
            </a:fld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5858359"/>
            <a:ext cx="932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Zum eigenen Experimentieren gibt es die TI Nspire-Datei auf der Site bei „Abbildungen“.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489" y="1321984"/>
            <a:ext cx="5118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Bildschirmpräsentation (4:3)</PresentationFormat>
  <Paragraphs>174</Paragraphs>
  <Slides>34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Larissa-Design</vt:lpstr>
      <vt:lpstr>Equation</vt:lpstr>
      <vt:lpstr>Lineare Abbildungen</vt:lpstr>
      <vt:lpstr>Definitionen von  linearer Abbildung, linearer Transformation, affiner Abbildung</vt:lpstr>
      <vt:lpstr>Parallelentreue und Teilverhältnistreue</vt:lpstr>
      <vt:lpstr>Lineare Transformationen des R2</vt:lpstr>
      <vt:lpstr>Parallentreue und Teilverhältnistreue ???????? </vt:lpstr>
      <vt:lpstr>Parallentreue und Teilverhältnistreue    </vt:lpstr>
      <vt:lpstr>Parallentreue und Teilverhältnistreue    </vt:lpstr>
      <vt:lpstr>Berechnung der Bildpunkte</vt:lpstr>
      <vt:lpstr>Übung: Aufstellung der Abbildungsmatrix </vt:lpstr>
      <vt:lpstr>Übung: Aufstellung der Abbildungsmatrix </vt:lpstr>
      <vt:lpstr>Fläche des Bildes und Determinante der Abbildungsmatrix </vt:lpstr>
      <vt:lpstr>Fläche des Bildes und Determinante der Abbildungsmatrix </vt:lpstr>
      <vt:lpstr>Kongruenzabbildungen</vt:lpstr>
      <vt:lpstr>Kongruenzabblidungen</vt:lpstr>
      <vt:lpstr>Projektionen</vt:lpstr>
      <vt:lpstr>Projektionen</vt:lpstr>
      <vt:lpstr>Projektionen</vt:lpstr>
      <vt:lpstr>Projektionen</vt:lpstr>
      <vt:lpstr>Projektionen</vt:lpstr>
      <vt:lpstr>Projektionen</vt:lpstr>
      <vt:lpstr>Projektionen</vt:lpstr>
      <vt:lpstr>Projektionen</vt:lpstr>
      <vt:lpstr>Gleichungssysteme</vt:lpstr>
      <vt:lpstr>Gleichungssysteme</vt:lpstr>
      <vt:lpstr>Gleichungssysteme</vt:lpstr>
      <vt:lpstr>Gleichungssysteme</vt:lpstr>
      <vt:lpstr>Gleichungssysteme</vt:lpstr>
      <vt:lpstr>Gleichungssysteme</vt:lpstr>
      <vt:lpstr>Gleichungssysteme</vt:lpstr>
      <vt:lpstr>Gleichungssysteme</vt:lpstr>
      <vt:lpstr>Eigenwerte und Eigenvektoren</vt:lpstr>
      <vt:lpstr>Eigenwerte und Eigenvektoren</vt:lpstr>
      <vt:lpstr>Eigenwerte und Eigenvektoren</vt:lpstr>
      <vt:lpstr>Eigenwerte und Eigenvektoren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Lineare Algebra</dc:title>
  <dc:creator>Prof. Dr. Dörte Haftendorn</dc:creator>
  <cp:lastModifiedBy>Prof. Dr. Dörte Haftendorn</cp:lastModifiedBy>
  <cp:revision>127</cp:revision>
  <dcterms:created xsi:type="dcterms:W3CDTF">2012-10-15T11:06:10Z</dcterms:created>
  <dcterms:modified xsi:type="dcterms:W3CDTF">2013-02-15T10:15:16Z</dcterms:modified>
</cp:coreProperties>
</file>