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5"/>
  </p:notesMasterIdLst>
  <p:sldIdLst>
    <p:sldId id="256" r:id="rId2"/>
    <p:sldId id="289" r:id="rId3"/>
    <p:sldId id="257" r:id="rId4"/>
    <p:sldId id="258" r:id="rId5"/>
    <p:sldId id="259" r:id="rId6"/>
    <p:sldId id="260" r:id="rId7"/>
    <p:sldId id="261" r:id="rId8"/>
    <p:sldId id="264" r:id="rId9"/>
    <p:sldId id="263" r:id="rId10"/>
    <p:sldId id="268" r:id="rId11"/>
    <p:sldId id="265" r:id="rId12"/>
    <p:sldId id="266" r:id="rId13"/>
    <p:sldId id="267" r:id="rId14"/>
    <p:sldId id="270" r:id="rId15"/>
    <p:sldId id="271" r:id="rId16"/>
    <p:sldId id="269" r:id="rId17"/>
    <p:sldId id="272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77" r:id="rId27"/>
    <p:sldId id="283" r:id="rId28"/>
    <p:sldId id="284" r:id="rId29"/>
    <p:sldId id="273" r:id="rId30"/>
    <p:sldId id="285" r:id="rId31"/>
    <p:sldId id="288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bg2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bg2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bg2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bg2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bg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bg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bg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bg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bg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 autoAdjust="0"/>
  </p:normalViewPr>
  <p:slideViewPr>
    <p:cSldViewPr>
      <p:cViewPr varScale="1">
        <p:scale>
          <a:sx n="54" d="100"/>
          <a:sy n="54" d="100"/>
        </p:scale>
        <p:origin x="-8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76"/>
    </p:cViewPr>
  </p:sorterViewPr>
  <p:notesViewPr>
    <p:cSldViewPr>
      <p:cViewPr>
        <p:scale>
          <a:sx n="100" d="100"/>
          <a:sy n="100" d="100"/>
        </p:scale>
        <p:origin x="-756" y="152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6.xml"/><Relationship Id="rId1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94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6E6A57-0A80-47EB-BB28-5EAB1B114F39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EE901-4E92-4292-B52B-F27C54B0764B}" type="slidenum">
              <a:rPr lang="de-DE"/>
              <a:pPr/>
              <a:t>3</a:t>
            </a:fld>
            <a:endParaRPr lang="de-DE"/>
          </a:p>
        </p:txBody>
      </p:sp>
      <p:sp>
        <p:nvSpPr>
          <p:cNvPr id="1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Sofern diese Beweise nicht in sich fehlerhaft waren, hatten sie z.B. den Mangel, dass sie die Existenz der Lösung voraussetzten und nur zeigten, dass sie auch eine komplexe Zahl ist.</a:t>
            </a:r>
          </a:p>
          <a:p>
            <a:r>
              <a:rPr lang="de-DE"/>
              <a:t>Die Formulierung war oft eine andere, nämlich: </a:t>
            </a:r>
          </a:p>
          <a:p>
            <a:endParaRPr lang="de-DE"/>
          </a:p>
          <a:p>
            <a:r>
              <a:rPr lang="de-DE"/>
              <a:t>Jedes Polynom mit reellen Koeffizienten lässt sich in reelle lineare und quadratische Faktoren zerlegen.</a:t>
            </a:r>
          </a:p>
          <a:p>
            <a:endParaRPr lang="de-DE"/>
          </a:p>
          <a:p>
            <a:r>
              <a:rPr lang="de-DE"/>
              <a:t>Euler fand eine Zerlegung in lineare und quadratische Faktoren, blieb aber den Beweis schuldig, dass diese reelle Koeffizienten haben.</a:t>
            </a:r>
          </a:p>
          <a:p>
            <a:endParaRPr lang="de-DE"/>
          </a:p>
          <a:p>
            <a:r>
              <a:rPr lang="de-DE"/>
              <a:t>Dieser Beweis gelang Lagrange.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04377-3916-43FA-BFD7-75B4D34CD691}" type="slidenum">
              <a:rPr lang="de-DE"/>
              <a:pPr/>
              <a:t>4</a:t>
            </a:fld>
            <a:endParaRPr lang="de-DE"/>
          </a:p>
        </p:txBody>
      </p:sp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E578A0-E93E-4526-8DB6-2DC7CC898304}" type="slidenum">
              <a:rPr lang="de-DE"/>
              <a:pPr/>
              <a:t>7</a:t>
            </a:fld>
            <a:endParaRPr lang="de-DE"/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78957C-6E99-4899-A93A-93A7C20B7232}" type="slidenum">
              <a:rPr lang="de-DE"/>
              <a:pPr/>
              <a:t>9</a:t>
            </a:fld>
            <a:endParaRPr lang="de-DE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Der Abstand von f(z) zu z</a:t>
            </a:r>
            <a:r>
              <a:rPr lang="de-DE" baseline="30000"/>
              <a:t>n</a:t>
            </a:r>
            <a:r>
              <a:rPr lang="de-DE"/>
              <a:t> ist also kleiner als der Abstand von z</a:t>
            </a:r>
            <a:r>
              <a:rPr lang="de-DE" baseline="30000"/>
              <a:t>n</a:t>
            </a:r>
            <a:r>
              <a:rPr lang="de-DE"/>
              <a:t> zum Ursprung. Deshalb kann die Verbindungsllinie von f(z) und z</a:t>
            </a:r>
            <a:r>
              <a:rPr lang="de-DE" baseline="30000"/>
              <a:t>n</a:t>
            </a:r>
            <a:r>
              <a:rPr lang="de-DE"/>
              <a:t> nicht durch den Ursprung gehen. Man kann also die Bildkurve des Kreises mit Radius r in die Bildkurve für die Funktion z</a:t>
            </a:r>
            <a:r>
              <a:rPr lang="de-DE" baseline="30000"/>
              <a:t>n</a:t>
            </a:r>
            <a:r>
              <a:rPr lang="de-DE"/>
              <a:t> stetig deformieren, indem man längs der Verbindungslinie wandert. Die Umlaufzahl ändert sich dabei nicht, da der Ursprung nicht überstrichen wird.</a:t>
            </a:r>
          </a:p>
          <a:p>
            <a:r>
              <a:rPr lang="de-DE"/>
              <a:t>Die Umlaufzahl für z</a:t>
            </a:r>
            <a:r>
              <a:rPr lang="de-DE" baseline="30000"/>
              <a:t>n</a:t>
            </a:r>
            <a:r>
              <a:rPr lang="de-DE"/>
              <a:t>=e</a:t>
            </a:r>
            <a:r>
              <a:rPr lang="de-DE" baseline="30000"/>
              <a:t>i n arg(z)</a:t>
            </a:r>
            <a:r>
              <a:rPr lang="de-DE"/>
              <a:t> ist aber offensichtlich n: die Bildkurve ist ein Kreis um den Ursprung, der n-mal durchlaufen wird.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E4A2E7-ECD4-41CC-9334-15CE1CAB6223}" type="slidenum">
              <a:rPr lang="de-DE"/>
              <a:pPr/>
              <a:t>23</a:t>
            </a:fld>
            <a:endParaRPr lang="de-DE"/>
          </a:p>
        </p:txBody>
      </p:sp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Anderer Ansatz:</a:t>
            </a:r>
          </a:p>
          <a:p>
            <a:endParaRPr lang="de-DE"/>
          </a:p>
          <a:p>
            <a:r>
              <a:rPr lang="de-DE"/>
              <a:t>f(z)=(z-z</a:t>
            </a:r>
            <a:r>
              <a:rPr lang="de-DE" baseline="-25000"/>
              <a:t>1</a:t>
            </a:r>
            <a:r>
              <a:rPr lang="de-DE"/>
              <a:t>)</a:t>
            </a:r>
            <a:r>
              <a:rPr lang="de-DE" baseline="30000"/>
              <a:t>2</a:t>
            </a:r>
            <a:r>
              <a:rPr lang="de-DE"/>
              <a:t>(z-z</a:t>
            </a:r>
            <a:r>
              <a:rPr lang="de-DE" baseline="-25000"/>
              <a:t>2</a:t>
            </a:r>
            <a:r>
              <a:rPr lang="de-DE"/>
              <a:t>)=z</a:t>
            </a:r>
            <a:r>
              <a:rPr lang="de-DE" baseline="30000"/>
              <a:t>3</a:t>
            </a:r>
            <a:r>
              <a:rPr lang="de-DE"/>
              <a:t>-z</a:t>
            </a:r>
            <a:r>
              <a:rPr lang="de-DE" baseline="30000"/>
              <a:t>2</a:t>
            </a:r>
            <a:r>
              <a:rPr lang="de-DE"/>
              <a:t>(z</a:t>
            </a:r>
            <a:r>
              <a:rPr lang="de-DE" baseline="-25000"/>
              <a:t>2</a:t>
            </a:r>
            <a:r>
              <a:rPr lang="de-DE"/>
              <a:t>+2z</a:t>
            </a:r>
            <a:r>
              <a:rPr lang="de-DE" baseline="-25000"/>
              <a:t>1</a:t>
            </a:r>
            <a:r>
              <a:rPr lang="de-DE"/>
              <a:t>)+z(z</a:t>
            </a:r>
            <a:r>
              <a:rPr lang="de-DE" baseline="-25000"/>
              <a:t>1</a:t>
            </a:r>
            <a:r>
              <a:rPr lang="de-DE" baseline="30000"/>
              <a:t>2</a:t>
            </a:r>
            <a:r>
              <a:rPr lang="de-DE"/>
              <a:t>+2z</a:t>
            </a:r>
            <a:r>
              <a:rPr lang="de-DE" baseline="-25000"/>
              <a:t>1</a:t>
            </a:r>
            <a:r>
              <a:rPr lang="de-DE"/>
              <a:t>z</a:t>
            </a:r>
            <a:r>
              <a:rPr lang="de-DE" baseline="-25000"/>
              <a:t>2</a:t>
            </a:r>
            <a:r>
              <a:rPr lang="de-DE"/>
              <a:t>)-z</a:t>
            </a:r>
            <a:r>
              <a:rPr lang="de-DE" baseline="-25000"/>
              <a:t>2</a:t>
            </a:r>
            <a:r>
              <a:rPr lang="de-DE"/>
              <a:t>z</a:t>
            </a:r>
            <a:r>
              <a:rPr lang="de-DE" baseline="-25000"/>
              <a:t>1</a:t>
            </a:r>
            <a:r>
              <a:rPr lang="de-DE" baseline="30000"/>
              <a:t>2</a:t>
            </a:r>
            <a:r>
              <a:rPr lang="de-DE"/>
              <a:t>,</a:t>
            </a:r>
          </a:p>
          <a:p>
            <a:endParaRPr lang="de-DE"/>
          </a:p>
          <a:p>
            <a:r>
              <a:rPr lang="de-DE"/>
              <a:t>daraus Gleichungen</a:t>
            </a:r>
          </a:p>
          <a:p>
            <a:r>
              <a:rPr lang="de-DE"/>
              <a:t>a</a:t>
            </a:r>
            <a:r>
              <a:rPr lang="de-DE" baseline="-25000"/>
              <a:t>2</a:t>
            </a:r>
            <a:r>
              <a:rPr lang="de-DE"/>
              <a:t> = -z</a:t>
            </a:r>
            <a:r>
              <a:rPr lang="de-DE" baseline="-25000"/>
              <a:t>2</a:t>
            </a:r>
            <a:r>
              <a:rPr lang="de-DE"/>
              <a:t> – 2z</a:t>
            </a:r>
            <a:r>
              <a:rPr lang="de-DE" baseline="-25000"/>
              <a:t>1</a:t>
            </a:r>
            <a:endParaRPr lang="de-DE"/>
          </a:p>
          <a:p>
            <a:r>
              <a:rPr lang="de-DE"/>
              <a:t>a</a:t>
            </a:r>
            <a:r>
              <a:rPr lang="de-DE" baseline="-25000"/>
              <a:t>1</a:t>
            </a:r>
            <a:r>
              <a:rPr lang="de-DE"/>
              <a:t> = z</a:t>
            </a:r>
            <a:r>
              <a:rPr lang="de-DE" baseline="-25000"/>
              <a:t>1</a:t>
            </a:r>
            <a:r>
              <a:rPr lang="de-DE" baseline="30000"/>
              <a:t>2</a:t>
            </a:r>
            <a:r>
              <a:rPr lang="de-DE"/>
              <a:t> + 2z</a:t>
            </a:r>
            <a:r>
              <a:rPr lang="de-DE" baseline="-25000"/>
              <a:t>1</a:t>
            </a:r>
            <a:r>
              <a:rPr lang="de-DE"/>
              <a:t>z</a:t>
            </a:r>
            <a:r>
              <a:rPr lang="de-DE" baseline="-25000"/>
              <a:t>2</a:t>
            </a:r>
          </a:p>
          <a:p>
            <a:r>
              <a:rPr lang="de-DE"/>
              <a:t>a</a:t>
            </a:r>
            <a:r>
              <a:rPr lang="de-DE" baseline="-25000"/>
              <a:t>0</a:t>
            </a:r>
            <a:r>
              <a:rPr lang="de-DE"/>
              <a:t> = -z</a:t>
            </a:r>
            <a:r>
              <a:rPr lang="de-DE" baseline="-25000"/>
              <a:t>1</a:t>
            </a:r>
            <a:r>
              <a:rPr lang="de-DE" baseline="30000"/>
              <a:t>2</a:t>
            </a:r>
            <a:r>
              <a:rPr lang="de-DE"/>
              <a:t>z</a:t>
            </a:r>
            <a:r>
              <a:rPr lang="de-DE" baseline="-25000"/>
              <a:t>2      </a:t>
            </a:r>
            <a:r>
              <a:rPr lang="de-DE"/>
              <a:t>(diese ist aber eigentlich unwichtig)</a:t>
            </a:r>
          </a:p>
          <a:p>
            <a:endParaRPr lang="de-DE"/>
          </a:p>
          <a:p>
            <a:r>
              <a:rPr lang="de-DE"/>
              <a:t>diese lassen sich leicht nach z</a:t>
            </a:r>
            <a:r>
              <a:rPr lang="de-DE" baseline="-25000"/>
              <a:t>1</a:t>
            </a:r>
            <a:r>
              <a:rPr lang="de-DE"/>
              <a:t> und z</a:t>
            </a:r>
            <a:r>
              <a:rPr lang="de-DE" baseline="-25000"/>
              <a:t>2</a:t>
            </a:r>
            <a:r>
              <a:rPr lang="de-DE"/>
              <a:t> auflösen, und dann kann auch a</a:t>
            </a:r>
            <a:r>
              <a:rPr lang="de-DE" baseline="-25000"/>
              <a:t>0</a:t>
            </a:r>
            <a:r>
              <a:rPr lang="de-DE"/>
              <a:t> durch a</a:t>
            </a:r>
            <a:r>
              <a:rPr lang="de-DE" baseline="-25000"/>
              <a:t>1</a:t>
            </a:r>
            <a:r>
              <a:rPr lang="de-DE"/>
              <a:t> und a</a:t>
            </a:r>
            <a:r>
              <a:rPr lang="de-DE" baseline="-25000"/>
              <a:t>2</a:t>
            </a:r>
            <a:r>
              <a:rPr lang="de-DE"/>
              <a:t> ausgedrückt werden.</a:t>
            </a:r>
          </a:p>
          <a:p>
            <a:endParaRPr lang="de-DE"/>
          </a:p>
          <a:p>
            <a:endParaRPr lang="de-DE"/>
          </a:p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F47479-4767-48C6-8A9A-F0814564A1BF}" type="slidenum">
              <a:rPr lang="de-DE"/>
              <a:pPr/>
              <a:t>27</a:t>
            </a:fld>
            <a:endParaRPr lang="de-DE"/>
          </a:p>
        </p:txBody>
      </p:sp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Nenne ich b=sqrt(a</a:t>
            </a:r>
            <a:r>
              <a:rPr lang="de-DE" baseline="-25000"/>
              <a:t>2</a:t>
            </a:r>
            <a:r>
              <a:rPr lang="de-DE" baseline="30000"/>
              <a:t>2</a:t>
            </a:r>
            <a:r>
              <a:rPr lang="de-DE"/>
              <a:t>-3a</a:t>
            </a:r>
            <a:r>
              <a:rPr lang="de-DE" baseline="-25000"/>
              <a:t>1</a:t>
            </a:r>
            <a:r>
              <a:rPr lang="de-DE"/>
              <a:t>), dann müssen a</a:t>
            </a:r>
            <a:r>
              <a:rPr lang="de-DE" baseline="-25000"/>
              <a:t>2</a:t>
            </a:r>
            <a:r>
              <a:rPr lang="de-DE"/>
              <a:t>+-b denselben Betrag haben. </a:t>
            </a:r>
          </a:p>
          <a:p>
            <a:r>
              <a:rPr lang="de-DE"/>
              <a:t>Das ist dann der Fall, wenn b auf a</a:t>
            </a:r>
            <a:r>
              <a:rPr lang="de-DE" baseline="-25000"/>
              <a:t>2</a:t>
            </a:r>
            <a:r>
              <a:rPr lang="de-DE"/>
              <a:t> senkrecht steht, also:</a:t>
            </a:r>
          </a:p>
          <a:p>
            <a:endParaRPr lang="de-DE"/>
          </a:p>
          <a:p>
            <a:r>
              <a:rPr lang="de-DE"/>
              <a:t>arg(b) = arg(a</a:t>
            </a:r>
            <a:r>
              <a:rPr lang="de-DE" baseline="-25000"/>
              <a:t>2</a:t>
            </a:r>
            <a:r>
              <a:rPr lang="de-DE"/>
              <a:t>)+-pi/2   oder durch Quadrieren</a:t>
            </a:r>
          </a:p>
          <a:p>
            <a:endParaRPr lang="de-DE"/>
          </a:p>
          <a:p>
            <a:r>
              <a:rPr lang="de-DE"/>
              <a:t>arg(a</a:t>
            </a:r>
            <a:r>
              <a:rPr lang="de-DE" baseline="-25000"/>
              <a:t>2</a:t>
            </a:r>
            <a:r>
              <a:rPr lang="de-DE" baseline="30000"/>
              <a:t>2</a:t>
            </a:r>
            <a:r>
              <a:rPr lang="de-DE"/>
              <a:t>-3a</a:t>
            </a:r>
            <a:r>
              <a:rPr lang="de-DE" baseline="-25000"/>
              <a:t>1</a:t>
            </a:r>
            <a:r>
              <a:rPr lang="de-DE"/>
              <a:t>) = arg(a</a:t>
            </a:r>
            <a:r>
              <a:rPr lang="de-DE" baseline="-25000"/>
              <a:t>2</a:t>
            </a:r>
            <a:r>
              <a:rPr lang="de-DE" baseline="30000"/>
              <a:t>2</a:t>
            </a:r>
            <a:r>
              <a:rPr lang="de-DE"/>
              <a:t>)+-pi.</a:t>
            </a:r>
          </a:p>
          <a:p>
            <a:endParaRPr lang="de-DE"/>
          </a:p>
          <a:p>
            <a:r>
              <a:rPr lang="de-DE"/>
              <a:t>Also sind a</a:t>
            </a:r>
            <a:r>
              <a:rPr lang="de-DE" baseline="-25000"/>
              <a:t>1</a:t>
            </a:r>
            <a:r>
              <a:rPr lang="de-DE"/>
              <a:t> und a</a:t>
            </a:r>
            <a:r>
              <a:rPr lang="de-DE" baseline="-25000"/>
              <a:t>2</a:t>
            </a:r>
            <a:r>
              <a:rPr lang="de-DE" baseline="30000"/>
              <a:t>2</a:t>
            </a:r>
            <a:r>
              <a:rPr lang="de-DE"/>
              <a:t> parallele Vektoren, d.h. man kann ansetzen</a:t>
            </a:r>
          </a:p>
          <a:p>
            <a:endParaRPr lang="de-DE"/>
          </a:p>
          <a:p>
            <a:r>
              <a:rPr lang="de-DE"/>
              <a:t>a</a:t>
            </a:r>
            <a:r>
              <a:rPr lang="de-DE" baseline="-25000"/>
              <a:t>1</a:t>
            </a:r>
            <a:r>
              <a:rPr lang="de-DE"/>
              <a:t> = k/3 a</a:t>
            </a:r>
            <a:r>
              <a:rPr lang="de-DE" baseline="-25000"/>
              <a:t>2</a:t>
            </a:r>
            <a:r>
              <a:rPr lang="de-DE" baseline="30000"/>
              <a:t>2</a:t>
            </a:r>
            <a:r>
              <a:rPr lang="de-DE"/>
              <a:t> mit reellem k. Setzt man dies alles ein, so erhält man</a:t>
            </a:r>
          </a:p>
          <a:p>
            <a:endParaRPr lang="de-DE"/>
          </a:p>
          <a:p>
            <a:r>
              <a:rPr lang="de-DE"/>
              <a:t>z</a:t>
            </a:r>
            <a:r>
              <a:rPr lang="de-DE" baseline="-25000"/>
              <a:t>1,2 </a:t>
            </a:r>
            <a:r>
              <a:rPr lang="de-DE"/>
              <a:t>= a</a:t>
            </a:r>
            <a:r>
              <a:rPr lang="de-DE" baseline="-25000"/>
              <a:t>2</a:t>
            </a:r>
            <a:r>
              <a:rPr lang="de-DE"/>
              <a:t>(1+-sqrt(1-k)).</a:t>
            </a:r>
          </a:p>
          <a:p>
            <a:endParaRPr lang="de-DE"/>
          </a:p>
          <a:p>
            <a:r>
              <a:rPr lang="de-DE"/>
              <a:t>Man erkennt nun, dass z</a:t>
            </a:r>
            <a:r>
              <a:rPr lang="de-DE" baseline="-25000"/>
              <a:t>1</a:t>
            </a:r>
            <a:r>
              <a:rPr lang="de-DE"/>
              <a:t> und z</a:t>
            </a:r>
            <a:r>
              <a:rPr lang="de-DE" baseline="-25000"/>
              <a:t>2</a:t>
            </a:r>
            <a:r>
              <a:rPr lang="de-DE"/>
              <a:t> genau dann den gleichen Betrag haben, wenn die Wurzel imaginär ist, d.h. wenn k&gt;1 ist.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24FA2C-80EB-4BCD-AEDD-6F6284142E5A}" type="slidenum">
              <a:rPr lang="de-DE"/>
              <a:pPr/>
              <a:t>33</a:t>
            </a:fld>
            <a:endParaRPr lang="de-DE"/>
          </a:p>
        </p:txBody>
      </p:sp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Gezeigt wird das Integral</a:t>
            </a:r>
          </a:p>
          <a:p>
            <a:endParaRPr lang="de-DE"/>
          </a:p>
          <a:p>
            <a:r>
              <a:rPr lang="de-DE"/>
              <a:t>Integral((w‘/w)[-r sin(phi) + r cos(phi)]*(-r sin(phi) + r cos(phi)), phi=0..2pi) =</a:t>
            </a:r>
          </a:p>
          <a:p>
            <a:r>
              <a:rPr lang="de-DE"/>
              <a:t>= Integral(dz/z, z durchläuft die Bildkurve) =</a:t>
            </a:r>
          </a:p>
          <a:p>
            <a:r>
              <a:rPr lang="de-DE"/>
              <a:t>= 2 pi i n, wenn n die Umlaufzahl ist.</a:t>
            </a:r>
          </a:p>
          <a:p>
            <a:endParaRPr lang="de-DE"/>
          </a:p>
          <a:p>
            <a:r>
              <a:rPr lang="de-DE"/>
              <a:t>Gezeigt wird der Verlauf des Integranden, grün der Imaginärteil, rot der Realteil. </a:t>
            </a:r>
          </a:p>
          <a:p>
            <a:endParaRPr lang="de-DE"/>
          </a:p>
          <a:p>
            <a:r>
              <a:rPr lang="de-DE"/>
              <a:t>Die Fläche (mit Vorzeichen) unter der roten Kurve muss immer Null sein, die Fläche unter der grünen Kurve ein Vielfaches von 2 pi, Null, wenn die Kurve den Ursprung nicht umschließt.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invGray">
          <a:xfrm>
            <a:off x="685800" y="1905000"/>
            <a:ext cx="8456613" cy="18288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invGray">
          <a:xfrm>
            <a:off x="881063" y="117475"/>
            <a:ext cx="66675" cy="666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invGray">
          <a:xfrm>
            <a:off x="881063" y="3476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invGray">
          <a:xfrm>
            <a:off x="881063" y="574675"/>
            <a:ext cx="66675" cy="65088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invGray">
          <a:xfrm>
            <a:off x="881063" y="10334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invGray">
          <a:xfrm>
            <a:off x="881063" y="1260475"/>
            <a:ext cx="66675" cy="666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invGray">
          <a:xfrm>
            <a:off x="881063" y="14906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invGray">
          <a:xfrm>
            <a:off x="881063" y="1717675"/>
            <a:ext cx="66675" cy="65088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invGray">
          <a:xfrm>
            <a:off x="881063" y="1947863"/>
            <a:ext cx="66675" cy="635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invGray">
          <a:xfrm>
            <a:off x="881063" y="21764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invGray">
          <a:xfrm>
            <a:off x="881063" y="804863"/>
            <a:ext cx="66675" cy="635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16399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16401" name="Rectangle 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1A237B89-BA83-46E3-BC9E-C73CB05A0A34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5257800" y="6553200"/>
            <a:ext cx="1905000" cy="304800"/>
          </a:xfrm>
          <a:prstGeom prst="rect">
            <a:avLst/>
          </a:prstGeom>
          <a:noFill/>
          <a:ln w="19050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ftr" sz="quarter" idx="3"/>
          </p:nvPr>
        </p:nvSpPr>
        <p:spPr>
          <a:xfrm>
            <a:off x="250825" y="6546850"/>
            <a:ext cx="3940175" cy="304800"/>
          </a:xfrm>
          <a:ln w="12700" cap="sq"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r>
              <a:rPr lang="en-US"/>
              <a:t>Prof. Dr. Dieter Riebesehl      Universität LüneburgProf. Dr. Dieter Riebesehl   Universität Lüneburg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E01F54-1AF9-4DBA-A241-E7D8EDCF0CB4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Prof. Dr. Dieter Riebesehl      Universität Lüneburg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6050" y="457200"/>
            <a:ext cx="1962150" cy="6096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734050" cy="60960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1DC743-5E2F-46E1-A29B-4B1600032DA9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Prof. Dr. Dieter Riebesehl      Universität Lüneburg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168427-3C78-42DC-85EA-4C9F67592544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Prof. Dr. Dieter Riebesehl      Universität Lüneburg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B26F34-7FC8-4363-831B-B6394B87E622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Prof. Dr. Dieter Riebesehl      Universität Lüneburg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A3AEF4-DF28-4790-9DD8-03FCEE0E0A4F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Prof. Dr. Dieter Riebesehl      Universität Lüneburg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348972-E324-4855-BDBA-BE73D61E1A81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Prof. Dr. Dieter Riebesehl      Universität Lüneburg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7707E6-15D9-4541-92BC-82546982A52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Prof. Dr. Dieter Riebesehl      Universität Lüneburg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680652-1915-410A-A7C3-FFA82DFEF5C6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Prof. Dr. Dieter Riebesehl      Universität Lüneburg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2412D6-A8BC-4F60-A2C0-22047C13872B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Prof. Dr. Dieter Riebesehl      Universität Lüneburg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7FFF96-70A1-4BA5-9A6C-EB483F35867F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Prof. Dr. Dieter Riebesehl      Universität Lüneburg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invGray">
          <a:xfrm>
            <a:off x="763588" y="381000"/>
            <a:ext cx="8380412" cy="762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invGray">
          <a:xfrm>
            <a:off x="806450" y="-263525"/>
            <a:ext cx="66675" cy="666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Master-Titelformat zu bearbeiten.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752600" cy="228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/>
            </a:lvl1pPr>
          </a:lstStyle>
          <a:p>
            <a:fld id="{705F0616-3A71-4132-8BD0-E7337FEB3DC6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15432" name="Rectangle 7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553200"/>
            <a:ext cx="426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de-DE"/>
              <a:t>Prof. Dr. Dieter Riebesehl      Universität Lüneburg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bg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png"/><Relationship Id="rId4" Type="http://schemas.openxmlformats.org/officeDocument/2006/relationships/hyperlink" Target="file:///G:\Work\Mathe\VortragBerlin\KomplexesPolynom2Vektorsumme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5.png"/><Relationship Id="rId4" Type="http://schemas.openxmlformats.org/officeDocument/2006/relationships/hyperlink" Target="file:///G:\Work\Mathe\VortragBerlin\KomplexesPolynom4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file:///G:\Work\Mathe\VortragBerlin\KomplexesPolynom4normiertUmlauf4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file:///G:\Work\Mathe\VortragBerlin\KomplexesPolynom3DeformationZwischen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file:///G:\Work\Mathe\VortragBerlin\KomplexesPolynom3vonGerade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png"/><Relationship Id="rId5" Type="http://schemas.openxmlformats.org/officeDocument/2006/relationships/hyperlink" Target="file:///G:\Work\Mathe\VortragBerlin\ErkundeSingularit&#228;tenPolynom3.html" TargetMode="External"/><Relationship Id="rId4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file:///G:\Work\Mathe\VortragBerlin\KomplexesPolynom3Nullstellen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file:///G:\Work\Mathe\VortragBerlin\KomplexesPolynom2.html" TargetMode="Externa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51.png"/><Relationship Id="rId4" Type="http://schemas.openxmlformats.org/officeDocument/2006/relationships/oleObject" Target="../embeddings/oleObject25.bin"/><Relationship Id="rId9" Type="http://schemas.openxmlformats.org/officeDocument/2006/relationships/hyperlink" Target="file:///G:\Work\Mathe\VortragBerlin\KomplexesPolynom3normiert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file:///G:\Work\Mathe\VortragBerlin\DreifacheNullstelle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hyperlink" Target="file:///G:\Work\Mathe\VortragBerlin\KomplexesPolynom3normDreifachGro&#223;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5.bin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file:///G:\Work\Mathe\VortragBerlin\KomplexesPolynom3&#220;bergangSpitzen.html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file:///G:\Work\Mathe\VortragBerlin\KomplexesPolynom3Reell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file:///G:\Work\Mathe\VortragBerlin\KomplexesPolynom2Diskriminante.html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file:///G:\Work\Mathe\VortragBerlin\KomplexesPolynom2Umlauf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26C32B15-2CA8-47FF-9CA6-E73458E2DE96}" type="slidenum">
              <a:rPr lang="en-US"/>
              <a:pPr/>
              <a:t>1</a:t>
            </a:fld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309320"/>
            <a:ext cx="3960440" cy="387424"/>
          </a:xfrm>
          <a:ln/>
        </p:spPr>
        <p:txBody>
          <a:bodyPr/>
          <a:lstStyle/>
          <a:p>
            <a:r>
              <a:rPr lang="en-US" dirty="0"/>
              <a:t>Prof. Dr. Dieter Riebesehl      </a:t>
            </a:r>
            <a:r>
              <a:rPr lang="en-US" dirty="0" err="1"/>
              <a:t>Universität</a:t>
            </a:r>
            <a:r>
              <a:rPr lang="en-US" dirty="0"/>
              <a:t> </a:t>
            </a:r>
            <a:r>
              <a:rPr lang="en-US" dirty="0" err="1" smtClean="0"/>
              <a:t>Lüneburg</a:t>
            </a:r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>
                <a:solidFill>
                  <a:srgbClr val="000000"/>
                </a:solidFill>
                <a:latin typeface="Verdana" pitchFamily="34" charset="0"/>
              </a:rPr>
              <a:t>Dynamische Visualisierungen zum Fundamentalsatz der Algebra</a:t>
            </a:r>
            <a:br>
              <a:rPr lang="de-DE" b="1">
                <a:solidFill>
                  <a:srgbClr val="000000"/>
                </a:solidFill>
                <a:latin typeface="Verdana" pitchFamily="34" charset="0"/>
              </a:rPr>
            </a:br>
            <a:endParaRPr lang="de-DE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Eine Erkundung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84CEC-901D-4A95-AF58-3BEF04E8B549}" type="slidenum">
              <a:rPr lang="en-US"/>
              <a:pPr/>
              <a:t>10</a:t>
            </a:fld>
            <a:endParaRPr lang="en-US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Dieter Riebesehl      Universität Lüneburg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762000" y="381000"/>
            <a:ext cx="8382000" cy="762000"/>
          </a:xfrm>
          <a:prstGeom prst="rect">
            <a:avLst/>
          </a:prstGeom>
          <a:solidFill>
            <a:srgbClr val="FFCC99"/>
          </a:solidFill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pic>
        <p:nvPicPr>
          <p:cNvPr id="34823" name="Picture 7" descr="absbi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76400"/>
            <a:ext cx="2497138" cy="2019300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Visualisierung einer Funktion im Komplexen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de-DE"/>
              <a:t>nicht vollständig darstellbar, da der Graph vierdimensional ist.</a:t>
            </a:r>
          </a:p>
          <a:p>
            <a:pPr marL="457200" indent="-457200"/>
            <a:r>
              <a:rPr lang="de-DE"/>
              <a:t>Möglichkeiten:</a:t>
            </a:r>
          </a:p>
          <a:p>
            <a:pPr marL="838200" lvl="1" indent="-381000">
              <a:buFontTx/>
              <a:buAutoNum type="arabicPeriod"/>
            </a:pPr>
            <a:r>
              <a:rPr lang="de-DE"/>
              <a:t>z = (x,y) abbilden auf</a:t>
            </a:r>
          </a:p>
          <a:p>
            <a:pPr marL="1257300" lvl="2" indent="-342900">
              <a:buFontTx/>
              <a:buChar char="–"/>
            </a:pPr>
            <a:r>
              <a:rPr lang="de-DE"/>
              <a:t>Re(f(z))</a:t>
            </a:r>
          </a:p>
          <a:p>
            <a:pPr marL="1257300" lvl="2" indent="-342900">
              <a:buFontTx/>
              <a:buChar char="–"/>
            </a:pPr>
            <a:r>
              <a:rPr lang="de-DE"/>
              <a:t>Im(f(z))</a:t>
            </a:r>
          </a:p>
          <a:p>
            <a:pPr marL="1257300" lvl="2" indent="-342900">
              <a:buFontTx/>
              <a:buChar char="–"/>
            </a:pPr>
            <a:r>
              <a:rPr lang="de-DE"/>
              <a:t>|f(z)|</a:t>
            </a:r>
          </a:p>
          <a:p>
            <a:pPr marL="1257300" lvl="2" indent="-342900">
              <a:buFontTx/>
              <a:buChar char="–"/>
            </a:pPr>
            <a:r>
              <a:rPr lang="de-DE"/>
              <a:t>Arg(f(z))</a:t>
            </a:r>
          </a:p>
          <a:p>
            <a:pPr marL="838200" lvl="1" indent="-381000">
              <a:buFontTx/>
              <a:buAutoNum type="arabicPeriod"/>
            </a:pPr>
            <a:r>
              <a:rPr lang="de-DE"/>
              <a:t>Bild eines Gitters in der z-Ebene darstellen</a:t>
            </a:r>
          </a:p>
        </p:txBody>
      </p:sp>
      <p:sp>
        <p:nvSpPr>
          <p:cNvPr id="34821" name="AutoShape 5"/>
          <p:cNvSpPr>
            <a:spLocks/>
          </p:cNvSpPr>
          <p:nvPr/>
        </p:nvSpPr>
        <p:spPr bwMode="auto">
          <a:xfrm>
            <a:off x="3276600" y="2895600"/>
            <a:ext cx="381000" cy="1295400"/>
          </a:xfrm>
          <a:prstGeom prst="rightBrace">
            <a:avLst>
              <a:gd name="adj1" fmla="val 28333"/>
              <a:gd name="adj2" fmla="val 50000"/>
            </a:avLst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038600" y="3505200"/>
            <a:ext cx="46482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latin typeface="Arial" charset="0"/>
              </a:rPr>
              <a:t>ergibt Fläche über der Ebene</a:t>
            </a:r>
          </a:p>
        </p:txBody>
      </p:sp>
      <p:pic>
        <p:nvPicPr>
          <p:cNvPr id="34824" name="Picture 8" descr="netzurbi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724400"/>
            <a:ext cx="1824038" cy="1824038"/>
          </a:xfrm>
          <a:prstGeom prst="rect">
            <a:avLst/>
          </a:prstGeom>
          <a:noFill/>
        </p:spPr>
      </p:pic>
      <p:pic>
        <p:nvPicPr>
          <p:cNvPr id="34825" name="Picture 9" descr="netzbi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648200"/>
            <a:ext cx="1887538" cy="1887538"/>
          </a:xfrm>
          <a:prstGeom prst="rect">
            <a:avLst/>
          </a:prstGeom>
          <a:noFill/>
        </p:spPr>
      </p:pic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3657600" y="5638800"/>
            <a:ext cx="9144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3886200" y="5105400"/>
            <a:ext cx="83820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f(z)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7057E-46BB-453C-8182-90DEAB11070D}" type="slidenum">
              <a:rPr lang="en-US"/>
              <a:pPr/>
              <a:t>11</a:t>
            </a:fld>
            <a:endParaRPr lang="en-US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Dieter Riebesehl      Universität Lüneburg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762000" y="381000"/>
            <a:ext cx="8382000" cy="762000"/>
          </a:xfrm>
          <a:prstGeom prst="rect">
            <a:avLst/>
          </a:prstGeom>
          <a:solidFill>
            <a:srgbClr val="FFCC99"/>
          </a:solidFill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Polynom in der komplexen Ebene</a:t>
            </a:r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2209800" y="1295400"/>
          <a:ext cx="4191000" cy="631825"/>
        </p:xfrm>
        <a:graphic>
          <a:graphicData uri="http://schemas.openxmlformats.org/presentationml/2006/ole">
            <p:oleObj spid="_x0000_s31749" name="Equation" r:id="rId3" imgW="1600200" imgH="241200" progId="Equation.3">
              <p:embed/>
            </p:oleObj>
          </a:graphicData>
        </a:graphic>
      </p:graphicFrame>
      <p:pic>
        <p:nvPicPr>
          <p:cNvPr id="31750" name="Picture 6" descr="KomplexesPolynom2Vektorsumme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057400"/>
            <a:ext cx="7391400" cy="410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BC8B9-9EB2-4234-BFD4-BC76407EA660}" type="slidenum">
              <a:rPr lang="en-US"/>
              <a:pPr/>
              <a:t>12</a:t>
            </a:fld>
            <a:endParaRPr lang="en-US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Dieter Riebesehl      Universität Lüneburg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762000" y="381000"/>
            <a:ext cx="8382000" cy="762000"/>
          </a:xfrm>
          <a:prstGeom prst="rect">
            <a:avLst/>
          </a:prstGeom>
          <a:solidFill>
            <a:srgbClr val="FFCC99"/>
          </a:solidFill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Polynomielles Bild eines Kreises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162050" y="1295400"/>
          <a:ext cx="6286500" cy="631825"/>
        </p:xfrm>
        <a:graphic>
          <a:graphicData uri="http://schemas.openxmlformats.org/presentationml/2006/ole">
            <p:oleObj spid="_x0000_s32771" name="Equation" r:id="rId3" imgW="2400120" imgH="241200" progId="Equation.3">
              <p:embed/>
            </p:oleObj>
          </a:graphicData>
        </a:graphic>
      </p:graphicFrame>
      <p:pic>
        <p:nvPicPr>
          <p:cNvPr id="32774" name="Picture 6" descr="KomplexesPolynom4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981200"/>
            <a:ext cx="7772400" cy="432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D0B10-50AD-4F49-8961-369F42602239}" type="slidenum">
              <a:rPr lang="en-US"/>
              <a:pPr/>
              <a:t>13</a:t>
            </a:fld>
            <a:endParaRPr lang="en-US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Dieter Riebesehl      Universität Lüneburg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762000" y="381000"/>
            <a:ext cx="8382000" cy="762000"/>
          </a:xfrm>
          <a:prstGeom prst="rect">
            <a:avLst/>
          </a:prstGeom>
          <a:solidFill>
            <a:srgbClr val="FFCC99"/>
          </a:solidFill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Vier Momentaufnahmen</a:t>
            </a:r>
          </a:p>
        </p:txBody>
      </p:sp>
      <p:pic>
        <p:nvPicPr>
          <p:cNvPr id="33796" name="Picture 4" descr="Moment1fürGra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3733800" cy="2259013"/>
          </a:xfrm>
          <a:prstGeom prst="rect">
            <a:avLst/>
          </a:prstGeom>
          <a:noFill/>
        </p:spPr>
      </p:pic>
      <p:pic>
        <p:nvPicPr>
          <p:cNvPr id="33797" name="Picture 5" descr="Moment2fürGra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371600"/>
            <a:ext cx="3276600" cy="2716213"/>
          </a:xfrm>
          <a:prstGeom prst="rect">
            <a:avLst/>
          </a:prstGeom>
          <a:noFill/>
        </p:spPr>
      </p:pic>
      <p:pic>
        <p:nvPicPr>
          <p:cNvPr id="33798" name="Picture 6" descr="Moment3fürGrad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810000"/>
            <a:ext cx="3148013" cy="2819400"/>
          </a:xfrm>
          <a:prstGeom prst="rect">
            <a:avLst/>
          </a:prstGeom>
          <a:noFill/>
        </p:spPr>
      </p:pic>
      <p:pic>
        <p:nvPicPr>
          <p:cNvPr id="33799" name="Picture 7" descr="Moment4fürGra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038600"/>
            <a:ext cx="2743200" cy="2579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A9C50-4090-4EE2-9159-86977DE9141A}" type="slidenum">
              <a:rPr lang="en-US"/>
              <a:pPr/>
              <a:t>14</a:t>
            </a:fld>
            <a:endParaRPr lang="en-US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Dieter Riebesehl      Universität Lüneburg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762000" y="381000"/>
            <a:ext cx="8382000" cy="762000"/>
          </a:xfrm>
          <a:prstGeom prst="rect">
            <a:avLst/>
          </a:prstGeom>
          <a:solidFill>
            <a:srgbClr val="FFCC99"/>
          </a:solidFill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Deformation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000" dirty="0"/>
              <a:t>z läuft auf dem Einheitskreis</a:t>
            </a:r>
          </a:p>
          <a:p>
            <a:pPr>
              <a:buFontTx/>
              <a:buNone/>
            </a:pPr>
            <a:r>
              <a:rPr lang="de-DE" sz="2000" dirty="0"/>
              <a:t>Koeffizienten sind so gewählt, dass dann die Bildkurve in den 4-fach überlagerten  Einheitskreis deformiert werden kann:</a:t>
            </a:r>
          </a:p>
        </p:txBody>
      </p:sp>
      <p:pic>
        <p:nvPicPr>
          <p:cNvPr id="36868" name="Picture 4" descr="DeformationUmlauf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0"/>
            <a:ext cx="7743825" cy="4303713"/>
          </a:xfrm>
          <a:prstGeom prst="rect">
            <a:avLst/>
          </a:prstGeom>
          <a:noFill/>
        </p:spPr>
      </p:pic>
      <p:pic>
        <p:nvPicPr>
          <p:cNvPr id="36870" name="Picture 6" descr="KomplexesPolynom3DeformationZwischen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876800"/>
            <a:ext cx="2503488" cy="15160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019800" y="6400800"/>
            <a:ext cx="28956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>
                <a:latin typeface="Arial" charset="0"/>
              </a:rPr>
              <a:t>(dyn. Blatt für Deformationskurven)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A9BF3-A8CB-4B41-81F2-391687675609}" type="slidenum">
              <a:rPr lang="en-US"/>
              <a:pPr/>
              <a:t>15</a:t>
            </a:fld>
            <a:endParaRPr lang="en-US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Dieter Riebesehl      Universität Lüneburg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762000" y="381000"/>
            <a:ext cx="8382000" cy="762000"/>
          </a:xfrm>
          <a:prstGeom prst="rect">
            <a:avLst/>
          </a:prstGeom>
          <a:solidFill>
            <a:srgbClr val="FFCC99"/>
          </a:solidFill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Deformation ...</a:t>
            </a:r>
          </a:p>
        </p:txBody>
      </p:sp>
      <p:pic>
        <p:nvPicPr>
          <p:cNvPr id="37891" name="Picture 3" descr="keineDeformationUmlauf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4738688" cy="2635250"/>
          </a:xfrm>
          <a:prstGeom prst="rect">
            <a:avLst/>
          </a:prstGeom>
          <a:noFill/>
        </p:spPr>
      </p:pic>
      <p:pic>
        <p:nvPicPr>
          <p:cNvPr id="37892" name="Picture 4" descr="DeformationUmlauf4groß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657600"/>
            <a:ext cx="4875213" cy="2952750"/>
          </a:xfrm>
          <a:prstGeom prst="rect">
            <a:avLst/>
          </a:prstGeom>
          <a:noFill/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486400" y="1447800"/>
            <a:ext cx="2743200" cy="13144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Arial" charset="0"/>
              </a:rPr>
              <a:t>Ist r zu klein, lässt sich die Bildkurve nicht auf den Kreis deformieren, ohne durch den Ursprung zu laufen.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33400" y="4724400"/>
            <a:ext cx="2743200" cy="1069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Arial" charset="0"/>
              </a:rPr>
              <a:t>Ist r sehr groß, kann die Bildkurve kaum noch vom Kreis z </a:t>
            </a:r>
            <a:r>
              <a:rPr lang="de-DE" sz="1600">
                <a:latin typeface="Arial" charset="0"/>
                <a:ea typeface="Arial Unicode MS" pitchFamily="34" charset="-128"/>
                <a:cs typeface="Arial Unicode MS" pitchFamily="34" charset="-128"/>
              </a:rPr>
              <a:t>→ z</a:t>
            </a:r>
            <a:r>
              <a:rPr lang="de-DE" sz="1600" baseline="30000">
                <a:latin typeface="Arial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de-DE" sz="1600">
                <a:latin typeface="Arial" charset="0"/>
                <a:ea typeface="Arial Unicode MS" pitchFamily="34" charset="-128"/>
                <a:cs typeface="Arial Unicode MS" pitchFamily="34" charset="-128"/>
              </a:rPr>
              <a:t> unterschieden werden.</a:t>
            </a:r>
            <a:endParaRPr lang="de-DE" sz="1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36AD9-7907-4C58-8B89-8D2D9567FB22}" type="slidenum">
              <a:rPr lang="en-US"/>
              <a:pPr/>
              <a:t>16</a:t>
            </a:fld>
            <a:endParaRPr lang="en-US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Dieter Riebesehl      Universität Lüneburg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762000" y="381000"/>
            <a:ext cx="8382000" cy="762000"/>
          </a:xfrm>
          <a:prstGeom prst="rect">
            <a:avLst/>
          </a:prstGeom>
          <a:solidFill>
            <a:srgbClr val="FFCC99"/>
          </a:solidFill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Visualisierung komplexer Funktionen über Bilder von Kurven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Urbilder sind Kreise</a:t>
            </a:r>
          </a:p>
          <a:p>
            <a:pPr lvl="1">
              <a:buFontTx/>
              <a:buNone/>
            </a:pPr>
            <a:r>
              <a:rPr lang="de-DE"/>
              <a:t>Bilder sind geschlossene, beschränkte, algebraische Kurven:</a:t>
            </a:r>
          </a:p>
          <a:p>
            <a:pPr lvl="2">
              <a:buFontTx/>
              <a:buNone/>
            </a:pPr>
            <a:r>
              <a:rPr lang="de-DE"/>
              <a:t>Eliminiere x und y aus </a:t>
            </a:r>
          </a:p>
          <a:p>
            <a:pPr lvl="2" algn="ctr">
              <a:buFontTx/>
              <a:buNone/>
            </a:pPr>
            <a:r>
              <a:rPr lang="de-DE"/>
              <a:t>u=Re(f(x+iy)), v=Im(f(x+iy)) </a:t>
            </a:r>
          </a:p>
          <a:p>
            <a:pPr lvl="2">
              <a:buFontTx/>
              <a:buNone/>
            </a:pPr>
            <a:r>
              <a:rPr lang="de-DE"/>
              <a:t>und erhalte implizite Darstellung der Bildkurve.</a:t>
            </a:r>
          </a:p>
          <a:p>
            <a:endParaRPr lang="de-DE"/>
          </a:p>
          <a:p>
            <a:r>
              <a:rPr lang="de-DE"/>
              <a:t>Urbilder sind Geraden</a:t>
            </a:r>
          </a:p>
          <a:p>
            <a:endParaRPr lang="de-DE"/>
          </a:p>
          <a:p>
            <a:pPr>
              <a:buFontTx/>
              <a:buNone/>
            </a:pPr>
            <a:endParaRPr lang="de-DE"/>
          </a:p>
          <a:p>
            <a:pPr lvl="1">
              <a:buFontTx/>
              <a:buNone/>
            </a:pPr>
            <a:endParaRPr lang="de-DE"/>
          </a:p>
          <a:p>
            <a:pPr lvl="1">
              <a:buFontTx/>
              <a:buNone/>
            </a:pPr>
            <a:r>
              <a:rPr lang="de-DE"/>
              <a:t>Bilder sind unbeschränkt und </a:t>
            </a:r>
          </a:p>
          <a:p>
            <a:pPr lvl="1">
              <a:buFontTx/>
              <a:buNone/>
            </a:pPr>
            <a:r>
              <a:rPr lang="de-DE"/>
              <a:t>daher weniger überschaubar.</a:t>
            </a:r>
          </a:p>
        </p:txBody>
      </p:sp>
      <p:pic>
        <p:nvPicPr>
          <p:cNvPr id="35844" name="Picture 4" descr="BildvonGerade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76600"/>
            <a:ext cx="3962400" cy="335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AABB-A02B-46E4-96F3-C0380A643E48}" type="slidenum">
              <a:rPr lang="en-US"/>
              <a:pPr/>
              <a:t>17</a:t>
            </a:fld>
            <a:endParaRPr lang="en-US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Dieter Riebesehl      Universität Lüneburg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762000" y="381000"/>
            <a:ext cx="8382000" cy="762000"/>
          </a:xfrm>
          <a:prstGeom prst="rect">
            <a:avLst/>
          </a:prstGeom>
          <a:solidFill>
            <a:srgbClr val="00FFFF"/>
          </a:solidFill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pic>
        <p:nvPicPr>
          <p:cNvPr id="38918" name="Picture 6" descr="Spitze2Gra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495800"/>
            <a:ext cx="3505200" cy="2176463"/>
          </a:xfrm>
          <a:prstGeom prst="rect">
            <a:avLst/>
          </a:prstGeom>
          <a:noFill/>
        </p:spPr>
      </p:pic>
      <p:pic>
        <p:nvPicPr>
          <p:cNvPr id="38917" name="Picture 5" descr="Spitze1Gra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514600"/>
            <a:ext cx="3581400" cy="2179638"/>
          </a:xfrm>
          <a:prstGeom prst="rect">
            <a:avLst/>
          </a:prstGeom>
          <a:noFill/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Beobachtungen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Änderung von </a:t>
            </a:r>
            <a:r>
              <a:rPr lang="de-DE" i="1">
                <a:latin typeface="Times New Roman" pitchFamily="18" charset="0"/>
              </a:rPr>
              <a:t>a</a:t>
            </a:r>
            <a:r>
              <a:rPr lang="de-DE" i="1" baseline="-25000">
                <a:latin typeface="Times New Roman" pitchFamily="18" charset="0"/>
              </a:rPr>
              <a:t>0</a:t>
            </a:r>
            <a:r>
              <a:rPr lang="de-DE"/>
              <a:t> verschiebt die Bildkurve als Ganzes </a:t>
            </a:r>
            <a:r>
              <a:rPr lang="de-DE" sz="1400"/>
              <a:t>(na klar)</a:t>
            </a:r>
          </a:p>
          <a:p>
            <a:r>
              <a:rPr lang="de-DE"/>
              <a:t>Für kleines </a:t>
            </a:r>
            <a:r>
              <a:rPr lang="de-DE" i="1">
                <a:latin typeface="Times New Roman" pitchFamily="18" charset="0"/>
              </a:rPr>
              <a:t>r</a:t>
            </a:r>
            <a:r>
              <a:rPr lang="de-DE"/>
              <a:t> ist die Bildkurve glatt, vergrößert man </a:t>
            </a:r>
            <a:r>
              <a:rPr lang="de-DE" i="1">
                <a:latin typeface="Times New Roman" pitchFamily="18" charset="0"/>
              </a:rPr>
              <a:t>r</a:t>
            </a:r>
            <a:r>
              <a:rPr lang="de-DE"/>
              <a:t>, so</a:t>
            </a:r>
          </a:p>
          <a:p>
            <a:pPr lvl="1"/>
            <a:r>
              <a:rPr lang="de-DE"/>
              <a:t>bilden sich Spitzen,</a:t>
            </a:r>
          </a:p>
          <a:p>
            <a:pPr lvl="1"/>
            <a:r>
              <a:rPr lang="de-DE"/>
              <a:t>die zu Schleifen werden.</a:t>
            </a:r>
          </a:p>
        </p:txBody>
      </p:sp>
      <p:pic>
        <p:nvPicPr>
          <p:cNvPr id="38919" name="Picture 7" descr="Spitze3Grad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429000"/>
            <a:ext cx="3581400" cy="3173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64A5-3E8A-48DE-BEBF-D13CC3E998B3}" type="slidenum">
              <a:rPr lang="en-US"/>
              <a:pPr/>
              <a:t>18</a:t>
            </a:fld>
            <a:endParaRPr lang="en-US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Dieter Riebesehl      Universität Lüneburg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762000" y="381000"/>
            <a:ext cx="8382000" cy="762000"/>
          </a:xfrm>
          <a:prstGeom prst="rect">
            <a:avLst/>
          </a:prstGeom>
          <a:solidFill>
            <a:srgbClr val="00FFFF"/>
          </a:solidFill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Singularitäten der Bildkurven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Ist </a:t>
            </a:r>
            <a:r>
              <a:rPr lang="de-DE" i="1">
                <a:latin typeface="Times New Roman" pitchFamily="18" charset="0"/>
              </a:rPr>
              <a:t>f(z)</a:t>
            </a:r>
            <a:r>
              <a:rPr lang="de-DE"/>
              <a:t> vom Grad n, so ist die Bildkurve eines Kreises eine algebraische Kurve vom Grad </a:t>
            </a:r>
            <a:r>
              <a:rPr lang="de-DE">
                <a:ea typeface="Arial Unicode MS" pitchFamily="34" charset="-128"/>
                <a:cs typeface="Arial Unicode MS" pitchFamily="34" charset="-128"/>
              </a:rPr>
              <a:t>≤ </a:t>
            </a:r>
            <a:r>
              <a:rPr lang="de-DE"/>
              <a:t>2n</a:t>
            </a:r>
          </a:p>
          <a:p>
            <a:pPr lvl="1">
              <a:buFontTx/>
              <a:buNone/>
            </a:pPr>
            <a:r>
              <a:rPr lang="de-DE"/>
              <a:t>Beispiel:</a:t>
            </a:r>
            <a:r>
              <a:rPr lang="de-DE" i="1">
                <a:latin typeface="Times New Roman" pitchFamily="18" charset="0"/>
              </a:rPr>
              <a:t>      f(z) = z</a:t>
            </a:r>
            <a:r>
              <a:rPr lang="de-DE" i="1" baseline="30000">
                <a:latin typeface="Times New Roman" pitchFamily="18" charset="0"/>
              </a:rPr>
              <a:t>2 </a:t>
            </a:r>
            <a:r>
              <a:rPr lang="de-DE" i="1">
                <a:latin typeface="Times New Roman" pitchFamily="18" charset="0"/>
              </a:rPr>
              <a:t>– z</a:t>
            </a:r>
            <a:r>
              <a:rPr lang="de-DE"/>
              <a:t>  bildet den Einheitskreis auf die Kurve </a:t>
            </a:r>
          </a:p>
          <a:p>
            <a:pPr lvl="1">
              <a:buFontTx/>
              <a:buNone/>
            </a:pPr>
            <a:endParaRPr lang="de-DE"/>
          </a:p>
          <a:p>
            <a:pPr lvl="1">
              <a:buFontTx/>
              <a:buNone/>
            </a:pPr>
            <a:endParaRPr lang="de-DE"/>
          </a:p>
          <a:p>
            <a:pPr lvl="1">
              <a:buFontTx/>
              <a:buNone/>
            </a:pPr>
            <a:endParaRPr lang="de-DE"/>
          </a:p>
          <a:p>
            <a:pPr lvl="1">
              <a:buFontTx/>
              <a:buNone/>
            </a:pPr>
            <a:r>
              <a:rPr lang="de-DE"/>
              <a:t>ab, aber     </a:t>
            </a:r>
            <a:r>
              <a:rPr lang="de-DE" i="1">
                <a:latin typeface="Times New Roman" pitchFamily="18" charset="0"/>
              </a:rPr>
              <a:t>f(z) = z</a:t>
            </a:r>
            <a:r>
              <a:rPr lang="de-DE" i="1" baseline="30000">
                <a:latin typeface="Times New Roman" pitchFamily="18" charset="0"/>
              </a:rPr>
              <a:t>2 </a:t>
            </a:r>
            <a:r>
              <a:rPr lang="de-DE" i="1">
                <a:latin typeface="Times New Roman" pitchFamily="18" charset="0"/>
              </a:rPr>
              <a:t>– </a:t>
            </a:r>
            <a:r>
              <a:rPr lang="de-DE">
                <a:latin typeface="Times New Roman" pitchFamily="18" charset="0"/>
              </a:rPr>
              <a:t>1</a:t>
            </a:r>
            <a:r>
              <a:rPr lang="de-DE"/>
              <a:t>  wird zu</a:t>
            </a:r>
          </a:p>
          <a:p>
            <a:pPr lvl="1">
              <a:buFontTx/>
              <a:buNone/>
            </a:pPr>
            <a:endParaRPr lang="de-DE"/>
          </a:p>
          <a:p>
            <a:r>
              <a:rPr lang="de-DE"/>
              <a:t>Spitzen und Doppelpunkte in Schleifen sind Singularitäten der Bildkurve</a:t>
            </a:r>
          </a:p>
          <a:p>
            <a:r>
              <a:rPr lang="de-DE"/>
              <a:t>Gibt es einen Zusammenhang der Singularitäten mit den Nullstellen des Polynoms?</a:t>
            </a:r>
          </a:p>
          <a:p>
            <a:pPr lvl="2">
              <a:buFont typeface="Arial Unicode MS" pitchFamily="34" charset="-128"/>
              <a:buChar char="↷"/>
            </a:pPr>
            <a:r>
              <a:rPr lang="de-DE">
                <a:solidFill>
                  <a:schemeClr val="hlink"/>
                </a:solidFill>
              </a:rPr>
              <a:t>Erkunden!</a:t>
            </a: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2174875" y="2590800"/>
          <a:ext cx="3876675" cy="554038"/>
        </p:xfrm>
        <a:graphic>
          <a:graphicData uri="http://schemas.openxmlformats.org/presentationml/2006/ole">
            <p:oleObj spid="_x0000_s40964" name="Equation" r:id="rId3" imgW="1866600" imgH="266400" progId="Equation.3">
              <p:embed/>
            </p:oleObj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4852988" y="3405188"/>
          <a:ext cx="2108200" cy="422275"/>
        </p:xfrm>
        <a:graphic>
          <a:graphicData uri="http://schemas.openxmlformats.org/presentationml/2006/ole">
            <p:oleObj spid="_x0000_s40965" name="Equation" r:id="rId4" imgW="1015920" imgH="203040" progId="Equation.3">
              <p:embed/>
            </p:oleObj>
          </a:graphicData>
        </a:graphic>
      </p:graphicFrame>
      <p:pic>
        <p:nvPicPr>
          <p:cNvPr id="40968" name="Picture 8" descr="ErkundeSingularitätenPolynom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5453063"/>
            <a:ext cx="2197100" cy="1220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18679-15D0-41F4-96F0-E3710D04B5C9}" type="slidenum">
              <a:rPr lang="en-US"/>
              <a:pPr/>
              <a:t>19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Dieter Riebesehl      Universität Lüneburg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762000" y="381000"/>
            <a:ext cx="8382000" cy="762000"/>
          </a:xfrm>
          <a:prstGeom prst="rect">
            <a:avLst/>
          </a:prstGeom>
          <a:solidFill>
            <a:srgbClr val="00FFFF"/>
          </a:solidFill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Ergebnisse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solidFill>
                  <a:schemeClr val="hlink"/>
                </a:solidFill>
              </a:rPr>
              <a:t>Doppelpunkte</a:t>
            </a:r>
            <a:r>
              <a:rPr lang="de-DE"/>
              <a:t> entstehen, wenn f(z) auf einem Kreis um den Ursprung einen Funktionswert zweimal annimmt. </a:t>
            </a:r>
          </a:p>
          <a:p>
            <a:r>
              <a:rPr lang="de-DE">
                <a:solidFill>
                  <a:schemeClr val="hlink"/>
                </a:solidFill>
              </a:rPr>
              <a:t>Dreifachpunkte</a:t>
            </a:r>
            <a:r>
              <a:rPr lang="de-DE"/>
              <a:t> etc. entstehen, wenn f(z) auf einem Kreis um den Ursprung einen Funktionswert dreimal  etc. annimmt.</a:t>
            </a:r>
          </a:p>
          <a:p>
            <a:pPr algn="ctr">
              <a:buFontTx/>
              <a:buNone/>
            </a:pPr>
            <a:endParaRPr lang="de-DE" sz="1600"/>
          </a:p>
          <a:p>
            <a:pPr algn="ctr">
              <a:buFontTx/>
              <a:buNone/>
            </a:pPr>
            <a:r>
              <a:rPr lang="de-DE" sz="1600">
                <a:solidFill>
                  <a:schemeClr val="bg1"/>
                </a:solidFill>
              </a:rPr>
              <a:t>anders gesagt:</a:t>
            </a:r>
          </a:p>
          <a:p>
            <a:r>
              <a:rPr lang="de-DE">
                <a:solidFill>
                  <a:schemeClr val="hlink"/>
                </a:solidFill>
              </a:rPr>
              <a:t>Doppelpunkte</a:t>
            </a:r>
            <a:r>
              <a:rPr lang="de-DE"/>
              <a:t> entstehen, wenn a</a:t>
            </a:r>
            <a:r>
              <a:rPr lang="de-DE" baseline="-25000"/>
              <a:t>0</a:t>
            </a:r>
            <a:r>
              <a:rPr lang="de-DE"/>
              <a:t> so gewählt werden kann, dass zwei Nullstellen von f(z) denselben Betrag haben </a:t>
            </a:r>
            <a:r>
              <a:rPr lang="de-DE" sz="1800"/>
              <a:t>(auf demselben Kreis um den Ursprung liegen)</a:t>
            </a:r>
          </a:p>
          <a:p>
            <a:r>
              <a:rPr lang="de-DE">
                <a:solidFill>
                  <a:schemeClr val="hlink"/>
                </a:solidFill>
              </a:rPr>
              <a:t>Dreifachpunkte</a:t>
            </a:r>
            <a:r>
              <a:rPr lang="de-DE"/>
              <a:t>, Vierfachpunkte usw. benötigen 3, 4 usw. Nullstellen mit demselben Betrag.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E8E06-DE75-45D4-AC64-E82A86A4B9DB}" type="slidenum">
              <a:rPr lang="en-US"/>
              <a:pPr/>
              <a:t>2</a:t>
            </a:fld>
            <a:endParaRPr lang="en-US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Dieter Riebesehl      Universität Lüneburg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1143000" y="3505200"/>
            <a:ext cx="5715000" cy="381000"/>
          </a:xfrm>
          <a:prstGeom prst="rect">
            <a:avLst/>
          </a:prstGeom>
          <a:solidFill>
            <a:srgbClr val="FFFF99"/>
          </a:solidFill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1143000" y="3048000"/>
            <a:ext cx="5715000" cy="381000"/>
          </a:xfrm>
          <a:prstGeom prst="rect">
            <a:avLst/>
          </a:prstGeom>
          <a:solidFill>
            <a:srgbClr val="00FFFF"/>
          </a:solidFill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1143000" y="2590800"/>
            <a:ext cx="5715000" cy="381000"/>
          </a:xfrm>
          <a:prstGeom prst="rect">
            <a:avLst/>
          </a:prstGeom>
          <a:solidFill>
            <a:srgbClr val="FFCC99"/>
          </a:solidFill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143000" y="2133600"/>
            <a:ext cx="5715000" cy="381000"/>
          </a:xfrm>
          <a:prstGeom prst="rect">
            <a:avLst/>
          </a:prstGeom>
          <a:solidFill>
            <a:srgbClr val="99CCFF"/>
          </a:solidFill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Was zu sehen sein wird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None/>
            </a:pPr>
            <a:endParaRPr lang="de-DE"/>
          </a:p>
          <a:p>
            <a:pPr marL="457200" indent="-457200"/>
            <a:endParaRPr lang="de-DE"/>
          </a:p>
          <a:p>
            <a:pPr marL="457200" indent="-457200"/>
            <a:r>
              <a:rPr lang="de-DE"/>
              <a:t>Der Fundamentalsatz und sein Beweis</a:t>
            </a:r>
          </a:p>
          <a:p>
            <a:pPr marL="457200" indent="-457200"/>
            <a:r>
              <a:rPr lang="de-DE"/>
              <a:t>Visualisierung komplexer Funktionen</a:t>
            </a:r>
          </a:p>
          <a:p>
            <a:pPr marL="457200" indent="-457200"/>
            <a:r>
              <a:rPr lang="de-DE"/>
              <a:t>Beobachtungen und Untersuchungen</a:t>
            </a:r>
          </a:p>
          <a:p>
            <a:pPr marL="457200" indent="-457200"/>
            <a:r>
              <a:rPr lang="de-DE"/>
              <a:t>Ausblick</a:t>
            </a:r>
          </a:p>
        </p:txBody>
      </p:sp>
      <p:pic>
        <p:nvPicPr>
          <p:cNvPr id="60425" name="Picture 9" descr="gau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038600"/>
            <a:ext cx="2012950" cy="2578100"/>
          </a:xfrm>
          <a:prstGeom prst="rect">
            <a:avLst/>
          </a:prstGeom>
          <a:noFill/>
        </p:spPr>
      </p:pic>
      <p:pic>
        <p:nvPicPr>
          <p:cNvPr id="60427" name="Picture 11" descr="lagran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038600"/>
            <a:ext cx="2011363" cy="2595563"/>
          </a:xfrm>
          <a:prstGeom prst="rect">
            <a:avLst/>
          </a:prstGeom>
          <a:noFill/>
        </p:spPr>
      </p:pic>
      <p:pic>
        <p:nvPicPr>
          <p:cNvPr id="60429" name="Picture 13" descr="eul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338" y="4038600"/>
            <a:ext cx="2120900" cy="2613025"/>
          </a:xfrm>
          <a:prstGeom prst="rect">
            <a:avLst/>
          </a:prstGeom>
          <a:noFill/>
        </p:spPr>
      </p:pic>
      <p:sp>
        <p:nvSpPr>
          <p:cNvPr id="13" name="Textfeld 12"/>
          <p:cNvSpPr txBox="1"/>
          <p:nvPr/>
        </p:nvSpPr>
        <p:spPr>
          <a:xfrm>
            <a:off x="4860032" y="6550223"/>
            <a:ext cx="1812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Euler, Lagrange, Gauß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73AC0-2567-4129-BCE3-592766BABA93}" type="slidenum">
              <a:rPr lang="en-US"/>
              <a:pPr/>
              <a:t>20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Dieter Riebesehl      Universität Lüneburg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762000" y="381000"/>
            <a:ext cx="8382000" cy="762000"/>
          </a:xfrm>
          <a:prstGeom prst="rect">
            <a:avLst/>
          </a:prstGeom>
          <a:solidFill>
            <a:srgbClr val="00FFFF"/>
          </a:solidFill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Ergebnisse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Spitzen entstehen, wenn a</a:t>
            </a:r>
            <a:r>
              <a:rPr lang="de-DE" baseline="-25000"/>
              <a:t>0</a:t>
            </a:r>
            <a:r>
              <a:rPr lang="de-DE"/>
              <a:t> so gewählt werden kann, dass f(z) eine </a:t>
            </a:r>
            <a:r>
              <a:rPr lang="de-DE" sz="1800"/>
              <a:t>(mindestens)</a:t>
            </a:r>
            <a:r>
              <a:rPr lang="de-DE"/>
              <a:t> doppelte Nullstelle besitzt.</a:t>
            </a:r>
          </a:p>
          <a:p>
            <a:pPr algn="ctr">
              <a:buFontTx/>
              <a:buNone/>
            </a:pPr>
            <a:endParaRPr lang="de-DE" sz="160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de-DE" sz="1600">
                <a:solidFill>
                  <a:schemeClr val="bg1"/>
                </a:solidFill>
              </a:rPr>
              <a:t>das ist eine besondere Eigenschaft:</a:t>
            </a:r>
          </a:p>
          <a:p>
            <a:endParaRPr lang="de-DE"/>
          </a:p>
          <a:p>
            <a:r>
              <a:rPr lang="de-DE"/>
              <a:t>Doppelpunkte spiegeln nur die Nicht-Injektivität von Polynomfunktionen in besonderer Lage wieder</a:t>
            </a:r>
          </a:p>
          <a:p>
            <a:r>
              <a:rPr lang="de-DE"/>
              <a:t>Spitzen weisen auf eine besondere Eigenschaft des Polynoms hin.</a:t>
            </a:r>
          </a:p>
          <a:p>
            <a:r>
              <a:rPr lang="de-DE"/>
              <a:t>Fragen:</a:t>
            </a:r>
          </a:p>
          <a:p>
            <a:pPr lvl="1"/>
            <a:r>
              <a:rPr lang="de-DE"/>
              <a:t>Wie sehen dreifache Nullstellen von f(z) in der Kurve aus?</a:t>
            </a:r>
          </a:p>
          <a:p>
            <a:pPr lvl="1"/>
            <a:r>
              <a:rPr lang="de-DE"/>
              <a:t>Kann man die Radien, bei denen Spitzen auftreten, rechnerisch bestimmen?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B2FDA-9657-4306-ABEE-E0B867747DE3}" type="slidenum">
              <a:rPr lang="en-US"/>
              <a:pPr/>
              <a:t>21</a:t>
            </a:fld>
            <a:endParaRPr lang="en-US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Dieter Riebesehl      Universität Lüneburg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762000" y="381000"/>
            <a:ext cx="8382000" cy="762000"/>
          </a:xfrm>
          <a:prstGeom prst="rect">
            <a:avLst/>
          </a:prstGeom>
          <a:solidFill>
            <a:srgbClr val="00FFFF"/>
          </a:solidFill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Variante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914400"/>
          </a:xfrm>
        </p:spPr>
        <p:txBody>
          <a:bodyPr/>
          <a:lstStyle/>
          <a:p>
            <a:r>
              <a:rPr lang="de-DE"/>
              <a:t>Polynom in Linearfaktorzerlegung – Nullstellen sind vorgegeben</a:t>
            </a:r>
          </a:p>
        </p:txBody>
      </p:sp>
      <p:pic>
        <p:nvPicPr>
          <p:cNvPr id="47108" name="Picture 4" descr="KomplexesPolynom3Nullstelle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0"/>
            <a:ext cx="7620000" cy="4237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5B096-522C-4D63-92A4-5AA877F44DD8}" type="slidenum">
              <a:rPr lang="en-US"/>
              <a:pPr/>
              <a:t>22</a:t>
            </a:fld>
            <a:endParaRPr lang="en-US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Dieter Riebesehl      Universität Lüneburg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762000" y="381000"/>
            <a:ext cx="8382000" cy="762000"/>
          </a:xfrm>
          <a:prstGeom prst="rect">
            <a:avLst/>
          </a:prstGeom>
          <a:solidFill>
            <a:srgbClr val="00FFFF"/>
          </a:solidFill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Rechnerische Bestimmung Grad 2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u="sng"/>
              <a:t>Quadratisches Polynom</a:t>
            </a:r>
          </a:p>
          <a:p>
            <a:pPr>
              <a:buFontTx/>
              <a:buNone/>
            </a:pPr>
            <a:r>
              <a:rPr lang="de-DE"/>
              <a:t>	z</a:t>
            </a:r>
            <a:r>
              <a:rPr lang="de-DE" baseline="30000"/>
              <a:t>2</a:t>
            </a:r>
            <a:r>
              <a:rPr lang="de-DE"/>
              <a:t> + a</a:t>
            </a:r>
            <a:r>
              <a:rPr lang="de-DE" baseline="-25000"/>
              <a:t>1</a:t>
            </a:r>
            <a:r>
              <a:rPr lang="de-DE"/>
              <a:t>z + a</a:t>
            </a:r>
            <a:r>
              <a:rPr lang="de-DE" baseline="-25000"/>
              <a:t>0</a:t>
            </a:r>
            <a:endParaRPr lang="de-DE"/>
          </a:p>
          <a:p>
            <a:pPr>
              <a:buFontTx/>
              <a:buNone/>
            </a:pPr>
            <a:r>
              <a:rPr lang="de-DE"/>
              <a:t>	Diskriminante </a:t>
            </a:r>
            <a:r>
              <a:rPr lang="de-DE">
                <a:sym typeface="Symbol" pitchFamily="18" charset="2"/>
              </a:rPr>
              <a:t> = a</a:t>
            </a:r>
            <a:r>
              <a:rPr lang="de-DE" baseline="-25000">
                <a:sym typeface="Symbol" pitchFamily="18" charset="2"/>
              </a:rPr>
              <a:t>1</a:t>
            </a:r>
            <a:r>
              <a:rPr lang="de-DE" baseline="30000">
                <a:sym typeface="Symbol" pitchFamily="18" charset="2"/>
              </a:rPr>
              <a:t>2</a:t>
            </a:r>
            <a:r>
              <a:rPr lang="de-DE">
                <a:sym typeface="Symbol" pitchFamily="18" charset="2"/>
              </a:rPr>
              <a:t> – 4a</a:t>
            </a:r>
            <a:r>
              <a:rPr lang="de-DE" baseline="-25000">
                <a:sym typeface="Symbol" pitchFamily="18" charset="2"/>
              </a:rPr>
              <a:t>0  </a:t>
            </a:r>
            <a:r>
              <a:rPr lang="de-DE">
                <a:sym typeface="Symbol" pitchFamily="18" charset="2"/>
              </a:rPr>
              <a:t>muss 0 sein</a:t>
            </a:r>
          </a:p>
          <a:p>
            <a:pPr>
              <a:buFontTx/>
              <a:buNone/>
            </a:pPr>
            <a:r>
              <a:rPr lang="de-DE">
                <a:sym typeface="Symbol" pitchFamily="18" charset="2"/>
              </a:rPr>
              <a:t>	doppelte Nullstelle für </a:t>
            </a:r>
          </a:p>
          <a:p>
            <a:pPr>
              <a:buFontTx/>
              <a:buNone/>
            </a:pPr>
            <a:endParaRPr lang="de-DE">
              <a:sym typeface="Symbol" pitchFamily="18" charset="2"/>
            </a:endParaRPr>
          </a:p>
          <a:p>
            <a:pPr>
              <a:buFontTx/>
              <a:buNone/>
            </a:pPr>
            <a:endParaRPr lang="de-DE">
              <a:sym typeface="Symbol" pitchFamily="18" charset="2"/>
            </a:endParaRPr>
          </a:p>
          <a:p>
            <a:pPr>
              <a:buFontTx/>
              <a:buNone/>
            </a:pPr>
            <a:endParaRPr lang="de-DE">
              <a:sym typeface="Symbol" pitchFamily="18" charset="2"/>
            </a:endParaRPr>
          </a:p>
          <a:p>
            <a:pPr>
              <a:buFontTx/>
              <a:buNone/>
            </a:pPr>
            <a:r>
              <a:rPr lang="de-DE">
                <a:sym typeface="Symbol" pitchFamily="18" charset="2"/>
              </a:rPr>
              <a:t>	daraus Doppelnullstelle</a:t>
            </a:r>
          </a:p>
          <a:p>
            <a:pPr>
              <a:buFontTx/>
              <a:buNone/>
            </a:pPr>
            <a:endParaRPr lang="de-DE">
              <a:sym typeface="Symbol" pitchFamily="18" charset="2"/>
            </a:endParaRPr>
          </a:p>
          <a:p>
            <a:pPr>
              <a:buFontTx/>
              <a:buNone/>
            </a:pPr>
            <a:r>
              <a:rPr lang="de-DE">
                <a:sym typeface="Symbol" pitchFamily="18" charset="2"/>
              </a:rPr>
              <a:t>	</a:t>
            </a:r>
          </a:p>
          <a:p>
            <a:pPr>
              <a:buFontTx/>
              <a:buNone/>
            </a:pPr>
            <a:r>
              <a:rPr lang="de-DE">
                <a:sym typeface="Symbol" pitchFamily="18" charset="2"/>
              </a:rPr>
              <a:t>	kritischer Radius  </a:t>
            </a:r>
          </a:p>
          <a:p>
            <a:pPr>
              <a:buFontTx/>
              <a:buNone/>
            </a:pPr>
            <a:endParaRPr lang="de-DE"/>
          </a:p>
        </p:txBody>
      </p:sp>
      <p:pic>
        <p:nvPicPr>
          <p:cNvPr id="48132" name="Picture 4" descr="KomplexesPolynom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219200"/>
            <a:ext cx="2198688" cy="1330325"/>
          </a:xfrm>
          <a:prstGeom prst="rect">
            <a:avLst/>
          </a:prstGeom>
          <a:noFill/>
        </p:spPr>
      </p:pic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2209800" y="3124200"/>
          <a:ext cx="1295400" cy="1066800"/>
        </p:xfrm>
        <a:graphic>
          <a:graphicData uri="http://schemas.openxmlformats.org/presentationml/2006/ole">
            <p:oleObj spid="_x0000_s48133" name="Equation" r:id="rId5" imgW="507960" imgH="419040" progId="Equation.3">
              <p:embed/>
            </p:oleObj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4570413" y="4003675"/>
          <a:ext cx="1603375" cy="973138"/>
        </p:xfrm>
        <a:graphic>
          <a:graphicData uri="http://schemas.openxmlformats.org/presentationml/2006/ole">
            <p:oleObj spid="_x0000_s48134" name="Equation" r:id="rId6" imgW="647640" imgH="393480" progId="Equation.3">
              <p:embed/>
            </p:oleObj>
          </a:graphicData>
        </a:graphic>
      </p:graphicFrame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3657600" y="5291138"/>
          <a:ext cx="2362200" cy="1016000"/>
        </p:xfrm>
        <a:graphic>
          <a:graphicData uri="http://schemas.openxmlformats.org/presentationml/2006/ole">
            <p:oleObj spid="_x0000_s48135" name="Equation" r:id="rId7" imgW="9144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0CAC-8833-4B48-8D63-00226EA8F912}" type="slidenum">
              <a:rPr lang="en-US"/>
              <a:pPr/>
              <a:t>23</a:t>
            </a:fld>
            <a:endParaRPr lang="en-US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Dieter Riebesehl      Universität Lüneburg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762000" y="381000"/>
            <a:ext cx="8382000" cy="762000"/>
          </a:xfrm>
          <a:prstGeom prst="rect">
            <a:avLst/>
          </a:prstGeom>
          <a:solidFill>
            <a:srgbClr val="00FFFF"/>
          </a:solidFill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Rechnerische Bestimmung Grad 3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u="sng"/>
              <a:t>Kubisches Polynom</a:t>
            </a:r>
          </a:p>
          <a:p>
            <a:pPr>
              <a:buFontTx/>
              <a:buNone/>
            </a:pPr>
            <a:r>
              <a:rPr lang="de-DE"/>
              <a:t>	</a:t>
            </a:r>
          </a:p>
          <a:p>
            <a:pPr>
              <a:buFontTx/>
              <a:buNone/>
            </a:pPr>
            <a:r>
              <a:rPr lang="de-DE"/>
              <a:t>	</a:t>
            </a:r>
            <a:endParaRPr lang="de-DE" baseline="30000">
              <a:sym typeface="Symbol" pitchFamily="18" charset="2"/>
            </a:endParaRPr>
          </a:p>
          <a:p>
            <a:pPr>
              <a:buFontTx/>
              <a:buNone/>
            </a:pPr>
            <a:r>
              <a:rPr lang="de-DE" baseline="30000">
                <a:sym typeface="Symbol" pitchFamily="18" charset="2"/>
              </a:rPr>
              <a:t>	</a:t>
            </a:r>
          </a:p>
          <a:p>
            <a:pPr>
              <a:buFontTx/>
              <a:buNone/>
            </a:pPr>
            <a:r>
              <a:rPr lang="de-DE">
                <a:sym typeface="Symbol" pitchFamily="18" charset="2"/>
              </a:rPr>
              <a:t>Doppellösung für </a:t>
            </a:r>
          </a:p>
          <a:p>
            <a:pPr>
              <a:buFontTx/>
              <a:buNone/>
            </a:pPr>
            <a:endParaRPr lang="de-DE">
              <a:sym typeface="Symbol" pitchFamily="18" charset="2"/>
            </a:endParaRPr>
          </a:p>
          <a:p>
            <a:pPr>
              <a:buFontTx/>
              <a:buNone/>
            </a:pPr>
            <a:endParaRPr lang="de-DE">
              <a:sym typeface="Symbol" pitchFamily="18" charset="2"/>
            </a:endParaRPr>
          </a:p>
          <a:p>
            <a:pPr>
              <a:buFontTx/>
              <a:buNone/>
            </a:pPr>
            <a:endParaRPr lang="de-DE">
              <a:sym typeface="Symbol" pitchFamily="18" charset="2"/>
            </a:endParaRPr>
          </a:p>
          <a:p>
            <a:pPr>
              <a:buFontTx/>
              <a:buNone/>
            </a:pPr>
            <a:r>
              <a:rPr lang="de-DE">
                <a:sym typeface="Symbol" pitchFamily="18" charset="2"/>
              </a:rPr>
              <a:t>	Doppelnullstelle ist</a:t>
            </a:r>
          </a:p>
          <a:p>
            <a:pPr>
              <a:buFontTx/>
              <a:buNone/>
            </a:pPr>
            <a:endParaRPr lang="de-DE">
              <a:sym typeface="Symbol" pitchFamily="18" charset="2"/>
            </a:endParaRPr>
          </a:p>
          <a:p>
            <a:pPr>
              <a:buFontTx/>
              <a:buNone/>
            </a:pPr>
            <a:endParaRPr lang="de-DE">
              <a:sym typeface="Symbol" pitchFamily="18" charset="2"/>
            </a:endParaRPr>
          </a:p>
          <a:p>
            <a:pPr>
              <a:buFontTx/>
              <a:buNone/>
            </a:pPr>
            <a:r>
              <a:rPr lang="de-DE">
                <a:sym typeface="Symbol" pitchFamily="18" charset="2"/>
              </a:rPr>
              <a:t>	dritte Nullstelle bei</a:t>
            </a:r>
            <a:endParaRPr lang="de-DE"/>
          </a:p>
        </p:txBody>
      </p:sp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1905000" y="3200400"/>
          <a:ext cx="5938838" cy="1081088"/>
        </p:xfrm>
        <a:graphic>
          <a:graphicData uri="http://schemas.openxmlformats.org/presentationml/2006/ole">
            <p:oleObj spid="_x0000_s49160" name="Equation" r:id="rId4" imgW="2374560" imgH="431640" progId="Equation.3">
              <p:embed/>
            </p:oleObj>
          </a:graphicData>
        </a:graphic>
      </p:graphicFrame>
      <p:graphicFrame>
        <p:nvGraphicFramePr>
          <p:cNvPr id="49163" name="Object 11"/>
          <p:cNvGraphicFramePr>
            <a:graphicFrameLocks noChangeAspect="1"/>
          </p:cNvGraphicFramePr>
          <p:nvPr/>
        </p:nvGraphicFramePr>
        <p:xfrm>
          <a:off x="3792538" y="4305300"/>
          <a:ext cx="3754437" cy="985838"/>
        </p:xfrm>
        <a:graphic>
          <a:graphicData uri="http://schemas.openxmlformats.org/presentationml/2006/ole">
            <p:oleObj spid="_x0000_s49163" name="Equation" r:id="rId5" imgW="1498320" imgH="393480" progId="Equation.3">
              <p:embed/>
            </p:oleObj>
          </a:graphicData>
        </a:graphic>
      </p:graphicFrame>
      <p:graphicFrame>
        <p:nvGraphicFramePr>
          <p:cNvPr id="49164" name="Object 12"/>
          <p:cNvGraphicFramePr>
            <a:graphicFrameLocks noChangeAspect="1"/>
          </p:cNvGraphicFramePr>
          <p:nvPr/>
        </p:nvGraphicFramePr>
        <p:xfrm>
          <a:off x="3835400" y="5618163"/>
          <a:ext cx="3627438" cy="985837"/>
        </p:xfrm>
        <a:graphic>
          <a:graphicData uri="http://schemas.openxmlformats.org/presentationml/2006/ole">
            <p:oleObj spid="_x0000_s49164" name="Equation" r:id="rId6" imgW="1447560" imgH="393480" progId="Equation.3">
              <p:embed/>
            </p:oleObj>
          </a:graphicData>
        </a:graphic>
      </p:graphicFrame>
      <p:graphicFrame>
        <p:nvGraphicFramePr>
          <p:cNvPr id="49165" name="Object 13"/>
          <p:cNvGraphicFramePr>
            <a:graphicFrameLocks noChangeAspect="1"/>
          </p:cNvGraphicFramePr>
          <p:nvPr/>
        </p:nvGraphicFramePr>
        <p:xfrm>
          <a:off x="762000" y="2209800"/>
          <a:ext cx="6272213" cy="604838"/>
        </p:xfrm>
        <a:graphic>
          <a:graphicData uri="http://schemas.openxmlformats.org/presentationml/2006/ole">
            <p:oleObj spid="_x0000_s49165" name="Equation" r:id="rId7" imgW="2501640" imgH="241200" progId="Equation.3">
              <p:embed/>
            </p:oleObj>
          </a:graphicData>
        </a:graphic>
      </p:graphicFrame>
      <p:graphicFrame>
        <p:nvGraphicFramePr>
          <p:cNvPr id="49166" name="Object 14"/>
          <p:cNvGraphicFramePr>
            <a:graphicFrameLocks noChangeAspect="1"/>
          </p:cNvGraphicFramePr>
          <p:nvPr/>
        </p:nvGraphicFramePr>
        <p:xfrm>
          <a:off x="838200" y="1676400"/>
          <a:ext cx="2933700" cy="606425"/>
        </p:xfrm>
        <a:graphic>
          <a:graphicData uri="http://schemas.openxmlformats.org/presentationml/2006/ole">
            <p:oleObj spid="_x0000_s49166" name="Equation" r:id="rId8" imgW="1168200" imgH="241200" progId="Equation.3">
              <p:embed/>
            </p:oleObj>
          </a:graphicData>
        </a:graphic>
      </p:graphicFrame>
      <p:pic>
        <p:nvPicPr>
          <p:cNvPr id="49167" name="Picture 15" descr="KomplexesPolynom3normiert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67525" y="1143000"/>
            <a:ext cx="2276475" cy="1377950"/>
          </a:xfrm>
          <a:prstGeom prst="rect">
            <a:avLst/>
          </a:prstGeom>
          <a:noFill/>
        </p:spPr>
      </p:pic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1752600" y="5334000"/>
            <a:ext cx="2514600" cy="355600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chemeClr val="hlink"/>
                </a:solidFill>
                <a:latin typeface="Arial" charset="0"/>
              </a:rPr>
              <a:t>i.a. zwei kritische Radien!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DABE0-9DAE-4B6E-8C87-AC8AD0EC6FC5}" type="slidenum">
              <a:rPr lang="en-US"/>
              <a:pPr/>
              <a:t>24</a:t>
            </a:fld>
            <a:endParaRPr lang="en-US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Dieter Riebesehl      Universität Lüneburg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762000" y="381000"/>
            <a:ext cx="8382000" cy="762000"/>
          </a:xfrm>
          <a:prstGeom prst="rect">
            <a:avLst/>
          </a:prstGeom>
          <a:solidFill>
            <a:srgbClr val="00FFFF"/>
          </a:solidFill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Dreifache Nullstelle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Ansatz anders:</a:t>
            </a:r>
          </a:p>
          <a:p>
            <a:endParaRPr lang="de-DE"/>
          </a:p>
          <a:p>
            <a:pPr>
              <a:buFontTx/>
              <a:buNone/>
            </a:pPr>
            <a:endParaRPr lang="de-DE"/>
          </a:p>
          <a:p>
            <a:pPr>
              <a:buFontTx/>
              <a:buNone/>
            </a:pPr>
            <a:r>
              <a:rPr lang="de-DE"/>
              <a:t>daraus:		</a:t>
            </a:r>
          </a:p>
          <a:p>
            <a:pPr>
              <a:buFontTx/>
              <a:buNone/>
            </a:pPr>
            <a:endParaRPr lang="de-DE"/>
          </a:p>
          <a:p>
            <a:pPr>
              <a:buFontTx/>
              <a:buNone/>
            </a:pPr>
            <a:r>
              <a:rPr lang="de-DE"/>
              <a:t>				Bedingung:</a:t>
            </a:r>
          </a:p>
          <a:p>
            <a:pPr>
              <a:buFontTx/>
              <a:buNone/>
            </a:pPr>
            <a:endParaRPr lang="de-DE"/>
          </a:p>
          <a:p>
            <a:pPr>
              <a:buFontTx/>
              <a:buNone/>
            </a:pPr>
            <a:r>
              <a:rPr lang="de-DE"/>
              <a:t>				Ergebnis:</a:t>
            </a: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990600" y="1752600"/>
          <a:ext cx="5919788" cy="604838"/>
        </p:xfrm>
        <a:graphic>
          <a:graphicData uri="http://schemas.openxmlformats.org/presentationml/2006/ole">
            <p:oleObj spid="_x0000_s50180" name="Equation" r:id="rId3" imgW="2361960" imgH="241200" progId="Equation.3">
              <p:embed/>
            </p:oleObj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1524000" y="3048000"/>
          <a:ext cx="1493838" cy="1779588"/>
        </p:xfrm>
        <a:graphic>
          <a:graphicData uri="http://schemas.openxmlformats.org/presentationml/2006/ole">
            <p:oleObj spid="_x0000_s50181" name="Equation" r:id="rId4" imgW="596880" imgH="711000" progId="Equation.3">
              <p:embed/>
            </p:oleObj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5300663" y="3937000"/>
          <a:ext cx="1306512" cy="1052513"/>
        </p:xfrm>
        <a:graphic>
          <a:graphicData uri="http://schemas.openxmlformats.org/presentationml/2006/ole">
            <p:oleObj spid="_x0000_s50182" name="Equation" r:id="rId5" imgW="520560" imgH="419040" progId="Equation.3">
              <p:embed/>
            </p:oleObj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5257800" y="3314700"/>
          <a:ext cx="1306513" cy="573088"/>
        </p:xfrm>
        <a:graphic>
          <a:graphicData uri="http://schemas.openxmlformats.org/presentationml/2006/ole">
            <p:oleObj spid="_x0000_s50183" name="Equation" r:id="rId6" imgW="520560" imgH="228600" progId="Equation.3">
              <p:embed/>
            </p:oleObj>
          </a:graphicData>
        </a:graphic>
      </p:graphicFrame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5064125" y="4953000"/>
          <a:ext cx="1847850" cy="1052513"/>
        </p:xfrm>
        <a:graphic>
          <a:graphicData uri="http://schemas.openxmlformats.org/presentationml/2006/ole">
            <p:oleObj spid="_x0000_s50185" name="Equation" r:id="rId7" imgW="73656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767DF-6599-4040-B125-7D5EB6F33EFE}" type="slidenum">
              <a:rPr lang="en-US"/>
              <a:pPr/>
              <a:t>25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Dieter Riebesehl      Universität Lüneburg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762000" y="381000"/>
            <a:ext cx="8382000" cy="762000"/>
          </a:xfrm>
          <a:prstGeom prst="rect">
            <a:avLst/>
          </a:prstGeom>
          <a:solidFill>
            <a:srgbClr val="00FFFF"/>
          </a:solidFill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Dreifache Nullstelle Grobsicht</a:t>
            </a:r>
          </a:p>
        </p:txBody>
      </p:sp>
      <p:pic>
        <p:nvPicPr>
          <p:cNvPr id="51204" name="Picture 4" descr="DreifacheNullstelle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7848600" cy="4751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5FC2-649E-4E5A-9270-BEE576544B0B}" type="slidenum">
              <a:rPr lang="en-US"/>
              <a:pPr/>
              <a:t>26</a:t>
            </a:fld>
            <a:endParaRPr lang="en-US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Dieter Riebesehl      Universität Lüneburg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762000" y="381000"/>
            <a:ext cx="8382000" cy="762000"/>
          </a:xfrm>
          <a:prstGeom prst="rect">
            <a:avLst/>
          </a:prstGeom>
          <a:solidFill>
            <a:srgbClr val="00FFFF"/>
          </a:solidFill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pic>
        <p:nvPicPr>
          <p:cNvPr id="45062" name="Picture 6" descr="DreifachGroß-B=1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343400"/>
            <a:ext cx="2635250" cy="2197100"/>
          </a:xfrm>
          <a:prstGeom prst="rect">
            <a:avLst/>
          </a:prstGeom>
          <a:noFill/>
        </p:spPr>
      </p:pic>
      <p:pic>
        <p:nvPicPr>
          <p:cNvPr id="45061" name="Picture 5" descr="DreifachGroß-B=09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143000"/>
            <a:ext cx="2743200" cy="2286000"/>
          </a:xfrm>
          <a:prstGeom prst="rect">
            <a:avLst/>
          </a:prstGeom>
          <a:noFill/>
        </p:spPr>
      </p:pic>
      <p:pic>
        <p:nvPicPr>
          <p:cNvPr id="45064" name="Picture 8" descr="DreifachGroß-B=1000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209800"/>
            <a:ext cx="3832225" cy="3157538"/>
          </a:xfrm>
          <a:prstGeom prst="rect">
            <a:avLst/>
          </a:prstGeom>
          <a:noFill/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Eine dreifache Nullstelle im Detail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657600" cy="5334000"/>
          </a:xfrm>
        </p:spPr>
        <p:txBody>
          <a:bodyPr/>
          <a:lstStyle/>
          <a:p>
            <a:r>
              <a:rPr lang="de-DE" sz="2000"/>
              <a:t>r = 0.999r</a:t>
            </a:r>
            <a:r>
              <a:rPr lang="de-DE" sz="2000" baseline="-25000"/>
              <a:t>0</a:t>
            </a:r>
            <a:r>
              <a:rPr lang="de-DE" sz="2000"/>
              <a:t>, keine Spitze, sondern eine sehr enge Schleife</a:t>
            </a:r>
          </a:p>
          <a:p>
            <a:endParaRPr lang="de-DE" sz="2000"/>
          </a:p>
          <a:p>
            <a:endParaRPr lang="de-DE" sz="2000"/>
          </a:p>
          <a:p>
            <a:endParaRPr lang="de-DE" sz="2000"/>
          </a:p>
          <a:p>
            <a:endParaRPr lang="de-DE" sz="2000"/>
          </a:p>
          <a:p>
            <a:endParaRPr lang="de-DE" sz="2000"/>
          </a:p>
          <a:p>
            <a:endParaRPr lang="de-DE" sz="2000"/>
          </a:p>
          <a:p>
            <a:endParaRPr lang="de-DE" sz="2000"/>
          </a:p>
          <a:p>
            <a:endParaRPr lang="de-DE" sz="2000"/>
          </a:p>
          <a:p>
            <a:r>
              <a:rPr lang="de-DE" sz="2000"/>
              <a:t>r = 1.001r</a:t>
            </a:r>
            <a:r>
              <a:rPr lang="de-DE" sz="2000" baseline="-25000"/>
              <a:t>0</a:t>
            </a:r>
            <a:r>
              <a:rPr lang="de-DE" sz="2000"/>
              <a:t>, keine Spitze, sondern wieder eine sehr enge Schleife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2590800" y="3581400"/>
            <a:ext cx="365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de-DE" sz="2000">
                <a:latin typeface="Arial" charset="0"/>
              </a:rPr>
              <a:t>r = r</a:t>
            </a:r>
            <a:r>
              <a:rPr kumimoji="1" lang="de-DE" sz="2000" baseline="-25000">
                <a:latin typeface="Arial" charset="0"/>
              </a:rPr>
              <a:t>0</a:t>
            </a:r>
            <a:r>
              <a:rPr kumimoji="1" lang="de-DE" sz="2000">
                <a:latin typeface="Arial" charset="0"/>
              </a:rPr>
              <a:t>, hier ist die dreifache a</a:t>
            </a:r>
            <a:r>
              <a:rPr kumimoji="1" lang="de-DE" sz="2000" baseline="-25000">
                <a:latin typeface="Arial" charset="0"/>
              </a:rPr>
              <a:t>0</a:t>
            </a:r>
            <a:r>
              <a:rPr kumimoji="1" lang="de-DE" sz="2000">
                <a:latin typeface="Arial" charset="0"/>
              </a:rPr>
              <a:t>-Stelle!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317-7C44-497B-965C-647096406206}" type="slidenum">
              <a:rPr lang="en-US"/>
              <a:pPr/>
              <a:t>27</a:t>
            </a:fld>
            <a:endParaRPr lang="en-US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Dieter Riebesehl      Universität Lüneburg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762000" y="381000"/>
            <a:ext cx="8382000" cy="762000"/>
          </a:xfrm>
          <a:prstGeom prst="rect">
            <a:avLst/>
          </a:prstGeom>
          <a:solidFill>
            <a:srgbClr val="00FFFF"/>
          </a:solidFill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pic>
        <p:nvPicPr>
          <p:cNvPr id="52229" name="Picture 5" descr="KritischeRadienFallenZusamm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362200"/>
            <a:ext cx="4343400" cy="3179763"/>
          </a:xfrm>
          <a:prstGeom prst="rect">
            <a:avLst/>
          </a:prstGeom>
          <a:noFill/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Weitere Beobachtungen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Für bestimmte Werte von a</a:t>
            </a:r>
            <a:r>
              <a:rPr lang="de-DE" baseline="-25000"/>
              <a:t>1 </a:t>
            </a:r>
            <a:r>
              <a:rPr lang="de-DE"/>
              <a:t>und a</a:t>
            </a:r>
            <a:r>
              <a:rPr lang="de-DE" baseline="-25000"/>
              <a:t>2</a:t>
            </a:r>
            <a:r>
              <a:rPr lang="de-DE"/>
              <a:t> fallen die kritischen Radien zusammen, aber es entsteht trotzdem keine dreifache Nullstelle:</a:t>
            </a:r>
          </a:p>
          <a:p>
            <a:endParaRPr lang="de-DE"/>
          </a:p>
          <a:p>
            <a:r>
              <a:rPr lang="de-DE"/>
              <a:t>eine genaue Analyse zeigt:</a:t>
            </a:r>
          </a:p>
          <a:p>
            <a:pPr>
              <a:buFontTx/>
              <a:buNone/>
            </a:pPr>
            <a:r>
              <a:rPr lang="de-DE"/>
              <a:t>	dieser Fall tritt ein, wenn</a:t>
            </a:r>
          </a:p>
          <a:p>
            <a:pPr>
              <a:buFontTx/>
              <a:buNone/>
            </a:pPr>
            <a:endParaRPr lang="de-DE"/>
          </a:p>
          <a:p>
            <a:pPr>
              <a:buFontTx/>
              <a:buNone/>
            </a:pPr>
            <a:endParaRPr lang="de-DE"/>
          </a:p>
          <a:p>
            <a:pPr>
              <a:buFontTx/>
              <a:buNone/>
            </a:pPr>
            <a:endParaRPr lang="de-DE"/>
          </a:p>
          <a:p>
            <a:pPr>
              <a:buFontTx/>
              <a:buNone/>
            </a:pPr>
            <a:r>
              <a:rPr lang="de-DE"/>
              <a:t>	und also reell ist.</a:t>
            </a:r>
          </a:p>
        </p:txBody>
      </p:sp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1143000" y="3733800"/>
          <a:ext cx="1182688" cy="1087438"/>
        </p:xfrm>
        <a:graphic>
          <a:graphicData uri="http://schemas.openxmlformats.org/presentationml/2006/ole">
            <p:oleObj spid="_x0000_s52230" name="Equation" r:id="rId5" imgW="4698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620BE-6AB6-4907-AD65-092138B65DE7}" type="slidenum">
              <a:rPr lang="en-US"/>
              <a:pPr/>
              <a:t>28</a:t>
            </a:fld>
            <a:endParaRPr lang="en-US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Dieter Riebesehl      Universität Lüneburg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762000" y="381000"/>
            <a:ext cx="8382000" cy="762000"/>
          </a:xfrm>
          <a:prstGeom prst="rect">
            <a:avLst/>
          </a:prstGeom>
          <a:solidFill>
            <a:srgbClr val="00FFFF"/>
          </a:solidFill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Der Übergang zum Durchspielen</a:t>
            </a:r>
          </a:p>
        </p:txBody>
      </p:sp>
      <p:pic>
        <p:nvPicPr>
          <p:cNvPr id="53251" name="Picture 3" descr="KomplexesPolynom3ÜbergangSpitze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8305800" cy="5027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CB51C-3AB0-4446-BC0C-76B5647A8E32}" type="slidenum">
              <a:rPr lang="en-US"/>
              <a:pPr/>
              <a:t>29</a:t>
            </a:fld>
            <a:endParaRPr lang="en-US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Dieter Riebesehl      Universität Lüneburg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762000" y="381000"/>
            <a:ext cx="8382000" cy="762000"/>
          </a:xfrm>
          <a:prstGeom prst="rect">
            <a:avLst/>
          </a:prstGeom>
          <a:solidFill>
            <a:srgbClr val="FFFF99"/>
          </a:solidFill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Reelle Polynome </a:t>
            </a:r>
          </a:p>
          <a:p>
            <a:pPr>
              <a:buFontTx/>
              <a:buNone/>
            </a:pPr>
            <a:r>
              <a:rPr lang="de-DE" sz="1400"/>
              <a:t>	(alle Koeffizienten reell, außer a</a:t>
            </a:r>
            <a:r>
              <a:rPr lang="de-DE" sz="1400" baseline="-25000"/>
              <a:t>0</a:t>
            </a:r>
            <a:r>
              <a:rPr lang="de-DE" sz="1400"/>
              <a:t>, welches so gewählt wird, dass die Kurve schön liegt)</a:t>
            </a:r>
          </a:p>
          <a:p>
            <a:pPr>
              <a:buFontTx/>
              <a:buNone/>
            </a:pPr>
            <a:endParaRPr lang="de-DE" sz="1400"/>
          </a:p>
          <a:p>
            <a:pPr>
              <a:buFontTx/>
              <a:buNone/>
            </a:pPr>
            <a:endParaRPr lang="de-DE" sz="1400"/>
          </a:p>
          <a:p>
            <a:pPr>
              <a:buFontTx/>
              <a:buNone/>
            </a:pPr>
            <a:endParaRPr lang="de-DE" sz="1400"/>
          </a:p>
          <a:p>
            <a:pPr>
              <a:buFontTx/>
              <a:buNone/>
            </a:pPr>
            <a:endParaRPr lang="de-DE" sz="1400"/>
          </a:p>
          <a:p>
            <a:pPr>
              <a:buFontTx/>
              <a:buNone/>
            </a:pPr>
            <a:endParaRPr lang="de-DE" sz="1400"/>
          </a:p>
          <a:p>
            <a:pPr>
              <a:buFontTx/>
              <a:buNone/>
            </a:pPr>
            <a:endParaRPr lang="de-DE" sz="1400"/>
          </a:p>
          <a:p>
            <a:pPr>
              <a:buFontTx/>
              <a:buNone/>
            </a:pPr>
            <a:endParaRPr lang="de-DE" sz="1400"/>
          </a:p>
          <a:p>
            <a:pPr>
              <a:buFontTx/>
              <a:buNone/>
            </a:pPr>
            <a:endParaRPr lang="de-DE" sz="1400"/>
          </a:p>
          <a:p>
            <a:pPr>
              <a:buFontTx/>
              <a:buNone/>
            </a:pPr>
            <a:endParaRPr lang="de-DE" sz="1400"/>
          </a:p>
          <a:p>
            <a:pPr>
              <a:buFontTx/>
              <a:buNone/>
            </a:pPr>
            <a:endParaRPr lang="de-DE" sz="1400"/>
          </a:p>
          <a:p>
            <a:pPr>
              <a:buFontTx/>
              <a:buNone/>
            </a:pPr>
            <a:endParaRPr lang="de-DE" sz="1400"/>
          </a:p>
          <a:p>
            <a:pPr>
              <a:buFontTx/>
              <a:buNone/>
            </a:pPr>
            <a:endParaRPr lang="de-DE" sz="1400"/>
          </a:p>
          <a:p>
            <a:pPr>
              <a:buFontTx/>
              <a:buNone/>
            </a:pPr>
            <a:endParaRPr lang="de-DE" sz="1400"/>
          </a:p>
          <a:p>
            <a:r>
              <a:rPr lang="de-DE"/>
              <a:t>Bildkurve ist symmetrisch zur x-Achse</a:t>
            </a:r>
          </a:p>
          <a:p>
            <a:pPr lvl="1"/>
            <a:r>
              <a:rPr lang="de-DE"/>
              <a:t>Begründung?</a:t>
            </a:r>
          </a:p>
        </p:txBody>
      </p:sp>
      <p:pic>
        <p:nvPicPr>
          <p:cNvPr id="39940" name="Picture 4" descr="KomplexesPolynom3Reell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981200"/>
            <a:ext cx="6248400" cy="3325813"/>
          </a:xfrm>
          <a:prstGeom prst="rect">
            <a:avLst/>
          </a:prstGeom>
          <a:noFill/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Sonderfälle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8C001-EC74-4C94-8170-942EDFFD4641}" type="slidenum">
              <a:rPr lang="en-US"/>
              <a:pPr/>
              <a:t>3</a:t>
            </a:fld>
            <a:endParaRPr lang="en-US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Dieter Riebesehl      Universität Lüneburg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Der Fundamentalsatz der Algebra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defTabSz="476250">
              <a:buFontTx/>
              <a:buNone/>
            </a:pPr>
            <a:r>
              <a:rPr lang="de-DE" i="1" dirty="0"/>
              <a:t>Ist </a:t>
            </a:r>
          </a:p>
          <a:p>
            <a:pPr marL="0" indent="0" defTabSz="476250">
              <a:buFontTx/>
              <a:buNone/>
            </a:pPr>
            <a:endParaRPr lang="de-DE" i="1" dirty="0"/>
          </a:p>
          <a:p>
            <a:pPr marL="0" indent="0" defTabSz="476250">
              <a:buFontTx/>
              <a:buNone/>
            </a:pPr>
            <a:endParaRPr lang="de-DE" i="1" dirty="0"/>
          </a:p>
          <a:p>
            <a:pPr marL="0" indent="0" defTabSz="476250">
              <a:buFontTx/>
              <a:buNone/>
            </a:pPr>
            <a:r>
              <a:rPr lang="de-DE" i="1" dirty="0"/>
              <a:t>mit           ein Polynom mit beliebigen komplexen Koeffizienten, dann gibt es eine komplexe Zahl    , so dass               ist.</a:t>
            </a:r>
          </a:p>
          <a:p>
            <a:pPr marL="0" indent="0" defTabSz="476250">
              <a:buFontTx/>
              <a:buNone/>
            </a:pPr>
            <a:endParaRPr lang="de-DE" i="1" dirty="0"/>
          </a:p>
          <a:p>
            <a:pPr marL="0" indent="0" defTabSz="476250">
              <a:buFontTx/>
              <a:buNone/>
            </a:pPr>
            <a:endParaRPr lang="de-DE" dirty="0"/>
          </a:p>
          <a:p>
            <a:pPr marL="0" indent="0" defTabSz="476250"/>
            <a:r>
              <a:rPr lang="de-DE" dirty="0"/>
              <a:t> 	Erster vollständiger Beweis in der Doktorarbeit von 	C. F. Gauß (1799)</a:t>
            </a:r>
          </a:p>
          <a:p>
            <a:pPr marL="0" indent="0" defTabSz="476250"/>
            <a:r>
              <a:rPr lang="de-DE" dirty="0"/>
              <a:t> 	Frühere Beweis(versuch)e von </a:t>
            </a:r>
            <a:r>
              <a:rPr lang="de-DE" dirty="0" err="1"/>
              <a:t>d‘Alembert</a:t>
            </a:r>
            <a:r>
              <a:rPr lang="de-DE" dirty="0"/>
              <a:t>, Euler, 	</a:t>
            </a:r>
            <a:r>
              <a:rPr lang="de-DE" dirty="0" err="1"/>
              <a:t>Foncenex</a:t>
            </a:r>
            <a:r>
              <a:rPr lang="de-DE" dirty="0"/>
              <a:t>, Lagrange, Laplace und Wood 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914400" y="1828800"/>
          <a:ext cx="6858000" cy="623888"/>
        </p:xfrm>
        <a:graphic>
          <a:graphicData uri="http://schemas.openxmlformats.org/presentationml/2006/ole">
            <p:oleObj spid="_x0000_s18436" name="Equation" r:id="rId4" imgW="2654280" imgH="241200" progId="Equation.DSMT4">
              <p:embed/>
            </p:oleObj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1308100" y="2554288"/>
          <a:ext cx="692150" cy="387350"/>
        </p:xfrm>
        <a:graphic>
          <a:graphicData uri="http://schemas.openxmlformats.org/presentationml/2006/ole">
            <p:oleObj spid="_x0000_s18439" name="Equation" r:id="rId5" imgW="317160" imgH="177480" progId="Equation.DSMT4">
              <p:embed/>
            </p:oleObj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7162800" y="3048000"/>
          <a:ext cx="304800" cy="279400"/>
        </p:xfrm>
        <a:graphic>
          <a:graphicData uri="http://schemas.openxmlformats.org/presentationml/2006/ole">
            <p:oleObj spid="_x0000_s18440" name="Equation" r:id="rId6" imgW="152280" imgH="139680" progId="Equation.3">
              <p:embed/>
            </p:oleObj>
          </a:graphicData>
        </a:graphic>
      </p:graphicFrame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1462088" y="3317875"/>
          <a:ext cx="1130300" cy="393700"/>
        </p:xfrm>
        <a:graphic>
          <a:graphicData uri="http://schemas.openxmlformats.org/presentationml/2006/ole">
            <p:oleObj spid="_x0000_s18441" name="Equation" r:id="rId7" imgW="583920" imgH="203040" progId="Equation.3">
              <p:embed/>
            </p:oleObj>
          </a:graphicData>
        </a:graphic>
      </p:graphicFrame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533400" y="1219200"/>
            <a:ext cx="7772400" cy="2743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857AA-83AF-449F-87D6-69E73191B5D3}" type="slidenum">
              <a:rPr lang="en-US"/>
              <a:pPr/>
              <a:t>30</a:t>
            </a:fld>
            <a:endParaRPr lang="en-US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Dieter Riebesehl      Universität Lüneburg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762000" y="381000"/>
            <a:ext cx="8382000" cy="762000"/>
          </a:xfrm>
          <a:prstGeom prst="rect">
            <a:avLst/>
          </a:prstGeom>
          <a:solidFill>
            <a:srgbClr val="FFFF99"/>
          </a:solidFill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Weitere Fragestellungen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Ist die Abbildung f: </a:t>
            </a:r>
            <a:r>
              <a:rPr lang="de-DE">
                <a:ea typeface="Arial Unicode MS" pitchFamily="34" charset="-128"/>
                <a:cs typeface="Arial Unicode MS" pitchFamily="34" charset="-128"/>
              </a:rPr>
              <a:t>ℂ → ℂ auf dem Kreis </a:t>
            </a:r>
          </a:p>
          <a:p>
            <a:pPr>
              <a:buFontTx/>
              <a:buNone/>
            </a:pPr>
            <a:r>
              <a:rPr lang="de-DE"/>
              <a:t>						</a:t>
            </a:r>
          </a:p>
          <a:p>
            <a:pPr>
              <a:buFontTx/>
              <a:buNone/>
            </a:pPr>
            <a:r>
              <a:rPr lang="de-DE" sz="2000"/>
              <a:t>	injektiv, also solange noch keine Spitzen auftreten?</a:t>
            </a:r>
          </a:p>
          <a:p>
            <a:r>
              <a:rPr lang="de-DE"/>
              <a:t>Was passiert bei Polynomen höheren Grades?</a:t>
            </a:r>
          </a:p>
          <a:p>
            <a:pPr lvl="1"/>
            <a:r>
              <a:rPr lang="de-DE"/>
              <a:t>Welche Singularitäten treten auf?</a:t>
            </a:r>
          </a:p>
          <a:p>
            <a:pPr lvl="1"/>
            <a:r>
              <a:rPr lang="de-DE"/>
              <a:t>Sind diese der Beobachtung zugänglich?</a:t>
            </a:r>
          </a:p>
          <a:p>
            <a:pPr lvl="1"/>
            <a:r>
              <a:rPr lang="de-DE"/>
              <a:t>Sind sie der Rechnung zugänglich?</a:t>
            </a:r>
          </a:p>
          <a:p>
            <a:pPr lvl="1">
              <a:buFontTx/>
              <a:buChar char="!"/>
            </a:pPr>
            <a:r>
              <a:rPr lang="de-DE">
                <a:solidFill>
                  <a:schemeClr val="hlink"/>
                </a:solidFill>
              </a:rPr>
              <a:t>Experimentieren</a:t>
            </a:r>
            <a:r>
              <a:rPr lang="de-DE"/>
              <a:t>  </a:t>
            </a:r>
            <a:r>
              <a:rPr lang="de-DE">
                <a:solidFill>
                  <a:schemeClr val="hlink"/>
                </a:solidFill>
              </a:rPr>
              <a:t>!</a:t>
            </a:r>
          </a:p>
          <a:p>
            <a:pPr>
              <a:buClr>
                <a:schemeClr val="bg2"/>
              </a:buClr>
            </a:pPr>
            <a:r>
              <a:rPr lang="de-DE"/>
              <a:t>Andere Funktionenklassen?</a:t>
            </a:r>
          </a:p>
          <a:p>
            <a:pPr lvl="1">
              <a:buClr>
                <a:schemeClr val="bg2"/>
              </a:buClr>
            </a:pPr>
            <a:r>
              <a:rPr lang="de-DE"/>
              <a:t>rationale Funktionen</a:t>
            </a:r>
          </a:p>
          <a:p>
            <a:pPr lvl="1">
              <a:buClr>
                <a:schemeClr val="bg2"/>
              </a:buClr>
            </a:pPr>
            <a:r>
              <a:rPr lang="de-DE"/>
              <a:t>trigonometrische Funktionen</a:t>
            </a:r>
          </a:p>
          <a:p>
            <a:pPr lvl="1">
              <a:buClr>
                <a:schemeClr val="bg2"/>
              </a:buClr>
            </a:pPr>
            <a:r>
              <a:rPr lang="de-DE"/>
              <a:t>Exponentialfunktion</a:t>
            </a:r>
          </a:p>
          <a:p>
            <a:pPr lvl="1">
              <a:buClr>
                <a:schemeClr val="bg2"/>
              </a:buClr>
            </a:pPr>
            <a:r>
              <a:rPr lang="de-DE"/>
              <a:t>...</a:t>
            </a: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2971800" y="1611313"/>
          <a:ext cx="2057400" cy="514350"/>
        </p:xfrm>
        <a:graphic>
          <a:graphicData uri="http://schemas.openxmlformats.org/presentationml/2006/ole">
            <p:oleObj spid="_x0000_s55300" name="Equation" r:id="rId3" imgW="101592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52F00-63EF-4C47-8F88-E29349737EFA}" type="slidenum">
              <a:rPr lang="en-US"/>
              <a:pPr/>
              <a:t>31</a:t>
            </a:fld>
            <a:endParaRPr lang="en-US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Dieter Riebesehl      Universität Lüneburg</a:t>
            </a:r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762000" y="381000"/>
            <a:ext cx="8382000" cy="762000"/>
          </a:xfrm>
          <a:prstGeom prst="rect">
            <a:avLst/>
          </a:prstGeom>
          <a:solidFill>
            <a:srgbClr val="FFFF99"/>
          </a:solidFill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3D-Bilder</a:t>
            </a:r>
          </a:p>
        </p:txBody>
      </p:sp>
      <p:pic>
        <p:nvPicPr>
          <p:cNvPr id="59405" name="Picture 13" descr="3Dgrad3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3124200" cy="1919288"/>
          </a:xfrm>
          <a:prstGeom prst="rect">
            <a:avLst/>
          </a:prstGeom>
          <a:noFill/>
        </p:spPr>
      </p:pic>
      <p:pic>
        <p:nvPicPr>
          <p:cNvPr id="59406" name="Picture 14" descr="3Dgrad3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143000"/>
            <a:ext cx="3638550" cy="2905125"/>
          </a:xfrm>
          <a:prstGeom prst="rect">
            <a:avLst/>
          </a:prstGeom>
          <a:noFill/>
        </p:spPr>
      </p:pic>
      <p:pic>
        <p:nvPicPr>
          <p:cNvPr id="59407" name="Picture 15" descr="3Dgrad3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048000"/>
            <a:ext cx="3543300" cy="3468688"/>
          </a:xfrm>
          <a:prstGeom prst="rect">
            <a:avLst/>
          </a:prstGeom>
          <a:noFill/>
        </p:spPr>
      </p:pic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228600" y="2971800"/>
            <a:ext cx="106680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r &lt; 0.56</a:t>
            </a: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4038600" y="3352800"/>
            <a:ext cx="106680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r &lt; 1.2</a:t>
            </a:r>
          </a:p>
        </p:txBody>
      </p:sp>
      <p:sp>
        <p:nvSpPr>
          <p:cNvPr id="59410" name="Text Box 18"/>
          <p:cNvSpPr txBox="1">
            <a:spLocks noChangeArrowheads="1"/>
          </p:cNvSpPr>
          <p:nvPr/>
        </p:nvSpPr>
        <p:spPr bwMode="auto">
          <a:xfrm>
            <a:off x="3733800" y="5562600"/>
            <a:ext cx="106680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r &lt; 1.5</a:t>
            </a:r>
          </a:p>
        </p:txBody>
      </p:sp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6553200" y="6019800"/>
            <a:ext cx="106680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r &lt; 3.0</a:t>
            </a:r>
          </a:p>
        </p:txBody>
      </p:sp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6858000" y="1371600"/>
            <a:ext cx="1905000" cy="7794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a</a:t>
            </a:r>
            <a:r>
              <a:rPr lang="de-DE" sz="1800" baseline="-25000"/>
              <a:t>1</a:t>
            </a:r>
            <a:r>
              <a:rPr lang="de-DE" sz="1800"/>
              <a:t> = 1 + i</a:t>
            </a:r>
          </a:p>
          <a:p>
            <a:pPr>
              <a:spcBef>
                <a:spcPct val="50000"/>
              </a:spcBef>
            </a:pPr>
            <a:r>
              <a:rPr lang="de-DE" sz="1800"/>
              <a:t>a</a:t>
            </a:r>
            <a:r>
              <a:rPr lang="de-DE" sz="1800" baseline="-25000"/>
              <a:t>2</a:t>
            </a:r>
            <a:r>
              <a:rPr lang="de-DE" sz="1800"/>
              <a:t> = -2 + 0.5i</a:t>
            </a:r>
          </a:p>
        </p:txBody>
      </p:sp>
      <p:pic>
        <p:nvPicPr>
          <p:cNvPr id="59404" name="Picture 12" descr="3Dgrad3-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3150" y="2895600"/>
            <a:ext cx="2990850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EA190-7DA2-4BF3-BFBB-3AC4885D8968}" type="slidenum">
              <a:rPr lang="en-US"/>
              <a:pPr/>
              <a:t>32</a:t>
            </a:fld>
            <a:endParaRPr lang="en-US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Dieter Riebesehl      Universität Lüneburg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762000" y="381000"/>
            <a:ext cx="8382000" cy="762000"/>
          </a:xfrm>
          <a:prstGeom prst="rect">
            <a:avLst/>
          </a:prstGeom>
          <a:solidFill>
            <a:srgbClr val="FFFF99"/>
          </a:solidFill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Anhang: die Diskrimante sichtbar gemacht</a:t>
            </a:r>
          </a:p>
        </p:txBody>
      </p:sp>
      <p:pic>
        <p:nvPicPr>
          <p:cNvPr id="56323" name="Picture 3" descr="KomplexesPolynom2Diskriminante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8458200" cy="4702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833CD-7746-412B-9BDD-42E0B71FFC22}" type="slidenum">
              <a:rPr lang="en-US"/>
              <a:pPr/>
              <a:t>33</a:t>
            </a:fld>
            <a:endParaRPr lang="en-US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Dieter Riebesehl      Universität Lüneburg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762000" y="381000"/>
            <a:ext cx="8382000" cy="762000"/>
          </a:xfrm>
          <a:prstGeom prst="rect">
            <a:avLst/>
          </a:prstGeom>
          <a:solidFill>
            <a:srgbClr val="FFFF99"/>
          </a:solidFill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 Anhang: die Umlaufzahl mit einem komplexen Integral</a:t>
            </a:r>
          </a:p>
        </p:txBody>
      </p:sp>
      <p:pic>
        <p:nvPicPr>
          <p:cNvPr id="57348" name="Picture 4" descr="KomplexesPolynom2Umlauf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295400"/>
            <a:ext cx="7010400" cy="5307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1DFF-C98D-4C5F-9CA0-1161EFC91CAB}" type="slidenum">
              <a:rPr lang="en-US"/>
              <a:pPr/>
              <a:t>4</a:t>
            </a:fld>
            <a:endParaRPr lang="en-US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Dieter Riebesehl      Universität Lüneburg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... andere Version bzw. Folgerung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defTabSz="476250">
              <a:buFontTx/>
              <a:buNone/>
            </a:pPr>
            <a:r>
              <a:rPr lang="de-DE" i="1"/>
              <a:t>Ist </a:t>
            </a:r>
          </a:p>
          <a:p>
            <a:pPr marL="0" indent="0" defTabSz="476250">
              <a:buFontTx/>
              <a:buNone/>
            </a:pPr>
            <a:endParaRPr lang="de-DE" i="1"/>
          </a:p>
          <a:p>
            <a:pPr marL="0" indent="0" defTabSz="476250">
              <a:buFontTx/>
              <a:buNone/>
            </a:pPr>
            <a:endParaRPr lang="de-DE" i="1"/>
          </a:p>
          <a:p>
            <a:pPr marL="0" indent="0" defTabSz="476250">
              <a:buFontTx/>
              <a:buNone/>
            </a:pPr>
            <a:r>
              <a:rPr lang="de-DE" i="1"/>
              <a:t>mit           ein Polynom mit beliebigen komplexen Koeffizienten, so zerfällt     in Linearfaktoren</a:t>
            </a:r>
          </a:p>
          <a:p>
            <a:pPr marL="0" indent="0" defTabSz="476250">
              <a:buFontTx/>
              <a:buNone/>
            </a:pPr>
            <a:endParaRPr lang="de-DE" i="1"/>
          </a:p>
          <a:p>
            <a:pPr marL="0" indent="0" defTabSz="476250">
              <a:buFontTx/>
              <a:buNone/>
            </a:pPr>
            <a:endParaRPr lang="de-DE" i="1"/>
          </a:p>
          <a:p>
            <a:pPr marL="0" indent="0" defTabSz="476250">
              <a:buFontTx/>
              <a:buNone/>
            </a:pPr>
            <a:endParaRPr lang="de-DE" i="1"/>
          </a:p>
          <a:p>
            <a:pPr marL="0" indent="0" defTabSz="476250">
              <a:buFontTx/>
              <a:buNone/>
            </a:pPr>
            <a:r>
              <a:rPr lang="de-DE" i="1"/>
              <a:t>mit komplexen Zahlen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914400" y="1828800"/>
          <a:ext cx="6858000" cy="623888"/>
        </p:xfrm>
        <a:graphic>
          <a:graphicData uri="http://schemas.openxmlformats.org/presentationml/2006/ole">
            <p:oleObj spid="_x0000_s20484" name="Equation" r:id="rId4" imgW="2654280" imgH="241200" progId="Equation.DSMT4">
              <p:embed/>
            </p:oleObj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1308100" y="2554288"/>
          <a:ext cx="692150" cy="387350"/>
        </p:xfrm>
        <a:graphic>
          <a:graphicData uri="http://schemas.openxmlformats.org/presentationml/2006/ole">
            <p:oleObj spid="_x0000_s20485" name="Equation" r:id="rId5" imgW="317160" imgH="177480" progId="Equation.DSMT4">
              <p:embed/>
            </p:oleObj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4114800" y="2944813"/>
          <a:ext cx="304800" cy="406400"/>
        </p:xfrm>
        <a:graphic>
          <a:graphicData uri="http://schemas.openxmlformats.org/presentationml/2006/ole">
            <p:oleObj spid="_x0000_s20489" name="Equation" r:id="rId6" imgW="152280" imgH="203040" progId="Equation.3">
              <p:embed/>
            </p:oleObj>
          </a:graphicData>
        </a:graphic>
      </p:graphicFrame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914400" y="3657600"/>
          <a:ext cx="6286500" cy="571500"/>
        </p:xfrm>
        <a:graphic>
          <a:graphicData uri="http://schemas.openxmlformats.org/presentationml/2006/ole">
            <p:oleObj spid="_x0000_s20490" name="Equation" r:id="rId7" imgW="2514600" imgH="228600" progId="Equation.3">
              <p:embed/>
            </p:oleObj>
          </a:graphicData>
        </a:graphic>
      </p:graphicFrame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3848100" y="4606925"/>
          <a:ext cx="2452688" cy="539750"/>
        </p:xfrm>
        <a:graphic>
          <a:graphicData uri="http://schemas.openxmlformats.org/presentationml/2006/ole">
            <p:oleObj spid="_x0000_s20491" name="Equation" r:id="rId8" imgW="10411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78C4E-0706-4953-A48A-5A361CAA91B7}" type="slidenum">
              <a:rPr lang="en-US"/>
              <a:pPr/>
              <a:t>5</a:t>
            </a:fld>
            <a:endParaRPr lang="en-US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Dieter Riebesehl      Universität Lüneburg</a:t>
            </a:r>
          </a:p>
        </p:txBody>
      </p:sp>
      <p:pic>
        <p:nvPicPr>
          <p:cNvPr id="22534" name="Picture 6" descr="Bildkur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657475"/>
            <a:ext cx="4805363" cy="3740150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Gauß‘ dritter Beweis (1816) ...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Betrachte </a:t>
            </a:r>
            <a:r>
              <a:rPr lang="de-DE" i="1">
                <a:latin typeface="Times New Roman" pitchFamily="18" charset="0"/>
              </a:rPr>
              <a:t>f(z)</a:t>
            </a:r>
            <a:r>
              <a:rPr lang="de-DE"/>
              <a:t>, wenn </a:t>
            </a:r>
            <a:r>
              <a:rPr lang="de-DE" i="1">
                <a:latin typeface="Times New Roman" pitchFamily="18" charset="0"/>
              </a:rPr>
              <a:t>z</a:t>
            </a:r>
            <a:r>
              <a:rPr lang="de-DE"/>
              <a:t> auf einem Kreis vom Radius </a:t>
            </a:r>
            <a:r>
              <a:rPr lang="de-DE" i="1">
                <a:latin typeface="Times New Roman" pitchFamily="18" charset="0"/>
              </a:rPr>
              <a:t>r </a:t>
            </a:r>
            <a:r>
              <a:rPr lang="de-DE"/>
              <a:t>um den Ursprung herumläuft.</a:t>
            </a:r>
          </a:p>
          <a:p>
            <a:r>
              <a:rPr lang="de-DE" i="1">
                <a:latin typeface="Times New Roman" pitchFamily="18" charset="0"/>
              </a:rPr>
              <a:t>f(z)</a:t>
            </a:r>
            <a:r>
              <a:rPr lang="de-DE"/>
              <a:t> wird dann eine geschlossene Kurve in der komplexen Ebene durchlaufen:</a:t>
            </a:r>
          </a:p>
        </p:txBody>
      </p:sp>
      <p:pic>
        <p:nvPicPr>
          <p:cNvPr id="22533" name="Picture 5" descr="Urbildkur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657600"/>
            <a:ext cx="1754188" cy="1601788"/>
          </a:xfrm>
          <a:prstGeom prst="rect">
            <a:avLst/>
          </a:prstGeom>
          <a:noFill/>
        </p:spPr>
      </p:pic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1828800" y="4114800"/>
            <a:ext cx="381000" cy="304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828800" y="4038600"/>
            <a:ext cx="53340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/>
              <a:t>r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286000" y="3962400"/>
            <a:ext cx="76200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/>
              <a:t>z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>
            <a:off x="5105400" y="4495800"/>
            <a:ext cx="76200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165725" y="5345113"/>
            <a:ext cx="420688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i="1"/>
              <a:t>f(z)</a:t>
            </a:r>
          </a:p>
        </p:txBody>
      </p:sp>
      <p:sp>
        <p:nvSpPr>
          <p:cNvPr id="22541" name="Freeform 13"/>
          <p:cNvSpPr>
            <a:spLocks/>
          </p:cNvSpPr>
          <p:nvPr/>
        </p:nvSpPr>
        <p:spPr bwMode="auto">
          <a:xfrm>
            <a:off x="2743200" y="3733800"/>
            <a:ext cx="1676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056" y="144"/>
              </a:cxn>
            </a:cxnLst>
            <a:rect l="0" t="0" r="r" b="b"/>
            <a:pathLst>
              <a:path w="1056" h="144">
                <a:moveTo>
                  <a:pt x="0" y="144"/>
                </a:moveTo>
                <a:cubicBezTo>
                  <a:pt x="200" y="72"/>
                  <a:pt x="400" y="0"/>
                  <a:pt x="576" y="0"/>
                </a:cubicBezTo>
                <a:cubicBezTo>
                  <a:pt x="752" y="0"/>
                  <a:pt x="976" y="120"/>
                  <a:pt x="1056" y="144"/>
                </a:cubicBezTo>
              </a:path>
            </a:pathLst>
          </a:custGeom>
          <a:noFill/>
          <a:ln w="19050" cap="flat" cmpd="sng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3429000" y="3276600"/>
            <a:ext cx="10668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79D39-FC5D-4EFC-A7C0-413E07A74910}" type="slidenum">
              <a:rPr lang="en-US"/>
              <a:pPr/>
              <a:t>6</a:t>
            </a:fld>
            <a:endParaRPr lang="en-US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Dieter Riebesehl      Universität Lüneburg</a:t>
            </a:r>
          </a:p>
        </p:txBody>
      </p:sp>
      <p:pic>
        <p:nvPicPr>
          <p:cNvPr id="23554" name="Picture 2" descr="Bildkur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5875" y="1162050"/>
            <a:ext cx="4805363" cy="374015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... Beweis ...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4495800"/>
            <a:ext cx="7772400" cy="1905000"/>
          </a:xfrm>
        </p:spPr>
        <p:txBody>
          <a:bodyPr/>
          <a:lstStyle/>
          <a:p>
            <a:r>
              <a:rPr lang="de-DE"/>
              <a:t>Wenn </a:t>
            </a:r>
            <a:r>
              <a:rPr lang="de-DE" i="1">
                <a:latin typeface="Times New Roman" pitchFamily="18" charset="0"/>
              </a:rPr>
              <a:t>f(z)</a:t>
            </a:r>
            <a:r>
              <a:rPr lang="de-DE"/>
              <a:t> nie = 0 ist, dann kann man für jedes </a:t>
            </a:r>
            <a:r>
              <a:rPr lang="de-DE" i="1">
                <a:latin typeface="Times New Roman" pitchFamily="18" charset="0"/>
              </a:rPr>
              <a:t>r </a:t>
            </a:r>
            <a:r>
              <a:rPr lang="de-DE"/>
              <a:t>zählen, wie oft die Bildkurve um den Ursprung herum läuft: </a:t>
            </a:r>
            <a:r>
              <a:rPr lang="de-DE">
                <a:solidFill>
                  <a:schemeClr val="hlink"/>
                </a:solidFill>
              </a:rPr>
              <a:t>Umlaufzahl</a:t>
            </a:r>
            <a:r>
              <a:rPr lang="de-DE"/>
              <a:t>          als Funktion von </a:t>
            </a:r>
            <a:r>
              <a:rPr lang="de-DE" i="1">
                <a:latin typeface="Times New Roman" pitchFamily="18" charset="0"/>
              </a:rPr>
              <a:t>r</a:t>
            </a:r>
            <a:r>
              <a:rPr lang="de-DE"/>
              <a:t>.</a:t>
            </a:r>
          </a:p>
          <a:p>
            <a:r>
              <a:rPr lang="de-DE"/>
              <a:t>Dann ist auch 	    eine stetige Funktion von </a:t>
            </a:r>
            <a:r>
              <a:rPr lang="de-DE" i="1">
                <a:latin typeface="Times New Roman" pitchFamily="18" charset="0"/>
              </a:rPr>
              <a:t>r</a:t>
            </a:r>
            <a:r>
              <a:rPr lang="de-DE"/>
              <a:t>.</a:t>
            </a:r>
          </a:p>
          <a:p>
            <a:endParaRPr lang="de-DE"/>
          </a:p>
        </p:txBody>
      </p:sp>
      <p:pic>
        <p:nvPicPr>
          <p:cNvPr id="23557" name="Picture 5" descr="Urbildkur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5075" y="2162175"/>
            <a:ext cx="1754188" cy="1601788"/>
          </a:xfrm>
          <a:prstGeom prst="rect">
            <a:avLst/>
          </a:prstGeom>
          <a:noFill/>
        </p:spPr>
      </p:pic>
      <p:sp>
        <p:nvSpPr>
          <p:cNvPr id="23558" name="Line 6"/>
          <p:cNvSpPr>
            <a:spLocks noChangeShapeType="1"/>
          </p:cNvSpPr>
          <p:nvPr/>
        </p:nvSpPr>
        <p:spPr bwMode="auto">
          <a:xfrm flipV="1">
            <a:off x="2073275" y="2619375"/>
            <a:ext cx="381000" cy="304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073275" y="2543175"/>
            <a:ext cx="53340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/>
              <a:t>r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530475" y="2466975"/>
            <a:ext cx="76200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/>
              <a:t>z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5349875" y="3000375"/>
            <a:ext cx="76200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410200" y="3849688"/>
            <a:ext cx="420688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i="1"/>
              <a:t>f(z)</a:t>
            </a:r>
          </a:p>
        </p:txBody>
      </p:sp>
      <p:sp>
        <p:nvSpPr>
          <p:cNvPr id="23563" name="Freeform 11"/>
          <p:cNvSpPr>
            <a:spLocks/>
          </p:cNvSpPr>
          <p:nvPr/>
        </p:nvSpPr>
        <p:spPr bwMode="auto">
          <a:xfrm>
            <a:off x="2987675" y="2238375"/>
            <a:ext cx="1676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056" y="144"/>
              </a:cxn>
            </a:cxnLst>
            <a:rect l="0" t="0" r="r" b="b"/>
            <a:pathLst>
              <a:path w="1056" h="144">
                <a:moveTo>
                  <a:pt x="0" y="144"/>
                </a:moveTo>
                <a:cubicBezTo>
                  <a:pt x="200" y="72"/>
                  <a:pt x="400" y="0"/>
                  <a:pt x="576" y="0"/>
                </a:cubicBezTo>
                <a:cubicBezTo>
                  <a:pt x="752" y="0"/>
                  <a:pt x="976" y="120"/>
                  <a:pt x="1056" y="144"/>
                </a:cubicBezTo>
              </a:path>
            </a:pathLst>
          </a:custGeom>
          <a:noFill/>
          <a:ln w="19050" cap="flat" cmpd="sng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673475" y="1781175"/>
            <a:ext cx="10668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f</a:t>
            </a:r>
          </a:p>
        </p:txBody>
      </p:sp>
      <p:graphicFrame>
        <p:nvGraphicFramePr>
          <p:cNvPr id="23565" name="Object 13"/>
          <p:cNvGraphicFramePr>
            <a:graphicFrameLocks noChangeAspect="1"/>
          </p:cNvGraphicFramePr>
          <p:nvPr/>
        </p:nvGraphicFramePr>
        <p:xfrm>
          <a:off x="3657600" y="5257800"/>
          <a:ext cx="692150" cy="442913"/>
        </p:xfrm>
        <a:graphic>
          <a:graphicData uri="http://schemas.openxmlformats.org/presentationml/2006/ole">
            <p:oleObj spid="_x0000_s23565" name="Equation" r:id="rId5" imgW="317160" imgH="203040" progId="Equation.3">
              <p:embed/>
            </p:oleObj>
          </a:graphicData>
        </a:graphic>
      </p:graphicFrame>
      <p:graphicFrame>
        <p:nvGraphicFramePr>
          <p:cNvPr id="23566" name="Object 14"/>
          <p:cNvGraphicFramePr>
            <a:graphicFrameLocks noChangeAspect="1"/>
          </p:cNvGraphicFramePr>
          <p:nvPr/>
        </p:nvGraphicFramePr>
        <p:xfrm>
          <a:off x="3257550" y="5702300"/>
          <a:ext cx="692150" cy="442913"/>
        </p:xfrm>
        <a:graphic>
          <a:graphicData uri="http://schemas.openxmlformats.org/presentationml/2006/ole">
            <p:oleObj spid="_x0000_s23566" name="Equation" r:id="rId6" imgW="3171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C29D8-8418-42AC-AC21-9F7C6AD00654}" type="slidenum">
              <a:rPr lang="en-US"/>
              <a:pPr/>
              <a:t>7</a:t>
            </a:fld>
            <a:endParaRPr lang="en-US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Dieter Riebesehl      Universität Lüneburg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... Beweis ...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Aber:                 denn für </a:t>
            </a:r>
            <a:r>
              <a:rPr lang="de-DE" sz="2800" i="1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r </a:t>
            </a:r>
            <a:r>
              <a:rPr lang="de-DE"/>
              <a:t>= 0 besteht die Bildkurve nur aus einem einzigen Punkt (</a:t>
            </a:r>
            <a:r>
              <a:rPr lang="de-DE" sz="2800" i="1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de-DE" sz="2800" i="1" baseline="-2500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de-DE"/>
              <a:t>), und wegen </a:t>
            </a:r>
            <a:r>
              <a:rPr lang="de-DE" sz="2800" i="1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de-DE"/>
              <a:t>(0)</a:t>
            </a:r>
            <a:r>
              <a:rPr lang="de-DE">
                <a:ea typeface="Arial Unicode MS" pitchFamily="34" charset="-128"/>
                <a:cs typeface="Arial Unicode MS" pitchFamily="34" charset="-128"/>
              </a:rPr>
              <a:t>≠0 ist dies nicht der Ursprung.</a:t>
            </a:r>
          </a:p>
          <a:p>
            <a:r>
              <a:rPr lang="de-DE">
                <a:ea typeface="Arial Unicode MS" pitchFamily="34" charset="-128"/>
                <a:cs typeface="Arial Unicode MS" pitchFamily="34" charset="-128"/>
              </a:rPr>
              <a:t>Andererseits: ist </a:t>
            </a:r>
            <a:r>
              <a:rPr lang="de-DE" sz="2800" i="1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de-DE">
                <a:ea typeface="Arial Unicode MS" pitchFamily="34" charset="-128"/>
                <a:cs typeface="Arial Unicode MS" pitchFamily="34" charset="-128"/>
              </a:rPr>
              <a:t> groß genug, so wird                sein:</a:t>
            </a:r>
          </a:p>
          <a:p>
            <a:pPr>
              <a:buFontTx/>
              <a:buNone/>
            </a:pPr>
            <a:endParaRPr lang="de-DE" sz="2000" i="1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None/>
            </a:pPr>
            <a:r>
              <a:rPr lang="de-DE" i="1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r </a:t>
            </a:r>
            <a:r>
              <a:rPr lang="de-DE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&gt; 1</a:t>
            </a:r>
            <a:r>
              <a:rPr lang="de-DE" sz="2000">
                <a:ea typeface="Arial Unicode MS" pitchFamily="34" charset="-128"/>
                <a:cs typeface="Arial Unicode MS" pitchFamily="34" charset="-128"/>
              </a:rPr>
              <a:t>   und </a:t>
            </a:r>
          </a:p>
          <a:p>
            <a:endParaRPr lang="de-DE" sz="2000"/>
          </a:p>
          <a:p>
            <a:endParaRPr lang="de-DE"/>
          </a:p>
        </p:txBody>
      </p:sp>
      <p:graphicFrame>
        <p:nvGraphicFramePr>
          <p:cNvPr id="24589" name="Object 13"/>
          <p:cNvGraphicFramePr>
            <a:graphicFrameLocks noChangeAspect="1"/>
          </p:cNvGraphicFramePr>
          <p:nvPr/>
        </p:nvGraphicFramePr>
        <p:xfrm>
          <a:off x="2000250" y="1270000"/>
          <a:ext cx="1274763" cy="442913"/>
        </p:xfrm>
        <a:graphic>
          <a:graphicData uri="http://schemas.openxmlformats.org/presentationml/2006/ole">
            <p:oleObj spid="_x0000_s24589" name="Equation" r:id="rId4" imgW="583920" imgH="203040" progId="Equation.3">
              <p:embed/>
            </p:oleObj>
          </a:graphicData>
        </a:graphic>
      </p:graphicFrame>
      <p:graphicFrame>
        <p:nvGraphicFramePr>
          <p:cNvPr id="24590" name="Object 14"/>
          <p:cNvGraphicFramePr>
            <a:graphicFrameLocks noChangeAspect="1"/>
          </p:cNvGraphicFramePr>
          <p:nvPr/>
        </p:nvGraphicFramePr>
        <p:xfrm>
          <a:off x="6324600" y="2590800"/>
          <a:ext cx="1190625" cy="442913"/>
        </p:xfrm>
        <a:graphic>
          <a:graphicData uri="http://schemas.openxmlformats.org/presentationml/2006/ole">
            <p:oleObj spid="_x0000_s24590" name="Equation" r:id="rId5" imgW="545760" imgH="203040" progId="Equation.3">
              <p:embed/>
            </p:oleObj>
          </a:graphicData>
        </a:graphic>
      </p:graphicFrame>
      <p:graphicFrame>
        <p:nvGraphicFramePr>
          <p:cNvPr id="24593" name="Object 17"/>
          <p:cNvGraphicFramePr>
            <a:graphicFrameLocks noChangeAspect="1"/>
          </p:cNvGraphicFramePr>
          <p:nvPr/>
        </p:nvGraphicFramePr>
        <p:xfrm>
          <a:off x="2057400" y="3352800"/>
          <a:ext cx="3779838" cy="600075"/>
        </p:xfrm>
        <a:graphic>
          <a:graphicData uri="http://schemas.openxmlformats.org/presentationml/2006/ole">
            <p:oleObj spid="_x0000_s24593" name="Equation" r:id="rId6" imgW="1600200" imgH="253800" progId="Equation.3">
              <p:embed/>
            </p:oleObj>
          </a:graphicData>
        </a:graphic>
      </p:graphicFrame>
      <p:graphicFrame>
        <p:nvGraphicFramePr>
          <p:cNvPr id="24594" name="Object 18"/>
          <p:cNvGraphicFramePr>
            <a:graphicFrameLocks noChangeAspect="1"/>
          </p:cNvGraphicFramePr>
          <p:nvPr/>
        </p:nvGraphicFramePr>
        <p:xfrm>
          <a:off x="1828800" y="3962400"/>
          <a:ext cx="4953000" cy="2670175"/>
        </p:xfrm>
        <a:graphic>
          <a:graphicData uri="http://schemas.openxmlformats.org/presentationml/2006/ole">
            <p:oleObj spid="_x0000_s24594" name="Equation" r:id="rId7" imgW="2590560" imgH="1396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560E1-6125-4E74-A74E-DEEC66446AE8}" type="slidenum">
              <a:rPr lang="en-US"/>
              <a:pPr/>
              <a:t>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Dieter Riebesehl      Universität Lüneburg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... Beweis ...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Der Abstand von </a:t>
            </a:r>
            <a:r>
              <a:rPr lang="de-DE" i="1">
                <a:latin typeface="Times New Roman" pitchFamily="18" charset="0"/>
              </a:rPr>
              <a:t>f(z)</a:t>
            </a:r>
            <a:r>
              <a:rPr lang="de-DE"/>
              <a:t> zu </a:t>
            </a:r>
            <a:r>
              <a:rPr lang="de-DE" i="1">
                <a:latin typeface="Times New Roman" pitchFamily="18" charset="0"/>
              </a:rPr>
              <a:t>z</a:t>
            </a:r>
            <a:r>
              <a:rPr lang="de-DE" i="1" baseline="30000">
                <a:latin typeface="Times New Roman" pitchFamily="18" charset="0"/>
              </a:rPr>
              <a:t>n</a:t>
            </a:r>
            <a:r>
              <a:rPr lang="de-DE"/>
              <a:t> ist also kleiner als der Abstand von </a:t>
            </a:r>
            <a:r>
              <a:rPr lang="de-DE" i="1">
                <a:latin typeface="Times New Roman" pitchFamily="18" charset="0"/>
              </a:rPr>
              <a:t>z</a:t>
            </a:r>
            <a:r>
              <a:rPr lang="de-DE" i="1" baseline="30000">
                <a:latin typeface="Times New Roman" pitchFamily="18" charset="0"/>
              </a:rPr>
              <a:t>n</a:t>
            </a:r>
            <a:r>
              <a:rPr lang="de-DE"/>
              <a:t> zum Ursprung. Deshalb kann die Verbindungslinie von </a:t>
            </a:r>
            <a:r>
              <a:rPr lang="de-DE" i="1">
                <a:latin typeface="Times New Roman" pitchFamily="18" charset="0"/>
              </a:rPr>
              <a:t>f(z)</a:t>
            </a:r>
            <a:r>
              <a:rPr lang="de-DE"/>
              <a:t> und </a:t>
            </a:r>
            <a:r>
              <a:rPr lang="de-DE" i="1">
                <a:latin typeface="Times New Roman" pitchFamily="18" charset="0"/>
              </a:rPr>
              <a:t>z</a:t>
            </a:r>
            <a:r>
              <a:rPr lang="de-DE" i="1" baseline="30000">
                <a:latin typeface="Times New Roman" pitchFamily="18" charset="0"/>
              </a:rPr>
              <a:t>n</a:t>
            </a:r>
            <a:r>
              <a:rPr lang="de-DE" i="1">
                <a:latin typeface="Times New Roman" pitchFamily="18" charset="0"/>
              </a:rPr>
              <a:t> </a:t>
            </a:r>
            <a:r>
              <a:rPr lang="de-DE"/>
              <a:t>nicht durch den Ursprung gehen. Man kann also die Bildkurve des Kreises mit Radius </a:t>
            </a:r>
            <a:r>
              <a:rPr lang="de-DE" i="1">
                <a:latin typeface="Times New Roman" pitchFamily="18" charset="0"/>
              </a:rPr>
              <a:t>r</a:t>
            </a:r>
            <a:r>
              <a:rPr lang="de-DE"/>
              <a:t> in die Bildkurve für die Funktion </a:t>
            </a:r>
            <a:r>
              <a:rPr lang="de-DE" i="1">
                <a:latin typeface="Times New Roman" pitchFamily="18" charset="0"/>
              </a:rPr>
              <a:t>z</a:t>
            </a:r>
            <a:r>
              <a:rPr lang="de-DE" i="1" baseline="30000">
                <a:latin typeface="Times New Roman" pitchFamily="18" charset="0"/>
              </a:rPr>
              <a:t>n</a:t>
            </a:r>
            <a:r>
              <a:rPr lang="de-DE"/>
              <a:t> stetig deformieren, indem man längs der Verbindungslinie wandert. Die Umlaufzahl ändert sich dabei nicht, da der Ursprung nicht überstrichen wird.</a:t>
            </a:r>
          </a:p>
          <a:p>
            <a:r>
              <a:rPr lang="de-DE"/>
              <a:t>Die Umlaufzahl für </a:t>
            </a:r>
            <a:r>
              <a:rPr lang="de-DE" i="1">
                <a:latin typeface="Times New Roman" pitchFamily="18" charset="0"/>
              </a:rPr>
              <a:t>z</a:t>
            </a:r>
            <a:r>
              <a:rPr lang="de-DE" i="1" baseline="30000">
                <a:latin typeface="Times New Roman" pitchFamily="18" charset="0"/>
              </a:rPr>
              <a:t>n</a:t>
            </a:r>
            <a:r>
              <a:rPr lang="de-DE" i="1">
                <a:latin typeface="Times New Roman" pitchFamily="18" charset="0"/>
              </a:rPr>
              <a:t> =e </a:t>
            </a:r>
            <a:r>
              <a:rPr lang="de-DE" i="1" baseline="30000">
                <a:latin typeface="Times New Roman" pitchFamily="18" charset="0"/>
              </a:rPr>
              <a:t>i n arg(z)</a:t>
            </a:r>
            <a:r>
              <a:rPr lang="de-DE"/>
              <a:t> ist aber offensichtlich </a:t>
            </a:r>
            <a:r>
              <a:rPr lang="de-DE" i="1">
                <a:latin typeface="Times New Roman" pitchFamily="18" charset="0"/>
              </a:rPr>
              <a:t>n</a:t>
            </a:r>
            <a:r>
              <a:rPr lang="de-DE"/>
              <a:t>: die Bildkurve ist ein Kreis um den Ursprung, der </a:t>
            </a:r>
            <a:r>
              <a:rPr lang="de-DE" i="1">
                <a:latin typeface="Times New Roman" pitchFamily="18" charset="0"/>
              </a:rPr>
              <a:t>n</a:t>
            </a:r>
            <a:r>
              <a:rPr lang="de-DE"/>
              <a:t>-mal durchlaufen wird.</a:t>
            </a:r>
          </a:p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6E6E9-1F61-4186-891C-C49AB14AFA35}" type="slidenum">
              <a:rPr lang="en-US"/>
              <a:pPr/>
              <a:t>9</a:t>
            </a:fld>
            <a:endParaRPr lang="en-US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Dieter Riebesehl      Universität Lüneburg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... Ende.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3200" i="1">
                <a:latin typeface="Times New Roman" pitchFamily="18" charset="0"/>
              </a:rPr>
              <a:t>z</a:t>
            </a:r>
            <a:r>
              <a:rPr lang="de-DE" sz="3200" i="1" baseline="30000">
                <a:latin typeface="Times New Roman" pitchFamily="18" charset="0"/>
              </a:rPr>
              <a:t>n</a:t>
            </a:r>
            <a:r>
              <a:rPr lang="de-DE">
                <a:ea typeface="Arial Unicode MS" pitchFamily="34" charset="-128"/>
                <a:cs typeface="Arial Unicode MS" pitchFamily="34" charset="-128"/>
              </a:rPr>
              <a:t> hat die Umlaufzahl </a:t>
            </a:r>
            <a:r>
              <a:rPr lang="de-DE" sz="2800" i="1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de-DE"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endParaRPr lang="de-DE">
              <a:ea typeface="Arial Unicode MS" pitchFamily="34" charset="-128"/>
              <a:cs typeface="Arial Unicode MS" pitchFamily="34" charset="-128"/>
            </a:endParaRPr>
          </a:p>
          <a:p>
            <a:endParaRPr lang="de-DE" sz="2000">
              <a:ea typeface="Arial Unicode MS" pitchFamily="34" charset="-128"/>
              <a:cs typeface="Arial Unicode MS" pitchFamily="34" charset="-128"/>
            </a:endParaRPr>
          </a:p>
          <a:p>
            <a:endParaRPr lang="de-DE" sz="2000">
              <a:ea typeface="Arial Unicode MS" pitchFamily="34" charset="-128"/>
              <a:cs typeface="Arial Unicode MS" pitchFamily="34" charset="-128"/>
            </a:endParaRPr>
          </a:p>
          <a:p>
            <a:endParaRPr lang="de-DE" sz="2000">
              <a:ea typeface="Arial Unicode MS" pitchFamily="34" charset="-128"/>
              <a:cs typeface="Arial Unicode MS" pitchFamily="34" charset="-128"/>
            </a:endParaRPr>
          </a:p>
          <a:p>
            <a:endParaRPr lang="de-DE" sz="2000">
              <a:ea typeface="Arial Unicode MS" pitchFamily="34" charset="-128"/>
              <a:cs typeface="Arial Unicode MS" pitchFamily="34" charset="-128"/>
            </a:endParaRPr>
          </a:p>
          <a:p>
            <a:endParaRPr lang="de-DE" sz="2000">
              <a:ea typeface="Arial Unicode MS" pitchFamily="34" charset="-128"/>
              <a:cs typeface="Arial Unicode MS" pitchFamily="34" charset="-128"/>
            </a:endParaRPr>
          </a:p>
          <a:p>
            <a:r>
              <a:rPr lang="de-DE">
                <a:ea typeface="Arial Unicode MS" pitchFamily="34" charset="-128"/>
                <a:cs typeface="Arial Unicode MS" pitchFamily="34" charset="-128"/>
              </a:rPr>
              <a:t>Wenn </a:t>
            </a:r>
            <a:r>
              <a:rPr lang="de-DE" sz="2800" i="1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de-DE">
                <a:ea typeface="Arial Unicode MS" pitchFamily="34" charset="-128"/>
                <a:cs typeface="Arial Unicode MS" pitchFamily="34" charset="-128"/>
              </a:rPr>
              <a:t> von 0 stetig zu großen Werten wächst, dann wächst die Umlaufzahl              stetig von 0 bis </a:t>
            </a:r>
            <a:r>
              <a:rPr lang="de-DE" sz="2800" i="1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de-DE">
                <a:ea typeface="Arial Unicode MS" pitchFamily="34" charset="-128"/>
                <a:cs typeface="Arial Unicode MS" pitchFamily="34" charset="-128"/>
              </a:rPr>
              <a:t>. Sie kann aber nur ganzzahlige Werte annehmen, und das ist unmöglich.</a:t>
            </a:r>
          </a:p>
          <a:p>
            <a:endParaRPr lang="de-DE" sz="1800">
              <a:ea typeface="Arial Unicode MS" pitchFamily="34" charset="-128"/>
              <a:cs typeface="Arial Unicode MS" pitchFamily="34" charset="-128"/>
            </a:endParaRPr>
          </a:p>
          <a:p>
            <a:endParaRPr lang="de-DE" sz="1800">
              <a:ea typeface="Arial Unicode MS" pitchFamily="34" charset="-128"/>
              <a:cs typeface="Arial Unicode MS" pitchFamily="34" charset="-128"/>
            </a:endParaRPr>
          </a:p>
          <a:p>
            <a:endParaRPr lang="de-DE" sz="2000"/>
          </a:p>
          <a:p>
            <a:endParaRPr lang="de-DE"/>
          </a:p>
        </p:txBody>
      </p:sp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1447800" y="1981200"/>
          <a:ext cx="6115050" cy="1563688"/>
        </p:xfrm>
        <a:graphic>
          <a:graphicData uri="http://schemas.openxmlformats.org/presentationml/2006/ole">
            <p:oleObj spid="_x0000_s28680" name="Equation" r:id="rId4" imgW="2781000" imgH="711000" progId="Equation.3">
              <p:embed/>
            </p:oleObj>
          </a:graphicData>
        </a:graphic>
      </p:graphicFrame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4419600" y="4572000"/>
          <a:ext cx="625475" cy="400050"/>
        </p:xfrm>
        <a:graphic>
          <a:graphicData uri="http://schemas.openxmlformats.org/presentationml/2006/ole">
            <p:oleObj spid="_x0000_s28681" name="Equation" r:id="rId5" imgW="3171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tenmodellierung">
  <a:themeElements>
    <a:clrScheme name="">
      <a:dk1>
        <a:srgbClr val="000000"/>
      </a:dk1>
      <a:lt1>
        <a:srgbClr val="FFFFFF"/>
      </a:lt1>
      <a:dk2>
        <a:srgbClr val="339933"/>
      </a:dk2>
      <a:lt2>
        <a:srgbClr val="CBCBCB"/>
      </a:lt2>
      <a:accent1>
        <a:srgbClr val="009999"/>
      </a:accent1>
      <a:accent2>
        <a:srgbClr val="FF9933"/>
      </a:accent2>
      <a:accent3>
        <a:srgbClr val="ADCAAD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Datenmodellierung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tenmodellierung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enmodellierung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enmodellierung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808000"/>
    </a:dk2>
    <a:lt2>
      <a:srgbClr val="CBCBCB"/>
    </a:lt2>
    <a:accent1>
      <a:srgbClr val="009999"/>
    </a:accent1>
    <a:accent2>
      <a:srgbClr val="FF9933"/>
    </a:accent2>
    <a:accent3>
      <a:srgbClr val="C0C0AA"/>
    </a:accent3>
    <a:accent4>
      <a:srgbClr val="DADADA"/>
    </a:accent4>
    <a:accent5>
      <a:srgbClr val="AACACA"/>
    </a:accent5>
    <a:accent6>
      <a:srgbClr val="E78A2D"/>
    </a:accent6>
    <a:hlink>
      <a:srgbClr val="330099"/>
    </a:hlink>
    <a:folHlink>
      <a:srgbClr val="CBCB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D:\Work\Datenbanken\Datenmodellierung.ppt</Template>
  <TotalTime>0</TotalTime>
  <Words>1725</Words>
  <Application>Microsoft Office PowerPoint</Application>
  <PresentationFormat>Bildschirmpräsentation (4:3)</PresentationFormat>
  <Paragraphs>346</Paragraphs>
  <Slides>33</Slides>
  <Notes>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33</vt:i4>
      </vt:variant>
    </vt:vector>
  </HeadingPairs>
  <TitlesOfParts>
    <vt:vector size="41" baseType="lpstr">
      <vt:lpstr>Times New Roman</vt:lpstr>
      <vt:lpstr>Arial</vt:lpstr>
      <vt:lpstr>Verdana</vt:lpstr>
      <vt:lpstr>Arial Unicode MS</vt:lpstr>
      <vt:lpstr>Symbol</vt:lpstr>
      <vt:lpstr>Datenmodellierung</vt:lpstr>
      <vt:lpstr>MathType 5.0 Equation</vt:lpstr>
      <vt:lpstr>Microsoft Formel-Editor 3.0</vt:lpstr>
      <vt:lpstr>Dynamische Visualisierungen zum Fundamentalsatz der Algebra </vt:lpstr>
      <vt:lpstr>Was zu sehen sein wird </vt:lpstr>
      <vt:lpstr>Der Fundamentalsatz der Algebra</vt:lpstr>
      <vt:lpstr>... andere Version bzw. Folgerung</vt:lpstr>
      <vt:lpstr>Gauß‘ dritter Beweis (1816) ...</vt:lpstr>
      <vt:lpstr>... Beweis ...</vt:lpstr>
      <vt:lpstr>... Beweis ...</vt:lpstr>
      <vt:lpstr>... Beweis ...</vt:lpstr>
      <vt:lpstr>... Ende.</vt:lpstr>
      <vt:lpstr>Visualisierung einer Funktion im Komplexen</vt:lpstr>
      <vt:lpstr>Polynom in der komplexen Ebene</vt:lpstr>
      <vt:lpstr>Polynomielles Bild eines Kreises</vt:lpstr>
      <vt:lpstr>Vier Momentaufnahmen</vt:lpstr>
      <vt:lpstr>Die Deformation</vt:lpstr>
      <vt:lpstr>Deformation ...</vt:lpstr>
      <vt:lpstr>Visualisierung komplexer Funktionen über Bilder von Kurven</vt:lpstr>
      <vt:lpstr>Beobachtungen</vt:lpstr>
      <vt:lpstr>Singularitäten der Bildkurven</vt:lpstr>
      <vt:lpstr>Ergebnisse</vt:lpstr>
      <vt:lpstr>Ergebnisse</vt:lpstr>
      <vt:lpstr>Variante</vt:lpstr>
      <vt:lpstr>Rechnerische Bestimmung Grad 2</vt:lpstr>
      <vt:lpstr>Rechnerische Bestimmung Grad 3</vt:lpstr>
      <vt:lpstr>Dreifache Nullstelle</vt:lpstr>
      <vt:lpstr>Dreifache Nullstelle Grobsicht</vt:lpstr>
      <vt:lpstr>Eine dreifache Nullstelle im Detail</vt:lpstr>
      <vt:lpstr>Weitere Beobachtungen</vt:lpstr>
      <vt:lpstr>Der Übergang zum Durchspielen</vt:lpstr>
      <vt:lpstr>Sonderfälle</vt:lpstr>
      <vt:lpstr>Weitere Fragestellungen</vt:lpstr>
      <vt:lpstr>3D-Bilder</vt:lpstr>
      <vt:lpstr>Anhang: die Diskrimante sichtbar gemacht</vt:lpstr>
      <vt:lpstr> Anhang: die Umlaufzahl mit einem komplexen Integral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Prof. Dr. Dörte Haftendorn</cp:lastModifiedBy>
  <cp:revision>43</cp:revision>
  <dcterms:created xsi:type="dcterms:W3CDTF">1601-01-01T00:00:00Z</dcterms:created>
  <dcterms:modified xsi:type="dcterms:W3CDTF">2011-05-29T23:09:56Z</dcterms:modified>
</cp:coreProperties>
</file>