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51" r:id="rId1"/>
    <p:sldMasterId id="2147483665" r:id="rId2"/>
  </p:sldMasterIdLst>
  <p:notesMasterIdLst>
    <p:notesMasterId r:id="rId23"/>
  </p:notesMasterIdLst>
  <p:handoutMasterIdLst>
    <p:handoutMasterId r:id="rId24"/>
  </p:handoutMasterIdLst>
  <p:sldIdLst>
    <p:sldId id="256" r:id="rId3"/>
    <p:sldId id="409" r:id="rId4"/>
    <p:sldId id="407" r:id="rId5"/>
    <p:sldId id="306" r:id="rId6"/>
    <p:sldId id="408" r:id="rId7"/>
    <p:sldId id="388" r:id="rId8"/>
    <p:sldId id="410" r:id="rId9"/>
    <p:sldId id="411" r:id="rId10"/>
    <p:sldId id="412" r:id="rId11"/>
    <p:sldId id="413" r:id="rId12"/>
    <p:sldId id="414" r:id="rId13"/>
    <p:sldId id="417" r:id="rId14"/>
    <p:sldId id="419" r:id="rId15"/>
    <p:sldId id="416" r:id="rId16"/>
    <p:sldId id="420" r:id="rId17"/>
    <p:sldId id="421" r:id="rId18"/>
    <p:sldId id="422" r:id="rId19"/>
    <p:sldId id="423" r:id="rId20"/>
    <p:sldId id="336" r:id="rId21"/>
    <p:sldId id="334" r:id="rId22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20000"/>
      </a:spcBef>
      <a:spcAft>
        <a:spcPct val="0"/>
      </a:spcAft>
      <a:buFont typeface="Arial" charset="0"/>
      <a:defRPr sz="1400" kern="1200">
        <a:solidFill>
          <a:srgbClr val="3F3F3F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20000"/>
      </a:spcBef>
      <a:spcAft>
        <a:spcPct val="0"/>
      </a:spcAft>
      <a:buFont typeface="Arial" charset="0"/>
      <a:defRPr sz="1400" kern="1200">
        <a:solidFill>
          <a:srgbClr val="3F3F3F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20000"/>
      </a:spcBef>
      <a:spcAft>
        <a:spcPct val="0"/>
      </a:spcAft>
      <a:buFont typeface="Arial" charset="0"/>
      <a:defRPr sz="1400" kern="1200">
        <a:solidFill>
          <a:srgbClr val="3F3F3F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20000"/>
      </a:spcBef>
      <a:spcAft>
        <a:spcPct val="0"/>
      </a:spcAft>
      <a:buFont typeface="Arial" charset="0"/>
      <a:defRPr sz="1400" kern="1200">
        <a:solidFill>
          <a:srgbClr val="3F3F3F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20000"/>
      </a:spcBef>
      <a:spcAft>
        <a:spcPct val="0"/>
      </a:spcAft>
      <a:buFont typeface="Arial" charset="0"/>
      <a:defRPr sz="1400" kern="1200">
        <a:solidFill>
          <a:srgbClr val="3F3F3F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rgbClr val="3F3F3F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rgbClr val="3F3F3F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rgbClr val="3F3F3F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rgbClr val="3F3F3F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770024"/>
    <a:srgbClr val="96979A"/>
    <a:srgbClr val="D5D5D5"/>
    <a:srgbClr val="D2D2D2"/>
    <a:srgbClr val="7B7B7B"/>
    <a:srgbClr val="AAAAAA"/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132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2198" y="-6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46" tIns="48073" rIns="96146" bIns="48073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46" tIns="48073" rIns="96146" bIns="48073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46" tIns="48073" rIns="96146" bIns="48073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146" tIns="48073" rIns="96146" bIns="48073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ADC48D3-777B-444E-AD1D-F8FB675ADCC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1-11T13:52:45.9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0 25</inkml:trace>
  <inkml:trace contextRef="#ctx0" brushRef="#br0" timeOffset="125">0 25</inkml:trace>
  <inkml:trace contextRef="#ctx0" brushRef="#br0" timeOffset="281">0 25</inkml:trace>
  <inkml:trace contextRef="#ctx0" brushRef="#br0" timeOffset="719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20" tIns="49731" rIns="101120" bIns="49731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20" tIns="49731" rIns="101120" bIns="49731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20" tIns="49731" rIns="101120" bIns="497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20" tIns="49731" rIns="101120" bIns="49731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spcBef>
                <a:spcPct val="0"/>
              </a:spcBef>
              <a:buFontTx/>
              <a:buNone/>
              <a:defRPr sz="13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120" tIns="49731" rIns="101120" bIns="49731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spcBef>
                <a:spcPct val="0"/>
              </a:spcBef>
              <a:buFontTx/>
              <a:buNone/>
              <a:defRPr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0CC06EE-F0D9-430D-836C-E8459BEC680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01.02.2024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01.02.2024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01.02.2024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01.02.2024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01.02.2024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01.02.2024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46EF3FB4-9561-4569-B605-A2AB0D94DA14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01.02.2024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39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DADBFD6-0262-4681-8691-8FECB90BA3E6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0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DCD4933-5A8D-44CC-AC7D-22EAE40464DE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01.02.2024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1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7B36E2C8-90F8-4068-B658-70E4E58EFC6F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399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399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6FC36449-4C4B-4649-9F91-38A4340F723A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01.02.2024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20" tIns="49731" rIns="101120" bIns="49731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E37D7774-A943-4649-835D-95D615BFE70D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1684" name="Rectangle 3"/>
          <p:cNvSpPr txBox="1">
            <a:spLocks noGrp="1" noChangeArrowheads="1"/>
          </p:cNvSpPr>
          <p:nvPr/>
        </p:nvSpPr>
        <p:spPr bwMode="auto">
          <a:xfrm>
            <a:off x="401955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35436DE2-3395-4115-AA3D-D5C77A8D52F7}" type="datetime1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01.02.2024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1685" name="Rectangle 7"/>
          <p:cNvSpPr txBox="1">
            <a:spLocks noGrp="1" noChangeArrowheads="1"/>
          </p:cNvSpPr>
          <p:nvPr/>
        </p:nvSpPr>
        <p:spPr bwMode="auto">
          <a:xfrm>
            <a:off x="401955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109" tIns="49725" rIns="101109" bIns="49725" anchor="b"/>
          <a:lstStyle/>
          <a:p>
            <a:pPr algn="r" defTabSz="955675" eaLnBrk="1" hangingPunct="1">
              <a:spcBef>
                <a:spcPct val="0"/>
              </a:spcBef>
              <a:buFontTx/>
              <a:buNone/>
            </a:pPr>
            <a:fld id="{5E04B36E-569F-44E5-9C11-7A274529C858}" type="slidenum">
              <a:rPr lang="de-DE">
                <a:solidFill>
                  <a:schemeClr val="tx1"/>
                </a:solidFill>
              </a:rPr>
              <a:pPr algn="r" defTabSz="955675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716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6763"/>
            <a:ext cx="5118100" cy="3838575"/>
          </a:xfrm>
          <a:solidFill>
            <a:srgbClr val="FFFFFF"/>
          </a:solidFill>
          <a:ln/>
        </p:spPr>
      </p:sp>
      <p:sp>
        <p:nvSpPr>
          <p:cNvPr id="716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109" tIns="49725" rIns="101109" bIns="49725"/>
          <a:lstStyle/>
          <a:p>
            <a:pPr algn="ctr" eaLnBrk="1" hangingPunct="1">
              <a:spcBef>
                <a:spcPct val="0"/>
              </a:spcBef>
            </a:pPr>
            <a:endParaRPr lang="en-US" sz="24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625975"/>
            <a:ext cx="7772400" cy="963613"/>
          </a:xfrm>
        </p:spPr>
        <p:txBody>
          <a:bodyPr/>
          <a:lstStyle>
            <a:lvl1pPr algn="ctr">
              <a:defRPr sz="2200" b="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661025"/>
            <a:ext cx="6400800" cy="720725"/>
          </a:xfrm>
        </p:spPr>
        <p:txBody>
          <a:bodyPr/>
          <a:lstStyle>
            <a:lvl1pPr marL="0" indent="0" algn="ctr">
              <a:buFont typeface="Arial" pitchFamily="-112" charset="0"/>
              <a:buNone/>
              <a:defRPr sz="1400" b="1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95288" y="6237288"/>
            <a:ext cx="8353425" cy="412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www.mathematik-verstehen.de,  </a:t>
            </a:r>
            <a:fld id="{F87E691D-567B-4327-8BA1-8FF089AB85F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2"/>
          <a:srcRect b="55905"/>
          <a:stretch>
            <a:fillRect/>
          </a:stretch>
        </p:blipFill>
        <p:spPr bwMode="auto">
          <a:xfrm>
            <a:off x="3203848" y="47476"/>
            <a:ext cx="2667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www.mathematik-verstehen.de, Folie  </a:t>
            </a:r>
            <a:fld id="{14DC67C0-7043-4C31-ADFF-CB73C96875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692150"/>
            <a:ext cx="2057400" cy="55594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92150"/>
            <a:ext cx="6019800" cy="55594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www.mathematik-verstehen.de, Folie  </a:t>
            </a:r>
            <a:fld id="{4FCF1425-5EF2-4DA0-93D1-B2C6F4F1081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6032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4463"/>
            <a:ext cx="4038600" cy="48371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414463"/>
            <a:ext cx="4038600" cy="48371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www.mathematik-verstehen.de, Folie  </a:t>
            </a:r>
            <a:fld id="{2C688A59-560F-41B3-8043-C7DE7BE498C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96686-7078-4D8A-8488-35883A8FC341}" type="datetime1">
              <a:rPr lang="de-DE"/>
              <a:pPr>
                <a:defRPr/>
              </a:pPr>
              <a:t>01.02.2024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6955E-0455-42FD-9272-0334A181CA3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B891-A512-4B57-8860-00AEBD0765B0}" type="datetime1">
              <a:rPr lang="de-DE"/>
              <a:pPr>
                <a:defRPr/>
              </a:pPr>
              <a:t>01.02.2024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E0CF1-FFBB-4268-ACBC-6A4BDA683F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76A5B-4829-452B-8A06-78EE5121AEFD}" type="datetime1">
              <a:rPr lang="de-DE"/>
              <a:pPr>
                <a:defRPr/>
              </a:pPr>
              <a:t>01.02.2024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19F74-7860-4B68-90FE-89D5E69D60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E6746-FDA3-498E-BD48-9C98310044D1}" type="datetime1">
              <a:rPr lang="de-DE"/>
              <a:pPr>
                <a:defRPr/>
              </a:pPr>
              <a:t>01.02.2024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EF65-F212-4311-A554-A6A0806E48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E9067-92C4-4078-9775-4A5024E65676}" type="datetime1">
              <a:rPr lang="de-DE"/>
              <a:pPr>
                <a:defRPr/>
              </a:pPr>
              <a:t>01.02.2024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71520-D486-427D-A4D2-40F023A9F68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6EBE6-F96B-4845-97FC-D32C42AC4CB4}" type="datetime1">
              <a:rPr lang="de-DE"/>
              <a:pPr>
                <a:defRPr/>
              </a:pPr>
              <a:t>01.02.2024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86699-0519-4215-BA30-F44B2976E7A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670AD-1261-4D28-867B-68C038318F3D}" type="datetime1">
              <a:rPr lang="de-DE"/>
              <a:pPr>
                <a:defRPr/>
              </a:pPr>
              <a:t>01.02.2024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8F52F-59D0-4131-8D94-F4D0820B851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www.mathematik-verstehen.de, Folie  </a:t>
            </a:r>
            <a:fld id="{2FC43966-4C0F-4F6C-AD4D-03E4CFFB208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581D2-2A46-4BB2-BF85-659FA15B6F5C}" type="datetime1">
              <a:rPr lang="de-DE"/>
              <a:pPr>
                <a:defRPr/>
              </a:pPr>
              <a:t>01.02.2024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BE7BE-2311-44CB-888E-C63259D288B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826F7-1A82-4157-B25B-A22E84512826}" type="datetime1">
              <a:rPr lang="de-DE"/>
              <a:pPr>
                <a:defRPr/>
              </a:pPr>
              <a:t>01.02.2024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F368-E4CA-4DAF-93BA-7D1B679F6A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5B9A8-A036-4137-806A-B1C4E205A100}" type="datetime1">
              <a:rPr lang="de-DE"/>
              <a:pPr>
                <a:defRPr/>
              </a:pPr>
              <a:t>01.02.2024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DAEA8-5D4C-41CE-89E7-838E20E7C75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2CFBD-717F-4E9E-B834-EBA082A99386}" type="datetime1">
              <a:rPr lang="de-DE"/>
              <a:pPr>
                <a:defRPr/>
              </a:pPr>
              <a:t>01.02.2024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9DD1E-0D1A-457F-9710-3D9D5FBA59B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www.mathematik-verstehen.de, Folie  </a:t>
            </a:r>
            <a:fld id="{8DA4AFCC-1356-4BEC-AB52-E37483ADAE6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14463"/>
            <a:ext cx="4038600" cy="4837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4463"/>
            <a:ext cx="4038600" cy="48371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www.mathematik-verstehen.de, Folie  </a:t>
            </a:r>
            <a:fld id="{53956DC8-5A63-400E-BFC7-9D4FDE57737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www.mathematik-verstehen.de, Folie  </a:t>
            </a:r>
            <a:fld id="{D38A18FF-8C67-4FC9-A6A5-EBBF48A0D00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www.mathematik-verstehen.de, Folie  </a:t>
            </a:r>
            <a:fld id="{DF6FD283-6023-498A-A25C-98F3AC084C2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www.mathematik-verstehen.de, Folie  </a:t>
            </a:r>
            <a:fld id="{6ED0E55E-55CA-41D9-B64C-85A4A28336F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www.mathematik-verstehen.de, Folie  </a:t>
            </a:r>
            <a:fld id="{E4C75E0A-13F7-4125-9160-6F005E616C8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www.mathematik-verstehen.de, Folie  </a:t>
            </a:r>
            <a:fld id="{2404C64B-C07C-4A73-B958-3B3E011DB8D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4463"/>
            <a:ext cx="82296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219" name="Picture 13"/>
          <p:cNvPicPr>
            <a:picLocks noChangeAspect="1" noChangeArrowheads="1"/>
          </p:cNvPicPr>
          <p:nvPr/>
        </p:nvPicPr>
        <p:blipFill>
          <a:blip r:embed="rId14"/>
          <a:srcRect b="55905"/>
          <a:stretch>
            <a:fillRect/>
          </a:stretch>
        </p:blipFill>
        <p:spPr bwMode="auto">
          <a:xfrm>
            <a:off x="3203848" y="47476"/>
            <a:ext cx="26670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92150"/>
            <a:ext cx="822960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43" tIns="48222" rIns="96443" bIns="482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520" y="6381328"/>
            <a:ext cx="8642350" cy="360040"/>
          </a:xfrm>
          <a:prstGeom prst="rect">
            <a:avLst/>
          </a:prstGeom>
          <a:noFill/>
          <a:ln w="25400" cmpd="sng">
            <a:solidFill>
              <a:srgbClr val="742128"/>
            </a:solidFill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dirty="0"/>
              <a:t>  Prof. Dr. Dörte Haftendorn, Leuphana Universität Lüneburg. www.mathematik-verstehen.de, Folie  </a:t>
            </a:r>
            <a:fld id="{CC8F84D9-D864-4533-A3A5-5E21C6E2B45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hdr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42128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42128"/>
          </a:solidFill>
          <a:latin typeface="Arial" pitchFamily="-112" charset="0"/>
          <a:ea typeface="Arial" pitchFamily="-112" charset="0"/>
          <a:cs typeface="Arial" pitchFamily="-112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42128"/>
          </a:solidFill>
          <a:latin typeface="Arial" pitchFamily="-112" charset="0"/>
          <a:ea typeface="Arial" pitchFamily="-112" charset="0"/>
          <a:cs typeface="Arial" pitchFamily="-112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42128"/>
          </a:solidFill>
          <a:latin typeface="Arial" pitchFamily="-112" charset="0"/>
          <a:ea typeface="Arial" pitchFamily="-112" charset="0"/>
          <a:cs typeface="Arial" pitchFamily="-112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42128"/>
          </a:solidFill>
          <a:latin typeface="Arial" pitchFamily="-112" charset="0"/>
          <a:ea typeface="Arial" pitchFamily="-112" charset="0"/>
          <a:cs typeface="Arial" pitchFamily="-112" charset="0"/>
        </a:defRPr>
      </a:lvl5pPr>
      <a:lvl6pPr marL="457200" algn="l" defTabSz="957263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393938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defTabSz="957263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393938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defTabSz="957263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393938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defTabSz="957263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393938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600">
          <a:solidFill>
            <a:srgbClr val="393938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600">
          <a:solidFill>
            <a:srgbClr val="393938"/>
          </a:solidFill>
          <a:latin typeface="+mn-lt"/>
          <a:ea typeface="+mn-ea"/>
          <a:cs typeface="+mn-cs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600">
          <a:solidFill>
            <a:srgbClr val="393938"/>
          </a:solidFill>
          <a:latin typeface="+mn-lt"/>
          <a:ea typeface="+mn-ea"/>
          <a:cs typeface="+mn-cs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600">
          <a:solidFill>
            <a:srgbClr val="393938"/>
          </a:solidFill>
          <a:latin typeface="+mn-lt"/>
          <a:ea typeface="+mn-ea"/>
          <a:cs typeface="+mn-cs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 sz="1600">
          <a:solidFill>
            <a:srgbClr val="393938"/>
          </a:solidFill>
          <a:latin typeface="+mn-lt"/>
          <a:ea typeface="+mn-ea"/>
          <a:cs typeface="+mn-cs"/>
        </a:defRPr>
      </a:lvl5pPr>
      <a:lvl6pPr marL="2611438" indent="-238125" algn="l" defTabSz="957263" rtl="0" eaLnBrk="0" fontAlgn="base" hangingPunct="0">
        <a:spcBef>
          <a:spcPct val="20000"/>
        </a:spcBef>
        <a:spcAft>
          <a:spcPct val="0"/>
        </a:spcAft>
        <a:buFont typeface="Arial" pitchFamily="-112" charset="0"/>
        <a:buBlip>
          <a:blip r:embed="rId15"/>
        </a:buBlip>
        <a:defRPr sz="1200">
          <a:solidFill>
            <a:srgbClr val="393938"/>
          </a:solidFill>
          <a:latin typeface="+mn-lt"/>
          <a:ea typeface="+mn-ea"/>
          <a:cs typeface="+mn-cs"/>
        </a:defRPr>
      </a:lvl6pPr>
      <a:lvl7pPr marL="3068638" indent="-238125" algn="l" defTabSz="957263" rtl="0" eaLnBrk="0" fontAlgn="base" hangingPunct="0">
        <a:spcBef>
          <a:spcPct val="20000"/>
        </a:spcBef>
        <a:spcAft>
          <a:spcPct val="0"/>
        </a:spcAft>
        <a:buFont typeface="Arial" pitchFamily="-112" charset="0"/>
        <a:buBlip>
          <a:blip r:embed="rId15"/>
        </a:buBlip>
        <a:defRPr sz="1200">
          <a:solidFill>
            <a:srgbClr val="393938"/>
          </a:solidFill>
          <a:latin typeface="+mn-lt"/>
          <a:ea typeface="+mn-ea"/>
          <a:cs typeface="+mn-cs"/>
        </a:defRPr>
      </a:lvl7pPr>
      <a:lvl8pPr marL="3525838" indent="-238125" algn="l" defTabSz="957263" rtl="0" eaLnBrk="0" fontAlgn="base" hangingPunct="0">
        <a:spcBef>
          <a:spcPct val="20000"/>
        </a:spcBef>
        <a:spcAft>
          <a:spcPct val="0"/>
        </a:spcAft>
        <a:buFont typeface="Arial" pitchFamily="-112" charset="0"/>
        <a:buBlip>
          <a:blip r:embed="rId15"/>
        </a:buBlip>
        <a:defRPr sz="1200">
          <a:solidFill>
            <a:srgbClr val="393938"/>
          </a:solidFill>
          <a:latin typeface="+mn-lt"/>
          <a:ea typeface="+mn-ea"/>
          <a:cs typeface="+mn-cs"/>
        </a:defRPr>
      </a:lvl8pPr>
      <a:lvl9pPr marL="3983038" indent="-238125" algn="l" defTabSz="957263" rtl="0" eaLnBrk="0" fontAlgn="base" hangingPunct="0">
        <a:spcBef>
          <a:spcPct val="20000"/>
        </a:spcBef>
        <a:spcAft>
          <a:spcPct val="0"/>
        </a:spcAft>
        <a:buFont typeface="Arial" pitchFamily="-112" charset="0"/>
        <a:buBlip>
          <a:blip r:embed="rId15"/>
        </a:buBlip>
        <a:defRPr sz="1200">
          <a:solidFill>
            <a:srgbClr val="393938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Char char="•"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634D4D5-5CE0-474E-9812-80CC4404829C}" type="datetime1">
              <a:rPr lang="de-DE"/>
              <a:pPr>
                <a:defRPr/>
              </a:pPr>
              <a:t>01.02.2024</a:t>
            </a:fld>
            <a:endParaRPr lang="de-DE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Char char="•"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Char char="•"/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730F1C5-53D4-4097-9884-F0119703B3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mathe-lehramt\analysis\ortslinie-Leitlinie\abstand_von_p3.ggb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file:///C:\Users\User\mathe-lehramt\analysis\diff\typ_exponentialfkt_diff.ggb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mathe-lehramt\analysis\diff\typ_exponentialfkt_diff.ggb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file:///C:\Users\User\mathe-lehramt\analysis\diff\typ_exponentialfkt_diff.ggb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file:///C:\mathe-lehramt\analysis\ortslinie-Leitlinie\kruemmung_vortrag.ggb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mathe-lehramt\analysis\kruemm-huell\kruemmung_evolute.ggb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hyperlink" Target="file:///C:\mathe-lehramt\analysis\diff\exp_a.ggb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file:///C:\Users\User\mathe-lehramt\analysis\kruemm-huell\parallelkurve-parabel.ggb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mathe-lehramt\analysis\kruemm-huell\parallelkurve-parabel.ggb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file:///C:\Users\User\mathe-lehramt\analysis\kruemm-huell\flatterband2013.ggb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masuv\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customXml" Target="../ink/ink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C:\mathe-lehramt\analysis\ortslinie-Leitlinie\FahrradAufKurve_vortrag_2013.ggb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file:///C:\Users\User\mathe-lehramt\analysis\integrale\int_fkt_teppich.gg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file:///C:\Users\User\mathe-lehramt\analysis\extremwert\abstand_von_p3.ggb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er\mathe-lehramt\analysis\extremwert\abstand_von_p3.ggb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file:///C:\mathe-lehramt\analysis\ortslinie-Leitlinie\abstand_von_p3.ggb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176" y="1628800"/>
            <a:ext cx="235226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flatterband2013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268760"/>
            <a:ext cx="2004256" cy="2304256"/>
          </a:xfrm>
          <a:prstGeom prst="rect">
            <a:avLst/>
          </a:prstGeom>
        </p:spPr>
      </p:pic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96552" y="836712"/>
            <a:ext cx="10081120" cy="1008112"/>
          </a:xfrm>
        </p:spPr>
        <p:txBody>
          <a:bodyPr/>
          <a:lstStyle/>
          <a:p>
            <a:pPr algn="ctr"/>
            <a:r>
              <a:rPr lang="de-DE" sz="4000" b="0" dirty="0">
                <a:solidFill>
                  <a:schemeClr val="accent6">
                    <a:lumMod val="75000"/>
                  </a:schemeClr>
                </a:solidFill>
              </a:rPr>
              <a:t>Ortslinie als Leitlinie</a:t>
            </a:r>
            <a:br>
              <a:rPr lang="de-DE" sz="6600" b="0" dirty="0">
                <a:solidFill>
                  <a:schemeClr val="tx2"/>
                </a:solidFill>
              </a:rPr>
            </a:br>
            <a:endParaRPr lang="de-DE" sz="6600" b="0" dirty="0">
              <a:solidFill>
                <a:schemeClr val="tx2"/>
              </a:solidFill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7784" y="44624"/>
            <a:ext cx="3810247" cy="379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95288" y="623728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0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051720" y="5589240"/>
            <a:ext cx="4536504" cy="64807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de-DE" sz="1800" b="1" dirty="0">
                <a:solidFill>
                  <a:schemeClr val="accent6"/>
                </a:solidFill>
              </a:rPr>
              <a:t>GDM –Tagung</a:t>
            </a:r>
          </a:p>
          <a:p>
            <a:pPr marL="0" indent="0" algn="ctr">
              <a:buFont typeface="Arial" charset="0"/>
              <a:buNone/>
            </a:pPr>
            <a:r>
              <a:rPr lang="de-DE" sz="1800" b="1" dirty="0">
                <a:solidFill>
                  <a:schemeClr val="accent6"/>
                </a:solidFill>
              </a:rPr>
              <a:t>Münster  4.-8. 3. 2013</a:t>
            </a:r>
          </a:p>
        </p:txBody>
      </p:sp>
      <p:pic>
        <p:nvPicPr>
          <p:cNvPr id="7" name="Grafik 6" descr="kuemmung_vortrag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4168" y="3789040"/>
            <a:ext cx="2444341" cy="2160240"/>
          </a:xfrm>
          <a:prstGeom prst="rect">
            <a:avLst/>
          </a:prstGeom>
        </p:spPr>
      </p:pic>
      <p:pic>
        <p:nvPicPr>
          <p:cNvPr id="8" name="Grafik 7" descr="typ-exponentialfkt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3861048"/>
            <a:ext cx="3162300" cy="1950720"/>
          </a:xfrm>
          <a:prstGeom prst="rect">
            <a:avLst/>
          </a:prstGeom>
        </p:spPr>
      </p:pic>
      <p:pic>
        <p:nvPicPr>
          <p:cNvPr id="110593" name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896" y="1700808"/>
            <a:ext cx="1706563" cy="343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abstand_von_p3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4240000" cy="504056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208963" cy="647700"/>
          </a:xfrm>
        </p:spPr>
        <p:txBody>
          <a:bodyPr/>
          <a:lstStyle/>
          <a:p>
            <a:r>
              <a:rPr lang="de-DE" sz="4000" dirty="0"/>
              <a:t>Abstand Punkt - Funktionsgraph</a:t>
            </a:r>
            <a:endParaRPr lang="de-DE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9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18" descr="geogebra-icon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336" y="5157192"/>
            <a:ext cx="936103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208963" cy="647700"/>
          </a:xfrm>
        </p:spPr>
        <p:txBody>
          <a:bodyPr/>
          <a:lstStyle/>
          <a:p>
            <a:r>
              <a:rPr lang="de-DE" sz="4000" dirty="0"/>
              <a:t>e-Funktion verstehen</a:t>
            </a:r>
            <a:endParaRPr lang="de-DE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10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18" descr="geogebra-icon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336" y="5157192"/>
            <a:ext cx="936103" cy="936104"/>
          </a:xfrm>
          <a:prstGeom prst="rect">
            <a:avLst/>
          </a:prstGeom>
          <a:noFill/>
        </p:spPr>
      </p:pic>
      <p:pic>
        <p:nvPicPr>
          <p:cNvPr id="7" name="Grafik 6" descr="typ-exponentialfkt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1196752"/>
            <a:ext cx="3968878" cy="2448272"/>
          </a:xfrm>
          <a:prstGeom prst="rect">
            <a:avLst/>
          </a:prstGeom>
        </p:spPr>
      </p:pic>
      <p:pic>
        <p:nvPicPr>
          <p:cNvPr id="9" name="Grafik 8" descr="typ-exponentialfkt-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592" y="3645024"/>
            <a:ext cx="3744416" cy="25985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208963" cy="647700"/>
          </a:xfrm>
        </p:spPr>
        <p:txBody>
          <a:bodyPr/>
          <a:lstStyle/>
          <a:p>
            <a:r>
              <a:rPr lang="de-DE" sz="4000" dirty="0"/>
              <a:t>e-Funktion verstehen</a:t>
            </a:r>
            <a:endParaRPr lang="de-DE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11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Grafik 10" descr="typ-exponentialfkt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412776"/>
            <a:ext cx="5537841" cy="4824536"/>
          </a:xfrm>
          <a:prstGeom prst="rect">
            <a:avLst/>
          </a:prstGeom>
        </p:spPr>
      </p:pic>
      <p:pic>
        <p:nvPicPr>
          <p:cNvPr id="12" name="Picture 18" descr="geogebra-icon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336" y="5157192"/>
            <a:ext cx="936103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208963" cy="647700"/>
          </a:xfrm>
        </p:spPr>
        <p:txBody>
          <a:bodyPr/>
          <a:lstStyle/>
          <a:p>
            <a:r>
              <a:rPr lang="de-DE" sz="4000" dirty="0"/>
              <a:t>e-Funktion verstehen</a:t>
            </a:r>
            <a:endParaRPr lang="de-DE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12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Grafik 10" descr="typ-exponentialfkt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5" y="1412776"/>
            <a:ext cx="5537841" cy="4824536"/>
          </a:xfrm>
          <a:prstGeom prst="rect">
            <a:avLst/>
          </a:prstGeom>
        </p:spPr>
      </p:pic>
      <p:pic>
        <p:nvPicPr>
          <p:cNvPr id="6" name="Grafik 5" descr="typ-exponentialfkt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412776"/>
            <a:ext cx="5472608" cy="4825728"/>
          </a:xfrm>
          <a:prstGeom prst="rect">
            <a:avLst/>
          </a:prstGeom>
        </p:spPr>
      </p:pic>
      <p:pic>
        <p:nvPicPr>
          <p:cNvPr id="7" name="Picture 18" descr="geogebra-icon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5157192"/>
            <a:ext cx="936103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208963" cy="647700"/>
          </a:xfrm>
        </p:spPr>
        <p:txBody>
          <a:bodyPr/>
          <a:lstStyle/>
          <a:p>
            <a:r>
              <a:rPr lang="de-DE" sz="4000" dirty="0"/>
              <a:t>Krümmung und Evolute</a:t>
            </a:r>
            <a:endParaRPr lang="de-DE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13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Grafik 4" descr="kuemmung_vortra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268760"/>
            <a:ext cx="6139799" cy="4968552"/>
          </a:xfrm>
          <a:prstGeom prst="rect">
            <a:avLst/>
          </a:prstGeom>
        </p:spPr>
      </p:pic>
      <p:pic>
        <p:nvPicPr>
          <p:cNvPr id="6" name="Grafik 5" descr="kuemmung_vortra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73" y="1268760"/>
            <a:ext cx="5866335" cy="4968552"/>
          </a:xfrm>
          <a:prstGeom prst="rect">
            <a:avLst/>
          </a:prstGeom>
        </p:spPr>
      </p:pic>
      <p:pic>
        <p:nvPicPr>
          <p:cNvPr id="2" name="Grafik 1">
            <a:hlinkClick r:id="rId4" action="ppaction://hlinkfile"/>
            <a:extLst>
              <a:ext uri="{FF2B5EF4-FFF2-40B4-BE49-F238E27FC236}">
                <a16:creationId xmlns:a16="http://schemas.microsoft.com/office/drawing/2014/main" id="{A6476DA5-E4B5-F167-3CFD-3775CF0846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5000" y="5822482"/>
            <a:ext cx="1069449" cy="324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kuemmung_vortrag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5621984" cy="4968552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208963" cy="647700"/>
          </a:xfrm>
        </p:spPr>
        <p:txBody>
          <a:bodyPr/>
          <a:lstStyle/>
          <a:p>
            <a:r>
              <a:rPr lang="de-DE" sz="4000" dirty="0"/>
              <a:t>Krümmung und Evolute</a:t>
            </a:r>
            <a:endParaRPr lang="de-DE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14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18" descr="geogebra-icon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336" y="5157192"/>
            <a:ext cx="936103" cy="936104"/>
          </a:xfrm>
          <a:prstGeom prst="rect">
            <a:avLst/>
          </a:prstGeom>
          <a:noFill/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7F45A5B-A9FB-4754-2F58-76687B1F1039}"/>
              </a:ext>
            </a:extLst>
          </p:cNvPr>
          <p:cNvSpPr txBox="1"/>
          <p:nvPr/>
        </p:nvSpPr>
        <p:spPr>
          <a:xfrm>
            <a:off x="6732240" y="4221088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5" action="ppaction://hlinkfile"/>
              </a:rPr>
              <a:t>Link</a:t>
            </a:r>
            <a:endParaRPr lang="de-D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208963" cy="647700"/>
          </a:xfrm>
        </p:spPr>
        <p:txBody>
          <a:bodyPr/>
          <a:lstStyle/>
          <a:p>
            <a:r>
              <a:rPr lang="de-DE" sz="4000" dirty="0"/>
              <a:t>Parallelkurve zur Parabel</a:t>
            </a:r>
            <a:endParaRPr lang="de-DE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15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18" descr="geogebra-icon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336" y="5157192"/>
            <a:ext cx="936103" cy="936104"/>
          </a:xfrm>
          <a:prstGeom prst="rect">
            <a:avLst/>
          </a:prstGeom>
          <a:noFill/>
        </p:spPr>
      </p:pic>
      <p:pic>
        <p:nvPicPr>
          <p:cNvPr id="6" name="Grafik 5" descr="parallelkurve_parabel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484784"/>
            <a:ext cx="5497050" cy="4752528"/>
          </a:xfrm>
          <a:prstGeom prst="rect">
            <a:avLst/>
          </a:prstGeom>
        </p:spPr>
      </p:pic>
      <p:pic>
        <p:nvPicPr>
          <p:cNvPr id="9" name="Grafik 8" descr="parallelkurve_parabel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484784"/>
            <a:ext cx="5572222" cy="460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parallelkurve_parabel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5760640" cy="468052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208963" cy="647700"/>
          </a:xfrm>
        </p:spPr>
        <p:txBody>
          <a:bodyPr/>
          <a:lstStyle/>
          <a:p>
            <a:r>
              <a:rPr lang="de-DE" sz="4000" dirty="0"/>
              <a:t>Parallelkurve zur Parabel</a:t>
            </a:r>
            <a:endParaRPr lang="de-DE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16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" name="Picture 18" descr="geogebra-icon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336" y="5157192"/>
            <a:ext cx="936103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208963" cy="647700"/>
          </a:xfrm>
        </p:spPr>
        <p:txBody>
          <a:bodyPr/>
          <a:lstStyle/>
          <a:p>
            <a:r>
              <a:rPr lang="de-DE" sz="4000" dirty="0"/>
              <a:t>Parallelkurve zur Parabel</a:t>
            </a:r>
            <a:endParaRPr lang="de-DE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17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18" descr="geogebra-icon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336" y="5157192"/>
            <a:ext cx="936103" cy="936104"/>
          </a:xfrm>
          <a:prstGeom prst="rect">
            <a:avLst/>
          </a:prstGeom>
          <a:noFill/>
        </p:spPr>
      </p:pic>
      <p:pic>
        <p:nvPicPr>
          <p:cNvPr id="6" name="Grafik 5" descr="flatterband2013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1340768"/>
            <a:ext cx="3802022" cy="4752528"/>
          </a:xfrm>
          <a:prstGeom prst="rect">
            <a:avLst/>
          </a:prstGeom>
        </p:spPr>
      </p:pic>
      <p:pic>
        <p:nvPicPr>
          <p:cNvPr id="9" name="Grafik 8" descr="flatterband2013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7" y="1340768"/>
            <a:ext cx="4071145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251520" y="3717032"/>
            <a:ext cx="3384376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 err="1">
                <a:solidFill>
                  <a:schemeClr val="bg1"/>
                </a:solidFill>
              </a:rPr>
              <a:t>Erkenntistheoretische</a:t>
            </a:r>
            <a:r>
              <a:rPr lang="de-DE" sz="1600" dirty="0">
                <a:solidFill>
                  <a:schemeClr val="bg1"/>
                </a:solidFill>
              </a:rPr>
              <a:t> Begründung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251520" y="2708920"/>
            <a:ext cx="2880320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Mathematische Begründung</a:t>
            </a: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3347864" y="548680"/>
            <a:ext cx="5472187" cy="175432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sz="3600" dirty="0" err="1">
                <a:solidFill>
                  <a:srgbClr val="742128"/>
                </a:solidFill>
              </a:rPr>
              <a:t>Warum</a:t>
            </a:r>
            <a:r>
              <a:rPr lang="en-US" sz="3600" dirty="0">
                <a:solidFill>
                  <a:srgbClr val="742128"/>
                </a:solidFill>
              </a:rPr>
              <a:t> </a:t>
            </a:r>
            <a:r>
              <a:rPr lang="en-US" sz="3600" dirty="0" err="1">
                <a:solidFill>
                  <a:srgbClr val="742128"/>
                </a:solidFill>
              </a:rPr>
              <a:t>sollte</a:t>
            </a:r>
            <a:r>
              <a:rPr lang="en-US" sz="3600" dirty="0">
                <a:solidFill>
                  <a:srgbClr val="742128"/>
                </a:solidFill>
              </a:rPr>
              <a:t> man den</a:t>
            </a:r>
            <a:br>
              <a:rPr lang="en-US" sz="3600" dirty="0">
                <a:solidFill>
                  <a:srgbClr val="742128"/>
                </a:solidFill>
              </a:rPr>
            </a:br>
            <a:r>
              <a:rPr lang="en-US" sz="3600" dirty="0" err="1">
                <a:solidFill>
                  <a:srgbClr val="742128"/>
                </a:solidFill>
              </a:rPr>
              <a:t>Begriff</a:t>
            </a:r>
            <a:r>
              <a:rPr lang="en-US" sz="3600" dirty="0">
                <a:solidFill>
                  <a:srgbClr val="742128"/>
                </a:solidFill>
              </a:rPr>
              <a:t> “Basis” </a:t>
            </a:r>
            <a:r>
              <a:rPr lang="en-US" sz="3600" dirty="0" err="1">
                <a:solidFill>
                  <a:srgbClr val="742128"/>
                </a:solidFill>
              </a:rPr>
              <a:t>reichhaltig</a:t>
            </a:r>
            <a:r>
              <a:rPr lang="en-US" sz="3600" dirty="0">
                <a:solidFill>
                  <a:srgbClr val="742128"/>
                </a:solidFill>
              </a:rPr>
              <a:t> </a:t>
            </a:r>
            <a:r>
              <a:rPr lang="en-US" sz="3600" dirty="0" err="1">
                <a:solidFill>
                  <a:srgbClr val="742128"/>
                </a:solidFill>
              </a:rPr>
              <a:t>lehren</a:t>
            </a:r>
            <a:r>
              <a:rPr lang="en-US" sz="3600" dirty="0">
                <a:solidFill>
                  <a:srgbClr val="742128"/>
                </a:solidFill>
              </a:rPr>
              <a:t>?</a:t>
            </a:r>
          </a:p>
        </p:txBody>
      </p:sp>
      <p:sp>
        <p:nvSpPr>
          <p:cNvPr id="16" name="Textfeld 15"/>
          <p:cNvSpPr txBox="1"/>
          <p:nvPr/>
        </p:nvSpPr>
        <p:spPr>
          <a:xfrm rot="20251072">
            <a:off x="935919" y="1392877"/>
            <a:ext cx="297001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Dies war nun mein Vorschlag.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707904" y="2708920"/>
            <a:ext cx="5184576" cy="8248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Die </a:t>
            </a:r>
            <a:r>
              <a:rPr lang="de-DE" b="1" dirty="0"/>
              <a:t>Vernetzung</a:t>
            </a:r>
            <a:r>
              <a:rPr lang="de-DE" dirty="0"/>
              <a:t> der Themen ist essentiell für die Mathematik.</a:t>
            </a:r>
          </a:p>
          <a:p>
            <a:pPr>
              <a:defRPr/>
            </a:pPr>
            <a:r>
              <a:rPr lang="de-DE" dirty="0"/>
              <a:t>Wenn man sie ans Ende einer Ausbildung stellt, kann sie ihre</a:t>
            </a:r>
          </a:p>
          <a:p>
            <a:pPr>
              <a:defRPr/>
            </a:pPr>
            <a:r>
              <a:rPr lang="de-DE" dirty="0"/>
              <a:t>prägende Kraft nicht mehr entfalten.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3707904" y="3717032"/>
            <a:ext cx="5184576" cy="781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Für abstrakte Begriffe müssen „</a:t>
            </a:r>
            <a:r>
              <a:rPr lang="de-DE" b="1" dirty="0"/>
              <a:t>Wirklichkeiten</a:t>
            </a:r>
            <a:r>
              <a:rPr lang="de-DE" dirty="0"/>
              <a:t>“ vorgestellt werden, von denen die Begriffe abstrahiert=weggezogen</a:t>
            </a:r>
          </a:p>
          <a:p>
            <a:pPr>
              <a:defRPr/>
            </a:pPr>
            <a:r>
              <a:rPr lang="de-DE" dirty="0"/>
              <a:t>werden können.  Mindesten  müssen sie </a:t>
            </a:r>
            <a:r>
              <a:rPr lang="de-DE" b="1" dirty="0"/>
              <a:t>zum Tragen </a:t>
            </a:r>
            <a:r>
              <a:rPr lang="de-DE" dirty="0"/>
              <a:t>kommen.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707904" y="5589240"/>
            <a:ext cx="5184576" cy="56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Auch für die Hochschulmathematik sollte ein </a:t>
            </a:r>
            <a:r>
              <a:rPr lang="de-DE" b="1" dirty="0"/>
              <a:t>Spiralcurriculum</a:t>
            </a:r>
          </a:p>
          <a:p>
            <a:pPr>
              <a:defRPr/>
            </a:pPr>
            <a:r>
              <a:rPr lang="de-DE" dirty="0"/>
              <a:t>entwickelt werden.  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707904" y="4581128"/>
            <a:ext cx="518457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Ohne </a:t>
            </a:r>
            <a:r>
              <a:rPr lang="de-DE" b="1" dirty="0"/>
              <a:t>Akzeptanz und Neugier </a:t>
            </a:r>
            <a:r>
              <a:rPr lang="de-DE" dirty="0"/>
              <a:t>kann kein Lernen statt-finden.  Eine reichhaltige  Einbindung eröffnet  </a:t>
            </a:r>
            <a:r>
              <a:rPr lang="de-DE" b="1" dirty="0"/>
              <a:t>Perspektiven </a:t>
            </a:r>
            <a:r>
              <a:rPr lang="de-DE" dirty="0"/>
              <a:t>und  bietet  Identifizierungsmöglichkeit.  Das gilt umso mehr, wenn</a:t>
            </a:r>
            <a:r>
              <a:rPr lang="de-DE" b="1" dirty="0"/>
              <a:t> Interaktionen </a:t>
            </a:r>
            <a:r>
              <a:rPr lang="de-DE" dirty="0"/>
              <a:t>ermöglicht werden.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18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 rot="20247312">
            <a:off x="85639" y="1002695"/>
            <a:ext cx="4320480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Nun gleich anschießend zur „Bereicherung“: 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51520" y="5589240"/>
            <a:ext cx="2880320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Pragmatische  Anmerkung</a:t>
            </a: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51520" y="4581128"/>
            <a:ext cx="3312368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Lernpsychologische Begründung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23528" y="332656"/>
            <a:ext cx="830436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Fazit</a:t>
            </a:r>
          </a:p>
          <a:p>
            <a:pPr defTabSz="838200" eaLnBrk="1" hangingPunct="1">
              <a:spcBef>
                <a:spcPct val="0"/>
              </a:spcBef>
              <a:buFontTx/>
              <a:buNone/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 rot="20251072">
            <a:off x="557544" y="672797"/>
            <a:ext cx="2970017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Anfangs versprach ich: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208963" cy="647700"/>
          </a:xfrm>
        </p:spPr>
        <p:txBody>
          <a:bodyPr/>
          <a:lstStyle/>
          <a:p>
            <a:r>
              <a:rPr lang="de-DE" sz="4000" dirty="0"/>
              <a:t>eingereichter Text</a:t>
            </a:r>
            <a:endParaRPr lang="de-DE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23528" y="1268760"/>
            <a:ext cx="6264696" cy="5336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Es geht um den Übergang von statischen Betrachtungen, bei denen ein </a:t>
            </a:r>
          </a:p>
          <a:p>
            <a:r>
              <a:rPr lang="de-DE" sz="2000" dirty="0"/>
              <a:t>Punkt mit gewissen Eigenschaften erzeugt wird, zu einer dynamischen Sicht, bei der der Punkt eine Ortslinie erzeugt. </a:t>
            </a:r>
          </a:p>
          <a:p>
            <a:r>
              <a:rPr lang="de-DE" sz="2000" dirty="0"/>
              <a:t>Diese zeigt eine globale Sicht auf das</a:t>
            </a:r>
          </a:p>
          <a:p>
            <a:r>
              <a:rPr lang="de-DE" sz="2000" dirty="0"/>
              <a:t> betrachtete Phänomen und wird dadurch selber zum</a:t>
            </a:r>
          </a:p>
          <a:p>
            <a:r>
              <a:rPr lang="de-DE" sz="2000" dirty="0"/>
              <a:t> Objekt weiterer Überlegungen. Ein bekanntes Beispiel ist die Steigung in einem Punkt  und die  Ableitungsfunktion. </a:t>
            </a:r>
          </a:p>
          <a:p>
            <a:r>
              <a:rPr lang="de-DE" sz="2000" dirty="0"/>
              <a:t>Lässt man sich in der Lehre aber nun von den in den Werkzeugen leicht verfügbaren Ortslinien leiten, diesen zweischrittigen Prozess interaktiv zu gestalten,</a:t>
            </a:r>
          </a:p>
          <a:p>
            <a:r>
              <a:rPr lang="de-DE" sz="2000" dirty="0"/>
              <a:t> so wird vertieftes Verstehen ermöglicht. Beispiele v.a. aus der Analysis zeigen dies.</a:t>
            </a:r>
          </a:p>
          <a:p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6660232" y="1556792"/>
            <a:ext cx="2316660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de-DE" sz="1800" dirty="0"/>
          </a:p>
          <a:p>
            <a:pPr>
              <a:buFont typeface="Wingdings" pitchFamily="2" charset="2"/>
              <a:buChar char="Ø"/>
            </a:pPr>
            <a:r>
              <a:rPr lang="de-DE" sz="1800" dirty="0"/>
              <a:t>Ableitung selbst</a:t>
            </a:r>
          </a:p>
          <a:p>
            <a:pPr>
              <a:buFont typeface="Wingdings" pitchFamily="2" charset="2"/>
              <a:buChar char="Ø"/>
            </a:pPr>
            <a:r>
              <a:rPr lang="de-DE" sz="1800" dirty="0"/>
              <a:t>e-</a:t>
            </a:r>
            <a:r>
              <a:rPr lang="de-DE" sz="1800" dirty="0" err="1"/>
              <a:t>fkt</a:t>
            </a:r>
            <a:endParaRPr lang="de-DE" sz="1800" dirty="0"/>
          </a:p>
          <a:p>
            <a:pPr>
              <a:buFont typeface="Wingdings" pitchFamily="2" charset="2"/>
              <a:buChar char="Ø"/>
            </a:pPr>
            <a:r>
              <a:rPr lang="de-DE" sz="1800" dirty="0" err="1"/>
              <a:t>teppich,Hauptsatz</a:t>
            </a:r>
            <a:endParaRPr lang="de-DE" sz="1800" dirty="0"/>
          </a:p>
          <a:p>
            <a:pPr>
              <a:buFont typeface="Wingdings" pitchFamily="2" charset="2"/>
              <a:buChar char="Ø"/>
            </a:pPr>
            <a:r>
              <a:rPr lang="de-DE" sz="1800" dirty="0"/>
              <a:t>polar</a:t>
            </a:r>
          </a:p>
          <a:p>
            <a:pPr>
              <a:buFont typeface="Wingdings" pitchFamily="2" charset="2"/>
              <a:buChar char="Ø"/>
            </a:pPr>
            <a:r>
              <a:rPr lang="de-DE" sz="1800" dirty="0"/>
              <a:t>Abstand von Kurve</a:t>
            </a:r>
          </a:p>
          <a:p>
            <a:pPr>
              <a:buFont typeface="Wingdings" pitchFamily="2" charset="2"/>
              <a:buChar char="Ø"/>
            </a:pPr>
            <a:r>
              <a:rPr lang="de-DE" sz="1800" dirty="0"/>
              <a:t>Krümmung</a:t>
            </a:r>
          </a:p>
          <a:p>
            <a:pPr>
              <a:buFont typeface="Wingdings" pitchFamily="2" charset="2"/>
              <a:buChar char="Ø"/>
            </a:pPr>
            <a:r>
              <a:rPr lang="de-DE" sz="1800" dirty="0"/>
              <a:t>Flatterband</a:t>
            </a:r>
          </a:p>
          <a:p>
            <a:pPr>
              <a:buFont typeface="Wingdings" pitchFamily="2" charset="2"/>
              <a:buChar char="Ø"/>
            </a:pPr>
            <a:endParaRPr lang="de-DE" sz="1800" dirty="0"/>
          </a:p>
          <a:p>
            <a:pPr>
              <a:buFont typeface="Wingdings" pitchFamily="2" charset="2"/>
              <a:buChar char="Ø"/>
            </a:pPr>
            <a:endParaRPr lang="de-DE" sz="1800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6156325" y="3213100"/>
            <a:ext cx="1143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de-DE" sz="1600"/>
              <a:t>  </a:t>
            </a:r>
          </a:p>
        </p:txBody>
      </p:sp>
      <p:sp>
        <p:nvSpPr>
          <p:cNvPr id="188429" name="Text Box 13"/>
          <p:cNvSpPr txBox="1">
            <a:spLocks noChangeArrowheads="1"/>
          </p:cNvSpPr>
          <p:nvPr/>
        </p:nvSpPr>
        <p:spPr bwMode="auto">
          <a:xfrm>
            <a:off x="251520" y="2564904"/>
            <a:ext cx="3888432" cy="18835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Sie finden alles bei</a:t>
            </a:r>
          </a:p>
          <a:p>
            <a:r>
              <a:rPr lang="de-DE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www.mathematik-verstehen.de </a:t>
            </a:r>
            <a:br>
              <a:rPr lang="de-DE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de-DE" sz="16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Bereiche Numerik und Lineare Algebra</a:t>
            </a:r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201" name="Text Box 14"/>
          <p:cNvSpPr txBox="1">
            <a:spLocks noChangeArrowheads="1"/>
          </p:cNvSpPr>
          <p:nvPr/>
        </p:nvSpPr>
        <p:spPr bwMode="auto">
          <a:xfrm>
            <a:off x="395288" y="5157788"/>
            <a:ext cx="4175125" cy="7318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Spektrum Akademischer Verlag /Springer</a:t>
            </a:r>
          </a:p>
          <a:p>
            <a:r>
              <a:rPr lang="de-DE" dirty="0">
                <a:solidFill>
                  <a:srgbClr val="FF0000"/>
                </a:solidFill>
              </a:rPr>
              <a:t>ISBN 978 8274 2044 2</a:t>
            </a:r>
          </a:p>
          <a:p>
            <a:r>
              <a:rPr lang="de-DE" dirty="0">
                <a:solidFill>
                  <a:srgbClr val="FF0000"/>
                </a:solidFill>
                <a:hlinkClick r:id="rId3" action="ppaction://hlinkfile"/>
              </a:rPr>
              <a:t>www.mathematik-sehen-und-verstehen.de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8202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016" y="548680"/>
            <a:ext cx="3932238" cy="5616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51520" y="620688"/>
            <a:ext cx="3888432" cy="16743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de-DE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Vielen Dank </a:t>
            </a:r>
          </a:p>
          <a:p>
            <a:r>
              <a:rPr lang="de-DE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für Ihre</a:t>
            </a:r>
          </a:p>
          <a:p>
            <a:r>
              <a:rPr lang="de-DE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Aufmerksamkeit!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19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19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74900" y="4384675"/>
              <a:ext cx="1588" cy="9525"/>
            </p14:xfrm>
          </p:contentPart>
        </mc:Choice>
        <mc:Fallback>
          <p:pic>
            <p:nvPicPr>
              <p:cNvPr id="819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33612" y="4375150"/>
                <a:ext cx="84164" cy="2857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9" grpId="0"/>
      <p:bldP spid="820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6516216" y="1196752"/>
            <a:ext cx="864096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>
                <a:solidFill>
                  <a:schemeClr val="bg1"/>
                </a:solidFill>
              </a:rPr>
              <a:t>Fazit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683568" y="1196752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1966</a:t>
            </a: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179512" y="476672"/>
            <a:ext cx="871296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dirty="0">
                <a:solidFill>
                  <a:srgbClr val="742128"/>
                </a:solidFill>
              </a:rPr>
              <a:t>CURRICULUM   VITAE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1403648" y="1196753"/>
            <a:ext cx="151216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Abitur in Hameln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11560" y="1628801"/>
            <a:ext cx="388843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TU Clausthal, Studium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755576" y="3645025"/>
            <a:ext cx="1440160" cy="13419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 err="1"/>
              <a:t>Johanneum</a:t>
            </a:r>
            <a:endParaRPr lang="de-DE" dirty="0"/>
          </a:p>
          <a:p>
            <a:pPr>
              <a:defRPr/>
            </a:pPr>
            <a:r>
              <a:rPr lang="de-DE" dirty="0"/>
              <a:t>Lüneburg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788024" y="3933056"/>
            <a:ext cx="1512168" cy="23760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Lehrerbildung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Fachgymnasium </a:t>
            </a:r>
          </a:p>
          <a:p>
            <a:pPr>
              <a:defRPr/>
            </a:pPr>
            <a:r>
              <a:rPr lang="de-DE" dirty="0"/>
              <a:t>Mathematik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Uni Lüneburg</a:t>
            </a:r>
          </a:p>
          <a:p>
            <a:pPr>
              <a:defRPr/>
            </a:pPr>
            <a:r>
              <a:rPr lang="de-DE" dirty="0"/>
              <a:t>Leuphana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2915816" y="3645024"/>
            <a:ext cx="1152128" cy="20744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Ingenieur-</a:t>
            </a:r>
          </a:p>
          <a:p>
            <a:pPr>
              <a:defRPr/>
            </a:pPr>
            <a:r>
              <a:rPr lang="de-DE" dirty="0"/>
              <a:t>Mathematik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FH </a:t>
            </a:r>
          </a:p>
          <a:p>
            <a:pPr>
              <a:defRPr/>
            </a:pPr>
            <a:r>
              <a:rPr lang="de-DE" dirty="0"/>
              <a:t>dann Leuphana 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2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83568" y="1988840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1971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1403648" y="1988841"/>
            <a:ext cx="309634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1. </a:t>
            </a:r>
            <a:r>
              <a:rPr lang="de-DE" dirty="0" err="1"/>
              <a:t>Staatsex</a:t>
            </a:r>
            <a:r>
              <a:rPr lang="de-DE" dirty="0"/>
              <a:t>. </a:t>
            </a:r>
            <a:r>
              <a:rPr lang="de-DE" dirty="0" err="1"/>
              <a:t>Gym</a:t>
            </a:r>
            <a:r>
              <a:rPr lang="de-DE" dirty="0"/>
              <a:t>. LA Mathe/Physik</a:t>
            </a: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83568" y="2348880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1972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403648" y="2348881"/>
            <a:ext cx="201622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Diplom Mathematik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683568" y="2708920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1975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1403648" y="2708920"/>
            <a:ext cx="2016224" cy="4924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Promotion Mathematik </a:t>
            </a:r>
            <a:r>
              <a:rPr lang="de-DE" sz="1100" dirty="0"/>
              <a:t>(</a:t>
            </a:r>
            <a:r>
              <a:rPr lang="de-DE" sz="1100" dirty="0" err="1"/>
              <a:t>Algebra,Halbringe</a:t>
            </a:r>
            <a:r>
              <a:rPr lang="de-DE" sz="1100" dirty="0"/>
              <a:t>)</a:t>
            </a:r>
            <a:endParaRPr lang="de-DE" dirty="0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55576" y="4725144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2002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55576" y="3284985"/>
            <a:ext cx="3312368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2. </a:t>
            </a:r>
            <a:r>
              <a:rPr lang="de-DE" dirty="0" err="1"/>
              <a:t>Staatsex</a:t>
            </a:r>
            <a:r>
              <a:rPr lang="de-DE" dirty="0"/>
              <a:t>. </a:t>
            </a:r>
            <a:r>
              <a:rPr lang="de-DE" dirty="0" err="1"/>
              <a:t>Gym</a:t>
            </a:r>
            <a:r>
              <a:rPr lang="de-DE" dirty="0"/>
              <a:t>. LA Mathe/Physik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2267744" y="3573016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1991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339752" y="5445224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2008</a:t>
            </a: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139952" y="5949280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4067944" y="3789040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1993</a:t>
            </a:r>
          </a:p>
          <a:p>
            <a:pPr defTabSz="838200" eaLnBrk="1" hangingPunct="1">
              <a:spcBef>
                <a:spcPct val="0"/>
              </a:spcBef>
              <a:buFontTx/>
              <a:buNone/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6156176" y="5157192"/>
            <a:ext cx="648072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2007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804248" y="5229200"/>
            <a:ext cx="1152128" cy="10833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Mathematik</a:t>
            </a:r>
          </a:p>
          <a:p>
            <a:pPr>
              <a:defRPr/>
            </a:pPr>
            <a:r>
              <a:rPr lang="de-DE" dirty="0"/>
              <a:t>für alle</a:t>
            </a:r>
          </a:p>
          <a:p>
            <a:pPr>
              <a:defRPr/>
            </a:pPr>
            <a:r>
              <a:rPr lang="de-DE" dirty="0"/>
              <a:t>Leuphana 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36" name="Pfeil nach oben und unten 35"/>
          <p:cNvSpPr/>
          <p:nvPr/>
        </p:nvSpPr>
        <p:spPr bwMode="auto">
          <a:xfrm>
            <a:off x="0" y="2420888"/>
            <a:ext cx="683568" cy="2520280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     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XXX        30 Jahre</a:t>
            </a:r>
          </a:p>
        </p:txBody>
      </p:sp>
      <p:sp>
        <p:nvSpPr>
          <p:cNvPr id="37" name="Pfeil nach oben und unten 36"/>
          <p:cNvSpPr/>
          <p:nvPr/>
        </p:nvSpPr>
        <p:spPr bwMode="auto">
          <a:xfrm>
            <a:off x="8100392" y="3861048"/>
            <a:ext cx="683568" cy="2520280"/>
          </a:xfrm>
          <a:prstGeom prst="upDownArrow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b="1" dirty="0">
                <a:solidFill>
                  <a:schemeClr val="tx1"/>
                </a:solidFill>
                <a:latin typeface="Arial" pitchFamily="-112" charset="0"/>
                <a:ea typeface="Arial" pitchFamily="-112" charset="0"/>
                <a:cs typeface="Arial" pitchFamily="-112" charset="0"/>
              </a:rPr>
              <a:t>     XX          2</a:t>
            </a: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0 Jahre</a:t>
            </a:r>
          </a:p>
        </p:txBody>
      </p:sp>
      <p:sp>
        <p:nvSpPr>
          <p:cNvPr id="38" name="Wolke 37"/>
          <p:cNvSpPr/>
          <p:nvPr/>
        </p:nvSpPr>
        <p:spPr bwMode="auto">
          <a:xfrm>
            <a:off x="5004048" y="1700808"/>
            <a:ext cx="3888432" cy="1728192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742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Mathematik</a:t>
            </a:r>
            <a:r>
              <a:rPr kumimoji="0" lang="de-DE" sz="3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 verstehen</a:t>
            </a:r>
            <a:endParaRPr kumimoji="0" lang="de-DE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323528" y="3356992"/>
            <a:ext cx="8654933" cy="8987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QAG3</a:t>
            </a:r>
            <a:r>
              <a:rPr lang="de-DE" dirty="0"/>
              <a:t> Hochschuldidaktische Lehr-Lernmethoden</a:t>
            </a:r>
          </a:p>
          <a:p>
            <a:r>
              <a:rPr lang="de-DE" b="1" dirty="0"/>
              <a:t>QAG4 </a:t>
            </a:r>
            <a:r>
              <a:rPr lang="de-DE" dirty="0"/>
              <a:t>eLearning und </a:t>
            </a:r>
            <a:r>
              <a:rPr lang="de-DE" sz="1800" b="1" dirty="0">
                <a:solidFill>
                  <a:schemeClr val="accent6"/>
                </a:solidFill>
              </a:rPr>
              <a:t>digitale Medien in der mathematischen Hochschulausbildung</a:t>
            </a:r>
          </a:p>
          <a:p>
            <a:endParaRPr lang="de-DE" dirty="0"/>
          </a:p>
        </p:txBody>
      </p:sp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251520" y="5589240"/>
            <a:ext cx="4320480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Nun gleich anschießend zur „Bereicherung“: 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23528" y="4077072"/>
            <a:ext cx="1512168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Einordnung</a:t>
            </a: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179512" y="765175"/>
            <a:ext cx="871296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dirty="0">
                <a:solidFill>
                  <a:srgbClr val="742128"/>
                </a:solidFill>
              </a:rPr>
              <a:t>“Die Basis </a:t>
            </a:r>
            <a:r>
              <a:rPr lang="en-US" sz="3200" dirty="0" err="1">
                <a:solidFill>
                  <a:srgbClr val="742128"/>
                </a:solidFill>
              </a:rPr>
              <a:t>verstehen</a:t>
            </a:r>
            <a:r>
              <a:rPr lang="en-US" sz="3200" dirty="0">
                <a:solidFill>
                  <a:srgbClr val="742128"/>
                </a:solidFill>
              </a:rPr>
              <a:t> </a:t>
            </a:r>
            <a:r>
              <a:rPr lang="en-US" sz="3200" dirty="0" err="1">
                <a:solidFill>
                  <a:srgbClr val="742128"/>
                </a:solidFill>
              </a:rPr>
              <a:t>ist</a:t>
            </a:r>
            <a:r>
              <a:rPr lang="en-US" sz="3200" dirty="0">
                <a:solidFill>
                  <a:srgbClr val="742128"/>
                </a:solidFill>
              </a:rPr>
              <a:t> Basis </a:t>
            </a:r>
            <a:r>
              <a:rPr lang="en-US" sz="3200" dirty="0" err="1">
                <a:solidFill>
                  <a:srgbClr val="742128"/>
                </a:solidFill>
              </a:rPr>
              <a:t>zum</a:t>
            </a:r>
            <a:r>
              <a:rPr lang="en-US" sz="3200" dirty="0">
                <a:solidFill>
                  <a:srgbClr val="742128"/>
                </a:solidFill>
              </a:rPr>
              <a:t> </a:t>
            </a:r>
            <a:r>
              <a:rPr lang="en-US" sz="3200" dirty="0" err="1">
                <a:solidFill>
                  <a:srgbClr val="742128"/>
                </a:solidFill>
              </a:rPr>
              <a:t>Verstehen</a:t>
            </a:r>
            <a:r>
              <a:rPr lang="en-US" sz="3200" dirty="0">
                <a:solidFill>
                  <a:srgbClr val="742128"/>
                </a:solidFill>
              </a:rPr>
              <a:t>”</a:t>
            </a:r>
          </a:p>
        </p:txBody>
      </p:sp>
      <p:sp>
        <p:nvSpPr>
          <p:cNvPr id="13322" name="Rectangle 4"/>
          <p:cNvSpPr>
            <a:spLocks noChangeArrowheads="1"/>
          </p:cNvSpPr>
          <p:nvPr/>
        </p:nvSpPr>
        <p:spPr bwMode="auto">
          <a:xfrm>
            <a:off x="395536" y="1340768"/>
            <a:ext cx="8247260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Vorbemerkungen</a:t>
            </a:r>
          </a:p>
          <a:p>
            <a:pPr defTabSz="838200" eaLnBrk="1" hangingPunct="1">
              <a:spcBef>
                <a:spcPct val="0"/>
              </a:spcBef>
              <a:buFontTx/>
              <a:buNone/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892714" y="4869160"/>
            <a:ext cx="6840760" cy="56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übliche Beispiele für Vektorräume, darunter VR(n) der Polynome bis zum Grad n </a:t>
            </a:r>
          </a:p>
          <a:p>
            <a:pPr>
              <a:defRPr/>
            </a:pPr>
            <a:r>
              <a:rPr lang="de-DE" dirty="0"/>
              <a:t>mit der Standardbasis                               .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979712" y="4077073"/>
            <a:ext cx="273630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Veranstaltung: </a:t>
            </a:r>
            <a:r>
              <a:rPr lang="de-DE" b="1" dirty="0"/>
              <a:t>Lineare Algebra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788024" y="4077073"/>
            <a:ext cx="4176464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oder:  </a:t>
            </a:r>
            <a:r>
              <a:rPr lang="de-DE" b="1" dirty="0"/>
              <a:t>Grundelemente der Höheren Mathematik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979712" y="4509120"/>
            <a:ext cx="6264696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vorausgegangen:  Vektorraum , Linear unabhängig, Basis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323528" y="2924944"/>
            <a:ext cx="849694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1800" b="1" dirty="0"/>
              <a:t>QAG2 Fachdidaktische Analyse und Aufbereitung mathematischen Wissens</a:t>
            </a:r>
            <a:endParaRPr lang="de-DE" b="1" dirty="0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3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2843808" y="2060848"/>
            <a:ext cx="5976664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/>
              <a:t>Querschnittsarbeitsgruppen</a:t>
            </a:r>
            <a:endParaRPr lang="de-DE" dirty="0"/>
          </a:p>
          <a:p>
            <a:r>
              <a:rPr lang="de-DE" b="1" dirty="0"/>
              <a:t>QAG1</a:t>
            </a:r>
            <a:r>
              <a:rPr lang="de-DE" dirty="0"/>
              <a:t> Methoden und Instrumente empirischer Lehr-Lern-Forschung</a:t>
            </a:r>
          </a:p>
        </p:txBody>
      </p:sp>
      <p:pic>
        <p:nvPicPr>
          <p:cNvPr id="1054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772816"/>
            <a:ext cx="2157413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3779912" y="5085184"/>
          <a:ext cx="1409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5" name="Equation" r:id="rId4" imgW="1409400" imgH="444240" progId="Equation.DSMT4">
                  <p:embed/>
                </p:oleObj>
              </mc:Choice>
              <mc:Fallback>
                <p:oleObj name="Equation" r:id="rId4" imgW="140940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085184"/>
                        <a:ext cx="1409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Wolke 23"/>
          <p:cNvSpPr/>
          <p:nvPr/>
        </p:nvSpPr>
        <p:spPr bwMode="auto">
          <a:xfrm>
            <a:off x="4716016" y="5445224"/>
            <a:ext cx="4427984" cy="93610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solidFill>
              <a:srgbClr val="7421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82563" marR="0" indent="-92075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was nun folgt: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ChangeArrowheads="1"/>
          </p:cNvSpPr>
          <p:nvPr/>
        </p:nvSpPr>
        <p:spPr bwMode="auto">
          <a:xfrm>
            <a:off x="323528" y="5805264"/>
            <a:ext cx="2609850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Fazit</a:t>
            </a: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323528" y="5229200"/>
            <a:ext cx="2592288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Differenzialgleichungen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23528" y="3417565"/>
            <a:ext cx="2592288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Splines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23528" y="2348880"/>
            <a:ext cx="2592288" cy="371475"/>
          </a:xfrm>
          <a:prstGeom prst="rect">
            <a:avLst/>
          </a:prstGeom>
          <a:solidFill>
            <a:srgbClr val="770024"/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Interpolation </a:t>
            </a: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179512" y="765175"/>
            <a:ext cx="8712968" cy="58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200" dirty="0">
                <a:solidFill>
                  <a:srgbClr val="742128"/>
                </a:solidFill>
              </a:rPr>
              <a:t>“Die Basis </a:t>
            </a:r>
            <a:r>
              <a:rPr lang="en-US" sz="3200" dirty="0" err="1">
                <a:solidFill>
                  <a:srgbClr val="742128"/>
                </a:solidFill>
              </a:rPr>
              <a:t>verstehen</a:t>
            </a:r>
            <a:r>
              <a:rPr lang="en-US" sz="3200" dirty="0">
                <a:solidFill>
                  <a:srgbClr val="742128"/>
                </a:solidFill>
              </a:rPr>
              <a:t> </a:t>
            </a:r>
            <a:r>
              <a:rPr lang="en-US" sz="3200" dirty="0" err="1">
                <a:solidFill>
                  <a:srgbClr val="742128"/>
                </a:solidFill>
              </a:rPr>
              <a:t>ist</a:t>
            </a:r>
            <a:r>
              <a:rPr lang="en-US" sz="3200" dirty="0">
                <a:solidFill>
                  <a:srgbClr val="742128"/>
                </a:solidFill>
              </a:rPr>
              <a:t> Basis </a:t>
            </a:r>
            <a:r>
              <a:rPr lang="en-US" sz="3200" dirty="0" err="1">
                <a:solidFill>
                  <a:srgbClr val="742128"/>
                </a:solidFill>
              </a:rPr>
              <a:t>zum</a:t>
            </a:r>
            <a:r>
              <a:rPr lang="en-US" sz="3200" dirty="0">
                <a:solidFill>
                  <a:srgbClr val="742128"/>
                </a:solidFill>
              </a:rPr>
              <a:t> </a:t>
            </a:r>
            <a:r>
              <a:rPr lang="en-US" sz="3200" dirty="0" err="1">
                <a:solidFill>
                  <a:srgbClr val="742128"/>
                </a:solidFill>
              </a:rPr>
              <a:t>Verstehen</a:t>
            </a:r>
            <a:r>
              <a:rPr lang="en-US" sz="3200" dirty="0">
                <a:solidFill>
                  <a:srgbClr val="742128"/>
                </a:solidFill>
              </a:rPr>
              <a:t>”</a:t>
            </a:r>
          </a:p>
        </p:txBody>
      </p:sp>
      <p:sp>
        <p:nvSpPr>
          <p:cNvPr id="13322" name="Rectangle 4"/>
          <p:cNvSpPr>
            <a:spLocks noChangeArrowheads="1"/>
          </p:cNvSpPr>
          <p:nvPr/>
        </p:nvSpPr>
        <p:spPr bwMode="auto">
          <a:xfrm>
            <a:off x="357188" y="1571625"/>
            <a:ext cx="4070796" cy="371475"/>
          </a:xfrm>
          <a:prstGeom prst="rect">
            <a:avLst/>
          </a:prstGeom>
          <a:solidFill>
            <a:srgbClr val="770024">
              <a:alpha val="45000"/>
            </a:srgbClr>
          </a:solidFill>
          <a:ln w="12700">
            <a:solidFill>
              <a:srgbClr val="5C263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838200" eaLnBrk="1" hangingPunct="1">
              <a:spcBef>
                <a:spcPct val="0"/>
              </a:spcBef>
              <a:buFontTx/>
              <a:buNone/>
            </a:pPr>
            <a:r>
              <a:rPr lang="de-DE" sz="1600" dirty="0">
                <a:solidFill>
                  <a:schemeClr val="bg1"/>
                </a:solidFill>
              </a:rPr>
              <a:t>Vorbemerkungen</a:t>
            </a:r>
          </a:p>
          <a:p>
            <a:pPr defTabSz="838200" eaLnBrk="1" hangingPunct="1">
              <a:spcBef>
                <a:spcPct val="0"/>
              </a:spcBef>
              <a:buFontTx/>
              <a:buNone/>
            </a:pP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059832" y="2708920"/>
            <a:ext cx="3168352" cy="56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Lagrange-  und Newton-Interpolation</a:t>
            </a:r>
          </a:p>
          <a:p>
            <a:pPr>
              <a:defRPr/>
            </a:pPr>
            <a:r>
              <a:rPr lang="de-DE" dirty="0"/>
              <a:t>Wirtschaftsanwendung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059832" y="3645024"/>
            <a:ext cx="3168352" cy="10833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Kubische Splines  </a:t>
            </a:r>
          </a:p>
          <a:p>
            <a:pPr>
              <a:defRPr/>
            </a:pPr>
            <a:r>
              <a:rPr lang="de-DE" dirty="0"/>
              <a:t>	Schiffbau-Beispiel</a:t>
            </a:r>
          </a:p>
          <a:p>
            <a:pPr>
              <a:defRPr/>
            </a:pPr>
            <a:r>
              <a:rPr lang="de-DE" dirty="0"/>
              <a:t>Bézier-Splines</a:t>
            </a:r>
          </a:p>
          <a:p>
            <a:pPr>
              <a:defRPr/>
            </a:pPr>
            <a:r>
              <a:rPr lang="de-DE" dirty="0"/>
              <a:t>	Design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372200" y="5301208"/>
            <a:ext cx="216024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VR der Störfunktion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059832" y="5301209"/>
            <a:ext cx="3168352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DGL mit konstanten Koeffizienten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4355976" y="1988840"/>
            <a:ext cx="4071938" cy="523220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accent3">
                    <a:lumMod val="65000"/>
                  </a:schemeClr>
                </a:solidFill>
              </a:rPr>
              <a:t>Mein Hintergrund und mein Beitrag zur „Stoffdidaktik“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4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6372200" y="2708920"/>
            <a:ext cx="2088232" cy="5663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Basen angepasst an</a:t>
            </a:r>
          </a:p>
          <a:p>
            <a:pPr>
              <a:defRPr/>
            </a:pPr>
            <a:r>
              <a:rPr lang="de-DE" dirty="0"/>
              <a:t>Datenpunkte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6300192" y="3645024"/>
            <a:ext cx="2160240" cy="7817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Jedem Polynom seine Basis angepasst an</a:t>
            </a:r>
          </a:p>
          <a:p>
            <a:pPr>
              <a:defRPr/>
            </a:pPr>
            <a:r>
              <a:rPr lang="de-DE" dirty="0"/>
              <a:t>einen Datenpunkt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300192" y="4509120"/>
            <a:ext cx="2160240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dirty="0"/>
              <a:t>Bernsteinpolynome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Fahrrad_auf_Kurve_201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340768"/>
            <a:ext cx="6984776" cy="4232879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208963" cy="647700"/>
          </a:xfrm>
        </p:spPr>
        <p:txBody>
          <a:bodyPr/>
          <a:lstStyle/>
          <a:p>
            <a:r>
              <a:rPr lang="de-DE" sz="4000" dirty="0"/>
              <a:t>Ableitungsfunktion verstehen</a:t>
            </a:r>
            <a:endParaRPr lang="de-DE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5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18" descr="geogebra-icon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336" y="5157192"/>
            <a:ext cx="936103" cy="936104"/>
          </a:xfrm>
          <a:prstGeom prst="rect">
            <a:avLst/>
          </a:prstGeom>
          <a:noFill/>
        </p:spPr>
      </p:pic>
      <p:pic>
        <p:nvPicPr>
          <p:cNvPr id="12" name="Grafik 11" descr="Fahrrad_auf_Kurve_2013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1444455"/>
            <a:ext cx="6984776" cy="479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208963" cy="647700"/>
          </a:xfrm>
        </p:spPr>
        <p:txBody>
          <a:bodyPr/>
          <a:lstStyle/>
          <a:p>
            <a:r>
              <a:rPr lang="de-DE" sz="4000" dirty="0"/>
              <a:t>Integralfunktion verstehen</a:t>
            </a:r>
            <a:endParaRPr lang="de-DE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6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Grafik 6" descr="int_fkt_teppich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1340768"/>
            <a:ext cx="7259343" cy="4464496"/>
          </a:xfrm>
          <a:prstGeom prst="rect">
            <a:avLst/>
          </a:prstGeom>
        </p:spPr>
      </p:pic>
      <p:pic>
        <p:nvPicPr>
          <p:cNvPr id="10" name="Grafik 9" descr="int_fkt_teppich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340768"/>
            <a:ext cx="7554365" cy="4464496"/>
          </a:xfrm>
          <a:prstGeom prst="rect">
            <a:avLst/>
          </a:prstGeom>
        </p:spPr>
      </p:pic>
      <p:pic>
        <p:nvPicPr>
          <p:cNvPr id="9" name="Picture 18" descr="geogebra-icon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5157192"/>
            <a:ext cx="936103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 descr="abstand_von_p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268760"/>
            <a:ext cx="4128552" cy="5040560"/>
          </a:xfrm>
          <a:prstGeom prst="rect">
            <a:avLst/>
          </a:prstGeom>
        </p:spPr>
      </p:pic>
      <p:pic>
        <p:nvPicPr>
          <p:cNvPr id="12" name="Grafik 11" descr="abstand_von_p3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268760"/>
            <a:ext cx="4184059" cy="504056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208963" cy="647700"/>
          </a:xfrm>
        </p:spPr>
        <p:txBody>
          <a:bodyPr/>
          <a:lstStyle/>
          <a:p>
            <a:r>
              <a:rPr lang="de-DE" sz="4000" dirty="0"/>
              <a:t>Abstand Punkt - Funktionsgraph</a:t>
            </a:r>
            <a:endParaRPr lang="de-DE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7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18" descr="geogebra-icon">
            <a:hlinkClick r:id="rId4" action="ppaction://program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336" y="5157192"/>
            <a:ext cx="936103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abstand_von_p3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3" y="1268760"/>
            <a:ext cx="4269651" cy="504056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208963" cy="647700"/>
          </a:xfrm>
        </p:spPr>
        <p:txBody>
          <a:bodyPr/>
          <a:lstStyle/>
          <a:p>
            <a:r>
              <a:rPr lang="de-DE" sz="4000" dirty="0"/>
              <a:t>Abstand Punkt - Funktionsgraph</a:t>
            </a:r>
            <a:endParaRPr lang="de-DE" sz="2800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7544" y="6381328"/>
            <a:ext cx="8353425" cy="412750"/>
          </a:xfrm>
          <a:prstGeom prst="rect">
            <a:avLst/>
          </a:prstGeom>
          <a:noFill/>
          <a:ln w="38100" cmpd="dbl">
            <a:solidFill>
              <a:srgbClr val="742128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r>
              <a:rPr lang="de-DE" dirty="0"/>
              <a:t>  </a:t>
            </a:r>
            <a:r>
              <a:rPr lang="de-DE" dirty="0">
                <a:solidFill>
                  <a:schemeClr val="accent6">
                    <a:lumMod val="75000"/>
                  </a:schemeClr>
                </a:solidFill>
              </a:rPr>
              <a:t>Prof. Dr. Dörte Haftendorn, Leuphana Universität Lüneburg,  www.mathematik-verstehen.de, Folie  </a:t>
            </a:r>
            <a:fld id="{BC8F3E46-D1B5-4865-94E7-2510E2DAFBDA}" type="slidenum">
              <a:rPr lang="de-DE">
                <a:solidFill>
                  <a:schemeClr val="accent6">
                    <a:lumMod val="75000"/>
                  </a:schemeClr>
                </a:solidFill>
              </a:rPr>
              <a:pPr/>
              <a:t>8</a:t>
            </a:fld>
            <a:endParaRPr lang="de-DE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" name="Picture 18" descr="geogebra-icon">
            <a:hlinkClick r:id="rId3" action="ppaction://program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336" y="5157192"/>
            <a:ext cx="936103" cy="936104"/>
          </a:xfrm>
          <a:prstGeom prst="rect">
            <a:avLst/>
          </a:prstGeom>
          <a:noFill/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FEBF628-7CC9-CB2C-A027-E898BD826AA3}"/>
              </a:ext>
            </a:extLst>
          </p:cNvPr>
          <p:cNvSpPr txBox="1"/>
          <p:nvPr/>
        </p:nvSpPr>
        <p:spPr>
          <a:xfrm>
            <a:off x="6740004" y="4437112"/>
            <a:ext cx="18549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5" action="ppaction://hlinkfile"/>
              </a:rPr>
              <a:t>abstand_von_p3.ggb</a:t>
            </a:r>
            <a:endParaRPr lang="de-DE" dirty="0"/>
          </a:p>
        </p:txBody>
      </p:sp>
      <p:pic>
        <p:nvPicPr>
          <p:cNvPr id="6" name="Grafik 5">
            <a:hlinkClick r:id="rId5" action="ppaction://hlinkfile"/>
            <a:extLst>
              <a:ext uri="{FF2B5EF4-FFF2-40B4-BE49-F238E27FC236}">
                <a16:creationId xmlns:a16="http://schemas.microsoft.com/office/drawing/2014/main" id="{A04BF884-A34F-13DD-D9F9-E1AB3A3E38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4938" y="4024809"/>
            <a:ext cx="1069449" cy="3245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lien_bibliothek_v2_260208">
  <a:themeElements>
    <a:clrScheme name="folienmaster_090907_geladen_150208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5C2630"/>
      </a:accent1>
      <a:accent2>
        <a:srgbClr val="C0504D"/>
      </a:accent2>
      <a:accent3>
        <a:srgbClr val="FFFFFF"/>
      </a:accent3>
      <a:accent4>
        <a:srgbClr val="000000"/>
      </a:accent4>
      <a:accent5>
        <a:srgbClr val="B5ACAD"/>
      </a:accent5>
      <a:accent6>
        <a:srgbClr val="AE4845"/>
      </a:accent6>
      <a:hlink>
        <a:srgbClr val="0000FF"/>
      </a:hlink>
      <a:folHlink>
        <a:srgbClr val="800080"/>
      </a:folHlink>
    </a:clrScheme>
    <a:fontScheme name="folienmaster_090907_geladen_150208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182563" marR="0" indent="-92075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folienmaster_090907_geladen_150208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5C2630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5ACAD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folien_bibliothek_v2_260208.ppt.pot</Template>
  <TotalTime>0</TotalTime>
  <Words>986</Words>
  <Application>Microsoft Office PowerPoint</Application>
  <PresentationFormat>Bildschirmpräsentation (4:3)</PresentationFormat>
  <Paragraphs>177</Paragraphs>
  <Slides>20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Calibri</vt:lpstr>
      <vt:lpstr>Comic Sans MS</vt:lpstr>
      <vt:lpstr>Wingdings</vt:lpstr>
      <vt:lpstr>folien_bibliothek_v2_260208</vt:lpstr>
      <vt:lpstr>Benutzerdefiniertes Design</vt:lpstr>
      <vt:lpstr>Equation</vt:lpstr>
      <vt:lpstr>Ortslinie als Leitlinie </vt:lpstr>
      <vt:lpstr>eingereichter Text</vt:lpstr>
      <vt:lpstr>PowerPoint-Präsentation</vt:lpstr>
      <vt:lpstr>PowerPoint-Präsentation</vt:lpstr>
      <vt:lpstr>PowerPoint-Präsentation</vt:lpstr>
      <vt:lpstr>Ableitungsfunktion verstehen</vt:lpstr>
      <vt:lpstr>Integralfunktion verstehen</vt:lpstr>
      <vt:lpstr>Abstand Punkt - Funktionsgraph</vt:lpstr>
      <vt:lpstr>Abstand Punkt - Funktionsgraph</vt:lpstr>
      <vt:lpstr>Abstand Punkt - Funktionsgraph</vt:lpstr>
      <vt:lpstr>e-Funktion verstehen</vt:lpstr>
      <vt:lpstr>e-Funktion verstehen</vt:lpstr>
      <vt:lpstr>e-Funktion verstehen</vt:lpstr>
      <vt:lpstr>Krümmung und Evolute</vt:lpstr>
      <vt:lpstr>Krümmung und Evolute</vt:lpstr>
      <vt:lpstr>Parallelkurve zur Parabel</vt:lpstr>
      <vt:lpstr>Parallelkurve zur Parabel</vt:lpstr>
      <vt:lpstr>Parallelkurve zur Parabel</vt:lpstr>
      <vt:lpstr>PowerPoint-Präsentation</vt:lpstr>
      <vt:lpstr>PowerPoint-Präsentation</vt:lpstr>
    </vt:vector>
  </TitlesOfParts>
  <LinksUpToDate>false</LinksUpToDate>
  <SharedDoc>false</SharedDoc>
  <HyperlinkBase>www.mathematik-verstehen.de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Wohin führen Ortskurven</dc:title>
  <dc:subject>Mathematik</dc:subject>
  <dc:creator>Prof. Dr. Dörte Haftendorn</dc:creator>
  <cp:keywords>Analysis, Parabel, Reflexion, Kegelschnitte, Ortkurven, Ortslinien</cp:keywords>
  <dc:description>Vortrag Tagung GDM Ak Geo 2012 Saarbrücken</dc:description>
  <cp:lastModifiedBy>Dörte Haftendorn</cp:lastModifiedBy>
  <cp:revision>112</cp:revision>
  <cp:lastPrinted>2007-07-09T21:06:25Z</cp:lastPrinted>
  <dcterms:created xsi:type="dcterms:W3CDTF">2009-05-06T08:00:48Z</dcterms:created>
  <dcterms:modified xsi:type="dcterms:W3CDTF">2024-02-01T14:47:32Z</dcterms:modified>
  <cp:category>Mathematik</cp:category>
  <cp:contentStatus>in Arbeit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Folie 1</vt:lpwstr>
  </property>
  <property fmtid="{D5CDD505-2E9C-101B-9397-08002B2CF9AE}" pid="3" name="Final">
    <vt:bool>true</vt:bool>
  </property>
  <property fmtid="{D5CDD505-2E9C-101B-9397-08002B2CF9AE}" pid="4" name="Event">
    <vt:lpwstr/>
  </property>
  <property fmtid="{D5CDD505-2E9C-101B-9397-08002B2CF9AE}" pid="5" name="Delivery Date">
    <vt:lpwstr/>
  </property>
  <property fmtid="{D5CDD505-2E9C-101B-9397-08002B2CF9AE}" pid="6" name="docid">
    <vt:lpwstr/>
  </property>
</Properties>
</file>