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1" r:id="rId4"/>
    <p:sldId id="258" r:id="rId5"/>
    <p:sldId id="260" r:id="rId6"/>
    <p:sldId id="265" r:id="rId7"/>
    <p:sldId id="266" r:id="rId8"/>
    <p:sldId id="267" r:id="rId9"/>
    <p:sldId id="268" r:id="rId10"/>
    <p:sldId id="263" r:id="rId11"/>
    <p:sldId id="264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27" autoAdjust="0"/>
  </p:normalViewPr>
  <p:slideViewPr>
    <p:cSldViewPr>
      <p:cViewPr varScale="1">
        <p:scale>
          <a:sx n="49" d="100"/>
          <a:sy n="49" d="100"/>
        </p:scale>
        <p:origin x="-58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DA3B2B5-79D2-453C-8BBF-82BC21475C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144EAC1A-D849-4D4E-B87B-4E24DB5FE6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8C9F1-1525-4E79-BD96-93A7B556648B}" type="slidenum">
              <a:rPr lang="de-DE"/>
              <a:pPr/>
              <a:t>1</a:t>
            </a:fld>
            <a:endParaRPr lang="de-DE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22CBC-237C-4119-97B5-A2CC0DD734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9BF89-3433-4C80-B81E-C8B39CE792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FDA2E-6025-422A-A79C-0ACCB171F9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6028B-6F79-4276-8E39-D12C367540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8FEB-6486-454A-92B5-F55589BDA5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4135-CCBB-4BBD-BC5A-91D1232ADD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597A8-19E5-4512-80D4-2A3C654C47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940EA-35F6-4577-9204-43F25E4CD2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3BBE-61BB-4BE4-A2B0-D2FB777140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0AEA3-5536-4FAE-93CC-FC171E905D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EAB75-5D51-4012-92FC-EBC0381D26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F851B20-069D-42B6-8B4A-57B54D464A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he-lehramt\geo\geo-plus\inversion\pascal-polar-invers-k05.ggb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8.png"/><Relationship Id="rId7" Type="http://schemas.openxmlformats.org/officeDocument/2006/relationships/image" Target="../media/image43.gif"/><Relationship Id="rId2" Type="http://schemas.openxmlformats.org/officeDocument/2006/relationships/hyperlink" Target="file:///D:\mathe-lehramt\Analysis\polar\polar-kartes\polar-kartes-inversion-stropho.ggb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he-lehramt\Analysis\polar\polar-kartes\polar-kartes-propeller.ggb" TargetMode="Externa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png"/><Relationship Id="rId5" Type="http://schemas.openxmlformats.org/officeDocument/2006/relationships/image" Target="../media/image48.gi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he-lehramt\Analysis\polar\polar-kartes\polar-kartes-propeller.ggb" TargetMode="Externa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file:///C:\Programme\GeoGebra\GeoGebra.exe" TargetMode="External"/><Relationship Id="rId7" Type="http://schemas.openxmlformats.org/officeDocument/2006/relationships/hyperlink" Target="file:///D:\mathe-lehramt\Analysis\polar\polar-kartes\polar-kartes-kreisblume.ggb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file:///D:\mathe-lehramt\Analysis\polar\polar-kartes\polar-kartes-1.ggb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hyperlink" Target="file:///C:\Programme\GeoGebra\GeoGebra.ex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D:\mathe-lehramt\Analysis\polar\polar-kartes\polar-kartes-kreisblume.ggb" TargetMode="External"/><Relationship Id="rId5" Type="http://schemas.openxmlformats.org/officeDocument/2006/relationships/image" Target="../media/image18.png"/><Relationship Id="rId4" Type="http://schemas.openxmlformats.org/officeDocument/2006/relationships/hyperlink" Target="file:///D:\mathe-lehramt\Analysis\polar\polar-kartes\polar-kartes-kreisblume-oben.ggb" TargetMode="External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:///D:\mathe-lehramt\Analysis\polar\polar-kartes\polar-kartes-euklid-cos2t.geo" TargetMode="External"/><Relationship Id="rId3" Type="http://schemas.openxmlformats.org/officeDocument/2006/relationships/image" Target="../media/image21.png"/><Relationship Id="rId7" Type="http://schemas.openxmlformats.org/officeDocument/2006/relationships/hyperlink" Target="file:///D:\mathe-lehramt\Analysis\polar\polar-kartes\polar-euklid-cos2t-panne.geo" TargetMode="External"/><Relationship Id="rId2" Type="http://schemas.openxmlformats.org/officeDocument/2006/relationships/hyperlink" Target="file:///D:\mathe-lehramt\Analysis\polar\polar-kartes\polar-euklid.ge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D:\mathe-lehramt\Analysis\polar\polar-kartes\polar-euklid-sin2t-panne.geo" TargetMode="External"/><Relationship Id="rId5" Type="http://schemas.openxmlformats.org/officeDocument/2006/relationships/hyperlink" Target="file:///D:\mathe-lehramt\Analysis\polar\polar-kartes\polar-euklid-cos2t-radius.geo" TargetMode="External"/><Relationship Id="rId4" Type="http://schemas.openxmlformats.org/officeDocument/2006/relationships/hyperlink" Target="file:///D:\mathe-lehramt\Analysis\polar\polar-kartes\polar-kartes-euklid-sin2-punktsprungt.ge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file:///D:\mathe-lehramt\Analysis\polar\polar-kartes\polar-kartes-euklid-cos2t.ge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file:///D:\mathe-lehramt\Analysis\polar\polar-kartes\polar-kartes-kardio\polar-kartes-kardio.mnb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hyperlink" Target="file:///D:\mathe-lehramt\Analysis\polar\polar-kartes\polar-kartes-mu3\polar-kartes-mu3-experimente.mnb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file:///D:\mathe-lehramt\Analysis\polar\polar-kartes\polar-kartes.htm" TargetMode="External"/><Relationship Id="rId9" Type="http://schemas.openxmlformats.org/officeDocument/2006/relationships/hyperlink" Target="file:///D:\mathe-lehramt\Analysis\polar\polar-kartes\polar-kartes-kardio\polar-kartes-kardi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9" descr="polar-kartes-pascalschlauf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068638"/>
            <a:ext cx="4324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3987" cy="2205038"/>
          </a:xfrm>
        </p:spPr>
        <p:txBody>
          <a:bodyPr/>
          <a:lstStyle/>
          <a:p>
            <a:pPr eaLnBrk="1" hangingPunct="1"/>
            <a:r>
              <a:rPr lang="de-DE" b="1" smtClean="0">
                <a:solidFill>
                  <a:srgbClr val="993300"/>
                </a:solidFill>
              </a:rPr>
              <a:t>Polarkoordinaten besser verstehen</a:t>
            </a:r>
            <a:br>
              <a:rPr lang="de-DE" b="1" smtClean="0">
                <a:solidFill>
                  <a:srgbClr val="993300"/>
                </a:solidFill>
              </a:rPr>
            </a:br>
            <a:r>
              <a:rPr lang="de-DE" sz="2400" b="1" smtClean="0">
                <a:solidFill>
                  <a:srgbClr val="993300"/>
                </a:solidFill>
              </a:rPr>
              <a:t>durch bewegliche und gleichzeitige Darstellung der zugehörigen kartesischen Funktion</a:t>
            </a:r>
            <a:endParaRPr lang="de-DE" b="1" smtClean="0">
              <a:solidFill>
                <a:srgbClr val="993300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555875" y="2492375"/>
          <a:ext cx="3960813" cy="490538"/>
        </p:xfrm>
        <a:graphic>
          <a:graphicData uri="http://schemas.openxmlformats.org/presentationml/2006/ole">
            <p:oleObj spid="_x0000_s1026" name="Equation" r:id="rId5" imgW="1981080" imgH="330120" progId="Equation.DSMT4">
              <p:embed/>
            </p:oleObj>
          </a:graphicData>
        </a:graphic>
      </p:graphicFrame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6300788" y="47244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rosetten-konchoide-dop-e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068638"/>
            <a:ext cx="4324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3079" name="Picture 5" descr="rosetten-konchoide-ge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25538"/>
            <a:ext cx="4324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9388" y="4221163"/>
            <a:ext cx="4357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/>
              <a:t>..ist die Doppel-Ei-Linie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5003800" y="1628775"/>
          <a:ext cx="3851275" cy="690563"/>
        </p:xfrm>
        <a:graphic>
          <a:graphicData uri="http://schemas.openxmlformats.org/presentationml/2006/ole">
            <p:oleObj spid="_x0000_s3074" name="Equation" r:id="rId5" imgW="1701720" imgH="304560" progId="Equation.DSMT4">
              <p:embed/>
            </p:oleObj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684213" y="4868863"/>
          <a:ext cx="3427412" cy="784225"/>
        </p:xfrm>
        <a:graphic>
          <a:graphicData uri="http://schemas.openxmlformats.org/presentationml/2006/ole">
            <p:oleObj spid="_x0000_s3075" name="Equation" r:id="rId6" imgW="1498320" imgH="342720" progId="Equation.DSMT4">
              <p:embed/>
            </p:oleObj>
          </a:graphicData>
        </a:graphic>
      </p:graphicFrame>
      <p:sp>
        <p:nvSpPr>
          <p:cNvPr id="3081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604250" cy="935038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Eine Konchoide der Kosinus-Rosette...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15364" name="Picture 5" descr="blum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125538"/>
            <a:ext cx="28003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125538"/>
            <a:ext cx="42862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604250" cy="935038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Polarblume (Staatsex. Aufgabe)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185863"/>
            <a:ext cx="783748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604250" cy="935038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Polarblume (Staatsex. Aufgabe)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410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604250" cy="935038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Inversion</a:t>
            </a:r>
          </a:p>
        </p:txBody>
      </p:sp>
      <p:pic>
        <p:nvPicPr>
          <p:cNvPr id="4104" name="Picture 7" descr="inversion-fk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125538"/>
            <a:ext cx="30289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8" descr="inversion-gerade-m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981075"/>
            <a:ext cx="3114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900113" y="4005263"/>
          <a:ext cx="1624012" cy="1728787"/>
        </p:xfrm>
        <a:graphic>
          <a:graphicData uri="http://schemas.openxmlformats.org/presentationml/2006/ole">
            <p:oleObj spid="_x0000_s4098" name="Equation" r:id="rId5" imgW="977760" imgH="1041120" progId="Equation.DSMT4">
              <p:embed/>
            </p:oleObj>
          </a:graphicData>
        </a:graphic>
      </p:graphicFrame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4067175" y="2133600"/>
          <a:ext cx="1497013" cy="1728788"/>
        </p:xfrm>
        <a:graphic>
          <a:graphicData uri="http://schemas.openxmlformats.org/presentationml/2006/ole">
            <p:oleObj spid="_x0000_s4099" name="Equation" r:id="rId6" imgW="901440" imgH="1041120" progId="Equation.DSMT4">
              <p:embed/>
            </p:oleObj>
          </a:graphicData>
        </a:graphic>
      </p:graphicFrame>
      <p:graphicFrame>
        <p:nvGraphicFramePr>
          <p:cNvPr id="4100" name="Object 11"/>
          <p:cNvGraphicFramePr>
            <a:graphicFrameLocks noChangeAspect="1"/>
          </p:cNvGraphicFramePr>
          <p:nvPr/>
        </p:nvGraphicFramePr>
        <p:xfrm>
          <a:off x="3276600" y="4652963"/>
          <a:ext cx="5440363" cy="1095375"/>
        </p:xfrm>
        <a:graphic>
          <a:graphicData uri="http://schemas.openxmlformats.org/presentationml/2006/ole">
            <p:oleObj spid="_x0000_s4100" name="Equation" r:id="rId7" imgW="3276360" imgH="660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604250" cy="935038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Inversion der Pascalschen Schnecken</a:t>
            </a:r>
          </a:p>
        </p:txBody>
      </p:sp>
      <p:pic>
        <p:nvPicPr>
          <p:cNvPr id="17413" name="Picture 5" descr="pascal-polar-invers-k05t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181100"/>
            <a:ext cx="6229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geogebra-dw15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868863"/>
            <a:ext cx="1584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604250" cy="935038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Inversion der Strophoide</a:t>
            </a:r>
          </a:p>
        </p:txBody>
      </p:sp>
      <p:pic>
        <p:nvPicPr>
          <p:cNvPr id="18437" name="Picture 6" descr="geogebra-dw15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628775"/>
            <a:ext cx="1584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stropho1-f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268413"/>
            <a:ext cx="216058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stropho2-f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1341438"/>
            <a:ext cx="237648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ani-stropho1-pol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2636838"/>
            <a:ext cx="1714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ani-stropho2-pol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2708275"/>
            <a:ext cx="1714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2" descr="polar-kartes-inversion-stroph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2708275"/>
            <a:ext cx="2057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468313" y="4652963"/>
            <a:ext cx="320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Für Winkel im 1. Quadranten</a:t>
            </a:r>
          </a:p>
          <a:p>
            <a:r>
              <a:rPr lang="de-DE"/>
              <a:t>ist r stets kleiner oder gleich 1</a:t>
            </a: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5651500" y="4724400"/>
            <a:ext cx="320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Für Winkel im 1. Quadranten</a:t>
            </a:r>
          </a:p>
          <a:p>
            <a:r>
              <a:rPr lang="de-DE"/>
              <a:t>ist r stets größer oder gleich 1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468313" y="981075"/>
            <a:ext cx="846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Die grüne und die rote Kurve sind invers zueinander, das Produkt der Terme ist 1 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395288" y="5373688"/>
            <a:ext cx="8591550" cy="40481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Die Strophoide ist eine </a:t>
            </a:r>
            <a:r>
              <a:rPr lang="de-DE" b="1"/>
              <a:t>analagmatische Kurve:</a:t>
            </a:r>
            <a:r>
              <a:rPr lang="de-DE"/>
              <a:t> sie ist Fixkurve bei einer Inversion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604250" cy="935038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Elemente der Analysis stützen</a:t>
            </a:r>
          </a:p>
        </p:txBody>
      </p:sp>
      <p:pic>
        <p:nvPicPr>
          <p:cNvPr id="19461" name="Picture 11" descr="mnb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4324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2" descr="mnb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25538"/>
            <a:ext cx="424815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519113" y="4240213"/>
            <a:ext cx="74787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Die Nullstellen in der kartesischen Darstellung zeigen </a:t>
            </a:r>
          </a:p>
          <a:p>
            <a:r>
              <a:rPr lang="de-DE" sz="2400"/>
              <a:t>die Steigungen der Polarkurve </a:t>
            </a:r>
          </a:p>
          <a:p>
            <a:r>
              <a:rPr lang="de-DE" sz="2400"/>
              <a:t>in den Durchgängen durch den Ursprung.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604250" cy="935038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Fragen stellen, Antworten finden</a:t>
            </a:r>
          </a:p>
        </p:txBody>
      </p:sp>
      <p:pic>
        <p:nvPicPr>
          <p:cNvPr id="5126" name="Picture 5" descr="geogebra-dw15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868863"/>
            <a:ext cx="1584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polar-kartes-propellerk-ani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997200"/>
            <a:ext cx="4324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 descr="propeller-ur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1125538"/>
            <a:ext cx="1743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3059113" y="1196975"/>
            <a:ext cx="473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Meine Aufgabe im Buch „Analysis-Aufgaben“</a:t>
            </a:r>
          </a:p>
          <a:p>
            <a:r>
              <a:rPr lang="de-DE"/>
              <a:t>von Steinberg/ Ebenhöh (Schroedel)</a:t>
            </a: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3708400" y="256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5122" name="Object 13"/>
          <p:cNvGraphicFramePr>
            <a:graphicFrameLocks noChangeAspect="1"/>
          </p:cNvGraphicFramePr>
          <p:nvPr/>
        </p:nvGraphicFramePr>
        <p:xfrm>
          <a:off x="3203575" y="2060575"/>
          <a:ext cx="2735263" cy="449263"/>
        </p:xfrm>
        <a:graphic>
          <a:graphicData uri="http://schemas.openxmlformats.org/presentationml/2006/ole">
            <p:oleObj spid="_x0000_s5122" name="Equation" r:id="rId7" imgW="1854000" imgH="304560" progId="Equation.DSMT4">
              <p:embed/>
            </p:oleObj>
          </a:graphicData>
        </a:graphic>
      </p:graphicFrame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2843213" y="2636838"/>
            <a:ext cx="584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Woher kommt der kleine Zipfel?????????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604250" cy="935038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Fragen stellen, Antworten finden</a:t>
            </a:r>
          </a:p>
        </p:txBody>
      </p:sp>
      <p:pic>
        <p:nvPicPr>
          <p:cNvPr id="6150" name="Picture 5" descr="geogebra-dw15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868863"/>
            <a:ext cx="1584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propeller-ur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125538"/>
            <a:ext cx="1743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059113" y="1196975"/>
            <a:ext cx="473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Meine Aufgabe im Buch „Analysis-Aufgaben“</a:t>
            </a:r>
          </a:p>
          <a:p>
            <a:r>
              <a:rPr lang="de-DE"/>
              <a:t>von Steinberg/ Ebenhöh (Schroedel)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708400" y="256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3132138" y="1989138"/>
          <a:ext cx="2735262" cy="449262"/>
        </p:xfrm>
        <a:graphic>
          <a:graphicData uri="http://schemas.openxmlformats.org/presentationml/2006/ole">
            <p:oleObj spid="_x0000_s6146" name="Equation" r:id="rId6" imgW="1854000" imgH="304560" progId="Equation.DSMT4">
              <p:embed/>
            </p:oleObj>
          </a:graphicData>
        </a:graphic>
      </p:graphicFrame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2916238" y="2492375"/>
            <a:ext cx="584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Woher kommt der kleine Zipfel?????????</a:t>
            </a:r>
          </a:p>
        </p:txBody>
      </p:sp>
      <p:pic>
        <p:nvPicPr>
          <p:cNvPr id="6155" name="Picture 12" descr="polar-kartes-propell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2997200"/>
            <a:ext cx="38195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5775325" y="3375025"/>
            <a:ext cx="24336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Da gibt es noch </a:t>
            </a:r>
          </a:p>
          <a:p>
            <a:r>
              <a:rPr lang="de-DE" sz="2400"/>
              <a:t>zwei weitere </a:t>
            </a:r>
          </a:p>
          <a:p>
            <a:r>
              <a:rPr lang="de-DE" sz="2400"/>
              <a:t>Zipfelchen!!!!!!!!!!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604250" cy="935038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Schlussbemerkungen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3708400" y="256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23850" y="1916113"/>
            <a:ext cx="88201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de-DE" sz="2400"/>
              <a:t> Festigung des Funktionsbegriffs als eindeutige Zuordnung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sz="2400"/>
              <a:t> Bezug der Graphen aufeinander schult mathematische</a:t>
            </a:r>
            <a:br>
              <a:rPr lang="de-DE" sz="2400"/>
            </a:br>
            <a:r>
              <a:rPr lang="de-DE" sz="2400"/>
              <a:t> Kompetenz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sz="2400"/>
              <a:t> Vollständige Freiheit für die Schüler, Kurvenklassen zu bilden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sz="2400"/>
              <a:t> Aspektewechsel macht das Wesentliche deutlicher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sz="2400"/>
              <a:t> Reichhaltige Mathematik schützt den Unterricht vor</a:t>
            </a:r>
            <a:br>
              <a:rPr lang="de-DE" sz="2400"/>
            </a:br>
            <a:r>
              <a:rPr lang="de-DE" sz="2400"/>
              <a:t>    Verkrustung</a:t>
            </a: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627063" y="1258888"/>
            <a:ext cx="5816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/>
              <a:t>Potential für den Unterricht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3987" cy="647700"/>
          </a:xfrm>
        </p:spPr>
        <p:txBody>
          <a:bodyPr/>
          <a:lstStyle/>
          <a:p>
            <a:pPr eaLnBrk="1" hangingPunct="1"/>
            <a:r>
              <a:rPr lang="de-DE" sz="2400" b="1" smtClean="0">
                <a:solidFill>
                  <a:srgbClr val="993300"/>
                </a:solidFill>
              </a:rPr>
              <a:t>Warum eigentlich Polarkoordinaten?</a:t>
            </a:r>
            <a:endParaRPr lang="de-DE" b="1" smtClean="0">
              <a:solidFill>
                <a:srgbClr val="993300"/>
              </a:solidFill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27088" y="1027113"/>
            <a:ext cx="7929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000"/>
              <a:t> Weil sie wunderbare Mathematik ermöglichen </a:t>
            </a:r>
          </a:p>
          <a:p>
            <a:pPr>
              <a:buFont typeface="Wingdings" pitchFamily="2" charset="2"/>
              <a:buChar char="Ø"/>
            </a:pPr>
            <a:r>
              <a:rPr lang="de-DE" sz="2000"/>
              <a:t> Weil sie ein Stück Welt erschließen</a:t>
            </a:r>
          </a:p>
          <a:p>
            <a:pPr>
              <a:buFont typeface="Wingdings" pitchFamily="2" charset="2"/>
              <a:buChar char="Ø"/>
            </a:pPr>
            <a:r>
              <a:rPr lang="de-DE" sz="2000"/>
              <a:t> Weil Lernende in selbst auf Erkundung gehen können</a:t>
            </a:r>
          </a:p>
          <a:p>
            <a:pPr>
              <a:buFont typeface="Wingdings" pitchFamily="2" charset="2"/>
              <a:buChar char="Ø"/>
            </a:pPr>
            <a:r>
              <a:rPr lang="de-DE" sz="2000"/>
              <a:t> Weil Günter Steinberg schon vor Jahren 1000 Gründe genannt hat</a:t>
            </a:r>
          </a:p>
          <a:p>
            <a:pPr>
              <a:buFont typeface="Wingdings" pitchFamily="2" charset="2"/>
              <a:buChar char="Ø"/>
            </a:pPr>
            <a:r>
              <a:rPr lang="de-DE" sz="2000"/>
              <a:t>.......</a:t>
            </a:r>
          </a:p>
        </p:txBody>
      </p:sp>
      <p:pic>
        <p:nvPicPr>
          <p:cNvPr id="3080" name="Picture 8" descr="FKT-ME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420938"/>
            <a:ext cx="411638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00113" y="4724400"/>
            <a:ext cx="5735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/>
              <a:t> </a:t>
            </a:r>
            <a:r>
              <a:rPr lang="de-DE" sz="2000"/>
              <a:t>Weil wir doch wohl eine Antwort haben sollten, </a:t>
            </a:r>
            <a:br>
              <a:rPr lang="de-DE" sz="2000"/>
            </a:br>
            <a:r>
              <a:rPr lang="de-DE" sz="2000"/>
              <a:t>    was solche Menü-Einträge bedeuten.</a:t>
            </a:r>
            <a:r>
              <a:rPr lang="de-DE"/>
              <a:t> 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516688" y="4365625"/>
            <a:ext cx="24479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>
                <a:latin typeface="Cataneo BT" pitchFamily="66" charset="0"/>
              </a:rPr>
              <a:t>Aber das ist längst </a:t>
            </a:r>
          </a:p>
          <a:p>
            <a:r>
              <a:rPr lang="de-DE" sz="3200">
                <a:latin typeface="Cataneo BT" pitchFamily="66" charset="0"/>
              </a:rPr>
              <a:t>nicht Alles!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  <p:bldP spid="3081" grpId="0"/>
      <p:bldP spid="30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3987" cy="2205038"/>
          </a:xfrm>
        </p:spPr>
        <p:txBody>
          <a:bodyPr/>
          <a:lstStyle/>
          <a:p>
            <a:pPr eaLnBrk="1" hangingPunct="1"/>
            <a:r>
              <a:rPr lang="de-DE" b="1" smtClean="0">
                <a:solidFill>
                  <a:srgbClr val="993300"/>
                </a:solidFill>
              </a:rPr>
              <a:t>Polarkoordinaten besser verstehen</a:t>
            </a:r>
            <a:br>
              <a:rPr lang="de-DE" b="1" smtClean="0">
                <a:solidFill>
                  <a:srgbClr val="993300"/>
                </a:solidFill>
              </a:rPr>
            </a:br>
            <a:r>
              <a:rPr lang="de-DE" sz="2400" b="1" smtClean="0">
                <a:solidFill>
                  <a:srgbClr val="993300"/>
                </a:solidFill>
              </a:rPr>
              <a:t>durch bewegliche und gleichzeitige Darstellung der zugehörigen kartesischen Funktion</a:t>
            </a:r>
            <a:endParaRPr lang="de-DE" b="1" smtClean="0">
              <a:solidFill>
                <a:srgbClr val="993300"/>
              </a:solidFill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779838" y="2492375"/>
            <a:ext cx="49895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6000">
                <a:latin typeface="Cataneo BT" pitchFamily="66" charset="0"/>
              </a:rPr>
              <a:t>Danke </a:t>
            </a:r>
          </a:p>
          <a:p>
            <a:pPr algn="ctr"/>
            <a:r>
              <a:rPr lang="de-DE" sz="6000">
                <a:latin typeface="Cataneo BT" pitchFamily="66" charset="0"/>
              </a:rPr>
              <a:t>für Ihre</a:t>
            </a:r>
          </a:p>
          <a:p>
            <a:pPr algn="ctr"/>
            <a:r>
              <a:rPr lang="de-DE" sz="6000">
                <a:latin typeface="Cataneo BT" pitchFamily="66" charset="0"/>
              </a:rPr>
              <a:t>Aufmerksamkeit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643438" y="5445125"/>
            <a:ext cx="3824287" cy="555625"/>
          </a:xfrm>
          <a:prstGeom prst="rect">
            <a:avLst/>
          </a:prstGeom>
          <a:noFill/>
          <a:ln w="98425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993300"/>
                </a:solidFill>
              </a:rPr>
              <a:t>Und alles steht im Internet</a:t>
            </a:r>
          </a:p>
        </p:txBody>
      </p:sp>
      <p:pic>
        <p:nvPicPr>
          <p:cNvPr id="21510" name="Picture 9" descr="rosette-kar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852738"/>
            <a:ext cx="324008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333375"/>
            <a:ext cx="2952750" cy="1655763"/>
          </a:xfrm>
        </p:spPr>
        <p:txBody>
          <a:bodyPr/>
          <a:lstStyle/>
          <a:p>
            <a:pPr eaLnBrk="1" hangingPunct="1"/>
            <a:r>
              <a:rPr lang="de-DE" sz="2400" b="1" smtClean="0">
                <a:solidFill>
                  <a:srgbClr val="993300"/>
                </a:solidFill>
              </a:rPr>
              <a:t>Wie werden </a:t>
            </a:r>
            <a:br>
              <a:rPr lang="de-DE" sz="2400" b="1" smtClean="0">
                <a:solidFill>
                  <a:srgbClr val="993300"/>
                </a:solidFill>
              </a:rPr>
            </a:br>
            <a:r>
              <a:rPr lang="de-DE" sz="2400" b="1" smtClean="0">
                <a:solidFill>
                  <a:srgbClr val="993300"/>
                </a:solidFill>
              </a:rPr>
              <a:t>die Kosinus-</a:t>
            </a:r>
            <a:br>
              <a:rPr lang="de-DE" sz="2400" b="1" smtClean="0">
                <a:solidFill>
                  <a:srgbClr val="993300"/>
                </a:solidFill>
              </a:rPr>
            </a:br>
            <a:r>
              <a:rPr lang="de-DE" sz="2400" b="1" smtClean="0">
                <a:solidFill>
                  <a:srgbClr val="993300"/>
                </a:solidFill>
              </a:rPr>
              <a:t>Rosetten </a:t>
            </a:r>
            <a:br>
              <a:rPr lang="de-DE" sz="2400" b="1" smtClean="0">
                <a:solidFill>
                  <a:srgbClr val="993300"/>
                </a:solidFill>
              </a:rPr>
            </a:br>
            <a:r>
              <a:rPr lang="de-DE" sz="2400" b="1" smtClean="0">
                <a:solidFill>
                  <a:srgbClr val="993300"/>
                </a:solidFill>
              </a:rPr>
              <a:t>durchlaufen?</a:t>
            </a:r>
            <a:endParaRPr lang="de-DE" b="1" smtClean="0">
              <a:solidFill>
                <a:srgbClr val="9933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7173" name="Picture 5" descr="polar-cos2t-quad-an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68638"/>
            <a:ext cx="4324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polar-cos2t-an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068638"/>
            <a:ext cx="4324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polar-cos2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28670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polar-cos2t-qu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04813"/>
            <a:ext cx="29527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ah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1916113"/>
            <a:ext cx="1619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war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4797425"/>
            <a:ext cx="2714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3987" cy="647700"/>
          </a:xfrm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Was Sie in diesem Vortrag erwartet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42963" y="1185863"/>
            <a:ext cx="8050212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400"/>
              <a:t> Einleitung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400"/>
              <a:t> Erklärungsidee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400"/>
              <a:t> mit verschieden Werkzeugen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400"/>
              <a:t> Durchführung an verschiedenen Beispielen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400"/>
              <a:t> Blick auf Weiterführungen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de-DE" sz="24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400"/>
              <a:t>Blick auf das Potential für das Lernen  von Mathematik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400"/>
              <a:t>Schluss</a:t>
            </a:r>
          </a:p>
        </p:txBody>
      </p:sp>
      <p:pic>
        <p:nvPicPr>
          <p:cNvPr id="4106" name="Picture 10" descr="antw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908050"/>
            <a:ext cx="2943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3" descr="geogebra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3495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5" descr="mupad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2349500"/>
            <a:ext cx="323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tivoy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349500"/>
            <a:ext cx="45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7" descr="euklidtaste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2349500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555875" y="5157788"/>
            <a:ext cx="3824288" cy="555625"/>
          </a:xfrm>
          <a:prstGeom prst="rect">
            <a:avLst/>
          </a:prstGeom>
          <a:noFill/>
          <a:ln w="98425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993300"/>
                </a:solidFill>
              </a:rPr>
              <a:t>Und alles steht im Internet</a:t>
            </a:r>
          </a:p>
        </p:txBody>
      </p:sp>
      <p:graphicFrame>
        <p:nvGraphicFramePr>
          <p:cNvPr id="2050" name="Object 19"/>
          <p:cNvGraphicFramePr>
            <a:graphicFrameLocks noChangeAspect="1"/>
          </p:cNvGraphicFramePr>
          <p:nvPr/>
        </p:nvGraphicFramePr>
        <p:xfrm>
          <a:off x="1331913" y="1268413"/>
          <a:ext cx="6096000" cy="4067175"/>
        </p:xfrm>
        <a:graphic>
          <a:graphicData uri="http://schemas.openxmlformats.org/presentationml/2006/ole">
            <p:oleObj spid="_x0000_s2050" name="Diagramm" r:id="rId8" imgW="6096000" imgH="4067251" progId="MSGraph.Chart.8">
              <p:embed followColorScheme="full"/>
            </p:oleObj>
          </a:graphicData>
        </a:graphic>
      </p:graphicFrame>
      <p:sp>
        <p:nvSpPr>
          <p:cNvPr id="4116" name="AutoShape 20"/>
          <p:cNvSpPr>
            <a:spLocks noChangeArrowheads="1"/>
          </p:cNvSpPr>
          <p:nvPr/>
        </p:nvSpPr>
        <p:spPr bwMode="auto">
          <a:xfrm rot="5400000">
            <a:off x="6697663" y="5191125"/>
            <a:ext cx="647700" cy="866775"/>
          </a:xfrm>
          <a:custGeom>
            <a:avLst/>
            <a:gdLst>
              <a:gd name="T0" fmla="*/ 372637 w 21600"/>
              <a:gd name="T1" fmla="*/ 0 h 21600"/>
              <a:gd name="T2" fmla="*/ 372637 w 21600"/>
              <a:gd name="T3" fmla="*/ 487882 h 21600"/>
              <a:gd name="T4" fmla="*/ 82042 w 21600"/>
              <a:gd name="T5" fmla="*/ 866775 h 21600"/>
              <a:gd name="T6" fmla="*/ 647700 w 21600"/>
              <a:gd name="T7" fmla="*/ 24394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402 h 21600"/>
              <a:gd name="T14" fmla="*/ 17560 w 21600"/>
              <a:gd name="T15" fmla="*/ 875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402"/>
                </a:lnTo>
                <a:cubicBezTo>
                  <a:pt x="5564" y="3402"/>
                  <a:pt x="0" y="7322"/>
                  <a:pt x="0" y="12158"/>
                </a:cubicBezTo>
                <a:lnTo>
                  <a:pt x="0" y="21600"/>
                </a:lnTo>
                <a:lnTo>
                  <a:pt x="5472" y="21600"/>
                </a:lnTo>
                <a:lnTo>
                  <a:pt x="5472" y="12158"/>
                </a:lnTo>
                <a:cubicBezTo>
                  <a:pt x="5472" y="10279"/>
                  <a:pt x="8586" y="8756"/>
                  <a:pt x="12427" y="8756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build="p"/>
      <p:bldP spid="4114" grpId="0" animBg="1"/>
      <p:bldP spid="4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mnb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068638"/>
            <a:ext cx="4324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10245" name="Picture 10" descr="geogebra64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50847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geogebra-dw15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2420938"/>
            <a:ext cx="1584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7535863" y="4581525"/>
            <a:ext cx="160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GeoGebra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403350" y="3141663"/>
            <a:ext cx="322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Archimedische Spirale</a:t>
            </a:r>
          </a:p>
        </p:txBody>
      </p:sp>
      <p:pic>
        <p:nvPicPr>
          <p:cNvPr id="6159" name="Picture 15" descr="geogebra-dw15">
            <a:hlinkClick r:id="rId7" action="ppaction://program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3933825"/>
            <a:ext cx="1584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spirale-archi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1052513"/>
            <a:ext cx="23812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polar-cos2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5963" y="1052513"/>
            <a:ext cx="28670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polar-cos2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5963" y="1052513"/>
            <a:ext cx="28670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8532812" cy="647700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Wie kann man den Durchlauf verstehen?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11268" name="Picture 6" descr="geogebra64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50847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geogebra-dw15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005263"/>
            <a:ext cx="1584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7535863" y="4581525"/>
            <a:ext cx="160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GeoGebra</a:t>
            </a:r>
          </a:p>
        </p:txBody>
      </p:sp>
      <p:pic>
        <p:nvPicPr>
          <p:cNvPr id="11271" name="Picture 10" descr="geogebra-dw15">
            <a:hlinkClick r:id="rId6" action="ppaction://program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4032250"/>
            <a:ext cx="1584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 descr="polar-cos2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1052513"/>
            <a:ext cx="28670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3" descr="polar-cos2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1052513"/>
            <a:ext cx="28670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4" descr="polar-cos2t-qua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1052513"/>
            <a:ext cx="29527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mnb7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875" y="3141663"/>
            <a:ext cx="4324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8532812" cy="647700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polar-kartesisch-Koppelung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22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8604250" cy="935038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polar-kartesische-Koppelung </a:t>
            </a:r>
            <a:br>
              <a:rPr lang="de-DE" sz="3200" b="1" smtClean="0">
                <a:solidFill>
                  <a:srgbClr val="993300"/>
                </a:solidFill>
              </a:rPr>
            </a:br>
            <a:r>
              <a:rPr lang="de-DE" sz="3200" b="1" smtClean="0">
                <a:solidFill>
                  <a:srgbClr val="993300"/>
                </a:solidFill>
              </a:rPr>
              <a:t>mit Euklid-Dynageo</a:t>
            </a:r>
          </a:p>
        </p:txBody>
      </p:sp>
      <p:pic>
        <p:nvPicPr>
          <p:cNvPr id="12293" name="Picture 13" descr="eukdynatie37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704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4" descr="eukdynatie37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484313"/>
            <a:ext cx="704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5" descr="eukdynatie37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708275"/>
            <a:ext cx="704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6" descr="eukdynatie37">
            <a:hlinkClick r:id="rId6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708275"/>
            <a:ext cx="704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7" descr="eukdynatie37">
            <a:hlinkClick r:id="rId7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04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8"/>
          <p:cNvSpPr txBox="1">
            <a:spLocks noChangeArrowheads="1"/>
          </p:cNvSpPr>
          <p:nvPr/>
        </p:nvSpPr>
        <p:spPr bwMode="auto">
          <a:xfrm>
            <a:off x="1476375" y="3141663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Cos-Panne</a:t>
            </a:r>
          </a:p>
        </p:txBody>
      </p:sp>
      <p:sp>
        <p:nvSpPr>
          <p:cNvPr id="12299" name="Text Box 19"/>
          <p:cNvSpPr txBox="1">
            <a:spLocks noChangeArrowheads="1"/>
          </p:cNvSpPr>
          <p:nvPr/>
        </p:nvSpPr>
        <p:spPr bwMode="auto">
          <a:xfrm>
            <a:off x="1476375" y="2636838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Sin-Panne</a:t>
            </a:r>
          </a:p>
        </p:txBody>
      </p:sp>
      <p:sp>
        <p:nvSpPr>
          <p:cNvPr id="12300" name="Text Box 20"/>
          <p:cNvSpPr txBox="1">
            <a:spLocks noChangeArrowheads="1"/>
          </p:cNvSpPr>
          <p:nvPr/>
        </p:nvSpPr>
        <p:spPr bwMode="auto">
          <a:xfrm>
            <a:off x="539750" y="1773238"/>
            <a:ext cx="113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Spirale</a:t>
            </a:r>
          </a:p>
        </p:txBody>
      </p:sp>
      <p:sp>
        <p:nvSpPr>
          <p:cNvPr id="12301" name="Text Box 21"/>
          <p:cNvSpPr txBox="1">
            <a:spLocks noChangeArrowheads="1"/>
          </p:cNvSpPr>
          <p:nvPr/>
        </p:nvSpPr>
        <p:spPr bwMode="auto">
          <a:xfrm>
            <a:off x="3492500" y="32131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Cos richtig</a:t>
            </a:r>
          </a:p>
        </p:txBody>
      </p:sp>
      <p:sp>
        <p:nvSpPr>
          <p:cNvPr id="12302" name="Text Box 22"/>
          <p:cNvSpPr txBox="1">
            <a:spLocks noChangeArrowheads="1"/>
          </p:cNvSpPr>
          <p:nvPr/>
        </p:nvSpPr>
        <p:spPr bwMode="auto">
          <a:xfrm>
            <a:off x="5795963" y="1484313"/>
            <a:ext cx="2524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Cos(2t) </a:t>
            </a:r>
          </a:p>
          <a:p>
            <a:r>
              <a:rPr lang="de-DE" sz="2400"/>
              <a:t>Polar-kartsesisch</a:t>
            </a:r>
          </a:p>
          <a:p>
            <a:r>
              <a:rPr lang="de-DE" sz="2400"/>
              <a:t>Noch eine Panne</a:t>
            </a:r>
          </a:p>
        </p:txBody>
      </p:sp>
      <p:pic>
        <p:nvPicPr>
          <p:cNvPr id="12303" name="Picture 23" descr="eukdynatie37">
            <a:hlinkClick r:id="rId8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221163"/>
            <a:ext cx="704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 Box 26"/>
          <p:cNvSpPr txBox="1">
            <a:spLocks noChangeArrowheads="1"/>
          </p:cNvSpPr>
          <p:nvPr/>
        </p:nvSpPr>
        <p:spPr bwMode="auto">
          <a:xfrm>
            <a:off x="5183188" y="4797425"/>
            <a:ext cx="3960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Cos(2t) Polar-kartesesisch</a:t>
            </a:r>
            <a:r>
              <a:rPr lang="de-DE"/>
              <a:t> </a:t>
            </a:r>
            <a:r>
              <a:rPr lang="de-DE" sz="2400">
                <a:solidFill>
                  <a:schemeClr val="folHlink"/>
                </a:solidFill>
              </a:rPr>
              <a:t>Dieses stimmt</a:t>
            </a:r>
            <a:r>
              <a:rPr lang="de-DE" sz="2400"/>
              <a:t>.</a:t>
            </a:r>
          </a:p>
        </p:txBody>
      </p:sp>
      <p:sp>
        <p:nvSpPr>
          <p:cNvPr id="12305" name="Text Box 28"/>
          <p:cNvSpPr txBox="1">
            <a:spLocks noChangeArrowheads="1"/>
          </p:cNvSpPr>
          <p:nvPr/>
        </p:nvSpPr>
        <p:spPr bwMode="auto">
          <a:xfrm>
            <a:off x="663575" y="3592513"/>
            <a:ext cx="4000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folHlink"/>
                </a:solidFill>
              </a:rPr>
              <a:t>In Euklid-Dynageo erfordern</a:t>
            </a:r>
          </a:p>
          <a:p>
            <a:r>
              <a:rPr lang="de-DE" sz="2400">
                <a:solidFill>
                  <a:schemeClr val="folHlink"/>
                </a:solidFill>
              </a:rPr>
              <a:t>die trigonometrischen </a:t>
            </a:r>
          </a:p>
          <a:p>
            <a:r>
              <a:rPr lang="de-DE" sz="2400">
                <a:solidFill>
                  <a:schemeClr val="folHlink"/>
                </a:solidFill>
              </a:rPr>
              <a:t>Funktionen als Argument</a:t>
            </a:r>
          </a:p>
          <a:p>
            <a:r>
              <a:rPr lang="de-DE" sz="2400">
                <a:solidFill>
                  <a:schemeClr val="folHlink"/>
                </a:solidFill>
              </a:rPr>
              <a:t>Winkel im Gradmaß.</a:t>
            </a:r>
            <a:r>
              <a:rPr lang="de-DE" sz="2400"/>
              <a:t> </a:t>
            </a:r>
          </a:p>
        </p:txBody>
      </p:sp>
      <p:sp>
        <p:nvSpPr>
          <p:cNvPr id="12306" name="Text Box 30"/>
          <p:cNvSpPr txBox="1">
            <a:spLocks noChangeArrowheads="1"/>
          </p:cNvSpPr>
          <p:nvPr/>
        </p:nvSpPr>
        <p:spPr bwMode="auto">
          <a:xfrm>
            <a:off x="5651500" y="2708275"/>
            <a:ext cx="3143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folHlink"/>
                </a:solidFill>
              </a:rPr>
              <a:t>In Euklid-Dynageo bekommt </a:t>
            </a:r>
          </a:p>
          <a:p>
            <a:r>
              <a:rPr lang="de-DE">
                <a:solidFill>
                  <a:schemeClr val="folHlink"/>
                </a:solidFill>
              </a:rPr>
              <a:t>man leicht Probleme mit dem</a:t>
            </a:r>
          </a:p>
          <a:p>
            <a:r>
              <a:rPr lang="de-DE">
                <a:solidFill>
                  <a:schemeClr val="folHlink"/>
                </a:solidFill>
              </a:rPr>
              <a:t>„Punktsprung-Phänomen“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8604250" cy="935038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polar-kartesische-Koppelung </a:t>
            </a:r>
            <a:br>
              <a:rPr lang="de-DE" sz="3200" b="1" smtClean="0">
                <a:solidFill>
                  <a:srgbClr val="993300"/>
                </a:solidFill>
              </a:rPr>
            </a:br>
            <a:r>
              <a:rPr lang="de-DE" sz="3200" b="1" smtClean="0">
                <a:solidFill>
                  <a:srgbClr val="993300"/>
                </a:solidFill>
              </a:rPr>
              <a:t>mit Euklid-Dynageo</a:t>
            </a:r>
          </a:p>
        </p:txBody>
      </p:sp>
      <p:pic>
        <p:nvPicPr>
          <p:cNvPr id="13317" name="Picture 15" descr="eukdynatie37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341438"/>
            <a:ext cx="704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6"/>
          <p:cNvSpPr txBox="1">
            <a:spLocks noChangeArrowheads="1"/>
          </p:cNvSpPr>
          <p:nvPr/>
        </p:nvSpPr>
        <p:spPr bwMode="auto">
          <a:xfrm>
            <a:off x="395288" y="5373688"/>
            <a:ext cx="824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R(t)= 4 cos(2t)    polar-kartsesische-Koppelung</a:t>
            </a:r>
          </a:p>
        </p:txBody>
      </p:sp>
      <p:pic>
        <p:nvPicPr>
          <p:cNvPr id="1331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196975"/>
            <a:ext cx="85391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439150" cy="4048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Prof. Dr. Dörte Haftendorn Universität Lüneburg http:haftendorn.uni-lueneburg.de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935913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604250" cy="935038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rgbClr val="993300"/>
                </a:solidFill>
              </a:rPr>
              <a:t>polar-kartesische-Koppelung mit MuPAD</a:t>
            </a:r>
          </a:p>
        </p:txBody>
      </p:sp>
      <p:pic>
        <p:nvPicPr>
          <p:cNvPr id="14341" name="Picture 8" descr="mupad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196975"/>
            <a:ext cx="7921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mupad15web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268413"/>
            <a:ext cx="1625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mnb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2924175"/>
            <a:ext cx="38608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mnb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2997200"/>
            <a:ext cx="37433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1547813" y="1916113"/>
            <a:ext cx="255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Experimentierfeld</a:t>
            </a:r>
          </a:p>
        </p:txBody>
      </p:sp>
      <p:pic>
        <p:nvPicPr>
          <p:cNvPr id="14346" name="Picture 14" descr="mupad">
            <a:hlinkClick r:id="rId8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084763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5" descr="mupad15web">
            <a:hlinkClick r:id="rId9" action="ppaction://program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5229225"/>
            <a:ext cx="10080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5775325" y="2081213"/>
            <a:ext cx="200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Internetseite dazu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Bildschirmpräsentation (4:3)</PresentationFormat>
  <Paragraphs>109</Paragraphs>
  <Slides>20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Wingdings</vt:lpstr>
      <vt:lpstr>Cataneo BT</vt:lpstr>
      <vt:lpstr>Standarddesign</vt:lpstr>
      <vt:lpstr>MathType 5.0 Equation</vt:lpstr>
      <vt:lpstr>Microsoft Graph-Diagramm</vt:lpstr>
      <vt:lpstr>Polarkoordinaten besser verstehen durch bewegliche und gleichzeitige Darstellung der zugehörigen kartesischen Funktion</vt:lpstr>
      <vt:lpstr>Warum eigentlich Polarkoordinaten?</vt:lpstr>
      <vt:lpstr>Wie werden  die Kosinus- Rosetten  durchlaufen?</vt:lpstr>
      <vt:lpstr>Was Sie in diesem Vortrag erwartet</vt:lpstr>
      <vt:lpstr>Wie kann man den Durchlauf verstehen?</vt:lpstr>
      <vt:lpstr>polar-kartesisch-Koppelung</vt:lpstr>
      <vt:lpstr>polar-kartesische-Koppelung  mit Euklid-Dynageo</vt:lpstr>
      <vt:lpstr>polar-kartesische-Koppelung  mit Euklid-Dynageo</vt:lpstr>
      <vt:lpstr>polar-kartesische-Koppelung mit MuPAD</vt:lpstr>
      <vt:lpstr>Eine Konchoide der Kosinus-Rosette...</vt:lpstr>
      <vt:lpstr>Polarblume (Staatsex. Aufgabe)</vt:lpstr>
      <vt:lpstr>Polarblume (Staatsex. Aufgabe)</vt:lpstr>
      <vt:lpstr>Inversion</vt:lpstr>
      <vt:lpstr>Inversion der Pascalschen Schnecken</vt:lpstr>
      <vt:lpstr>Inversion der Strophoide</vt:lpstr>
      <vt:lpstr>Elemente der Analysis stützen</vt:lpstr>
      <vt:lpstr>Fragen stellen, Antworten finden</vt:lpstr>
      <vt:lpstr>Fragen stellen, Antworten finden</vt:lpstr>
      <vt:lpstr>Schlussbemerkungen</vt:lpstr>
      <vt:lpstr>Polarkoordinaten besser verstehen durch bewegliche und gleichzeitige Darstellung der zugehörigen kartesischen Funktion</vt:lpstr>
    </vt:vector>
  </TitlesOfParts>
  <Company>Universität Lüneburg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Polarkoordinaten besser verstehen durch bewegliche und gleichzeitige Darstellung der zugehörigen "kartesischen Funktion"</dc:title>
  <dc:creator>Prof. Dr. Haftendorn</dc:creator>
  <cp:lastModifiedBy>Prof. Dr. Dörte Haftendorn</cp:lastModifiedBy>
  <cp:revision>29</cp:revision>
  <dcterms:created xsi:type="dcterms:W3CDTF">2006-03-06T13:28:15Z</dcterms:created>
  <dcterms:modified xsi:type="dcterms:W3CDTF">2013-04-01T22:29:36Z</dcterms:modified>
</cp:coreProperties>
</file>