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64" r:id="rId4"/>
    <p:sldId id="281" r:id="rId5"/>
    <p:sldId id="282" r:id="rId6"/>
    <p:sldId id="283" r:id="rId7"/>
    <p:sldId id="280" r:id="rId8"/>
    <p:sldId id="285" r:id="rId9"/>
    <p:sldId id="284" r:id="rId10"/>
    <p:sldId id="270" r:id="rId11"/>
    <p:sldId id="272" r:id="rId12"/>
    <p:sldId id="271" r:id="rId13"/>
    <p:sldId id="286" r:id="rId14"/>
    <p:sldId id="273" r:id="rId15"/>
    <p:sldId id="274" r:id="rId16"/>
    <p:sldId id="287" r:id="rId17"/>
    <p:sldId id="289" r:id="rId18"/>
    <p:sldId id="292" r:id="rId19"/>
    <p:sldId id="293" r:id="rId20"/>
    <p:sldId id="290" r:id="rId21"/>
    <p:sldId id="295" r:id="rId22"/>
    <p:sldId id="297" r:id="rId23"/>
    <p:sldId id="296" r:id="rId24"/>
    <p:sldId id="294" r:id="rId2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3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0" autoAdjust="0"/>
    <p:restoredTop sz="94652" autoAdjust="0"/>
  </p:normalViewPr>
  <p:slideViewPr>
    <p:cSldViewPr>
      <p:cViewPr varScale="1">
        <p:scale>
          <a:sx n="50" d="100"/>
          <a:sy n="50" d="100"/>
        </p:scale>
        <p:origin x="-7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C07E52-C469-41F7-AB6B-F37C3752DA50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53EB932-C6F1-418B-B655-27CEC32D179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F8C2A9-E5DA-417D-87E4-5640A3EEC3C9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846A0C-0DB8-4271-B66C-24657F93AA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3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12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13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14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15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16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17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18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19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20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21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4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22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23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5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6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7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8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9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10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11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00FD-4EE8-4CEF-BBDB-30CAB266B5A8}" type="datetimeFigureOut">
              <a:rPr lang="de-DE" smtClean="0"/>
              <a:pPr/>
              <a:t>12.04.2017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088232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Mathe-Basis verstehen: </a:t>
            </a:r>
            <a:r>
              <a:rPr lang="de-DE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Es ist nie zu spät!</a:t>
            </a:r>
            <a:endParaRPr lang="de-DE" sz="8000" b="1" dirty="0">
              <a:solidFill>
                <a:schemeClr val="accent2">
                  <a:lumMod val="7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schi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5397964" cy="3600400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8144" y="2492896"/>
            <a:ext cx="2559483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chul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nterne</a:t>
            </a:r>
          </a:p>
          <a:p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ehrer-</a:t>
            </a:r>
          </a:p>
          <a:p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ortbildung,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11.4.2017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g-11 Hamburg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23528" y="5949280"/>
            <a:ext cx="8176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Gewerbeschule für Gastronomie und Ernährung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allgemeine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7584" y="1340768"/>
            <a:ext cx="75244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Preislisten mit Rabatt-Staffelungen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Taxigebühren (Festpreis+ Kilometerpreis)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Zuordnung Geschwindigkeit-&gt;Bremsweg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Zuordnung  Fleischgewicht-&gt;Bratdauer 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jede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Funktion x-&gt;y=f(x) ist eine eindeutige </a:t>
            </a:r>
            <a:b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 Zuordnung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…. (fast alles)…..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908720"/>
            <a:ext cx="3261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Nicht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proportional</a:t>
            </a:r>
          </a:p>
        </p:txBody>
      </p:sp>
      <p:sp>
        <p:nvSpPr>
          <p:cNvPr id="8" name="Horizontaler Bildlauf 7"/>
          <p:cNvSpPr/>
          <p:nvPr/>
        </p:nvSpPr>
        <p:spPr>
          <a:xfrm>
            <a:off x="395536" y="4797152"/>
            <a:ext cx="6408712" cy="103327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accent2">
                    <a:lumMod val="50000"/>
                  </a:schemeClr>
                </a:solidFill>
              </a:rPr>
              <a:t> Finger weg vom Dreisatz </a:t>
            </a:r>
          </a:p>
        </p:txBody>
      </p:sp>
      <p:sp>
        <p:nvSpPr>
          <p:cNvPr id="9" name="Smiley 8"/>
          <p:cNvSpPr/>
          <p:nvPr/>
        </p:nvSpPr>
        <p:spPr>
          <a:xfrm>
            <a:off x="7164288" y="4005064"/>
            <a:ext cx="1656184" cy="1728192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89503" y="5877272"/>
            <a:ext cx="5654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Denken und Sorgfalt hilft immer!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3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Kopfrechnen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lussdiagramm: Lochstreifen 10"/>
          <p:cNvSpPr/>
          <p:nvPr/>
        </p:nvSpPr>
        <p:spPr>
          <a:xfrm>
            <a:off x="323528" y="908720"/>
            <a:ext cx="1872208" cy="123672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immer </a:t>
            </a:r>
          </a:p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wieder</a:t>
            </a:r>
          </a:p>
        </p:txBody>
      </p:sp>
      <p:sp>
        <p:nvSpPr>
          <p:cNvPr id="12" name="Flussdiagramm: Lochstreifen 11"/>
          <p:cNvSpPr/>
          <p:nvPr/>
        </p:nvSpPr>
        <p:spPr>
          <a:xfrm>
            <a:off x="2411760" y="836712"/>
            <a:ext cx="2808312" cy="123672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nur, was im Kopf</a:t>
            </a:r>
          </a:p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sinnvoll ist</a:t>
            </a:r>
          </a:p>
        </p:txBody>
      </p:sp>
      <p:sp>
        <p:nvSpPr>
          <p:cNvPr id="13" name="Flussdiagramm: Lochstreifen 12"/>
          <p:cNvSpPr/>
          <p:nvPr/>
        </p:nvSpPr>
        <p:spPr>
          <a:xfrm>
            <a:off x="5580112" y="836712"/>
            <a:ext cx="2808312" cy="123672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klare Regeln, was man können soll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7544" y="227687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das kleine Einmaleins bis 11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die Quadratzahlen bis 11^2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Verdoppeln und Halbieren bis 100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Wirkung von angehängten Nullen kennen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Wirkung von 0,…  0,0…  usw. kennen.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4869160"/>
            <a:ext cx="496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Hilfbegriff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„zählende Ziffern“</a:t>
            </a:r>
          </a:p>
        </p:txBody>
      </p:sp>
      <p:sp>
        <p:nvSpPr>
          <p:cNvPr id="16" name="Legende mit Pfeil nach links 15"/>
          <p:cNvSpPr/>
          <p:nvPr/>
        </p:nvSpPr>
        <p:spPr>
          <a:xfrm rot="1830264">
            <a:off x="6811409" y="4222764"/>
            <a:ext cx="1919825" cy="1944216"/>
          </a:xfrm>
          <a:prstGeom prst="leftArrowCallout">
            <a:avLst>
              <a:gd name="adj1" fmla="val 22650"/>
              <a:gd name="adj2" fmla="val 20004"/>
              <a:gd name="adj3" fmla="val 25000"/>
              <a:gd name="adj4" fmla="val 75000"/>
            </a:avLst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Hierzu nächste</a:t>
            </a:r>
          </a:p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Folie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75856" y="5517232"/>
            <a:ext cx="2444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Diese Zahlen haben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zwei zählende Ziffern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Kopfrechnen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712968" cy="707886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2">
                    <a:lumMod val="75000"/>
                  </a:schemeClr>
                </a:solidFill>
              </a:rPr>
              <a:t>Prinzip: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Vom Kern der Rechnung weiterhangeln!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7984" y="1556792"/>
            <a:ext cx="447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Von einem zum nächsten.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55976" y="3645024"/>
            <a:ext cx="459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Vorsicht:                      diese      gehört zum Kern.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Kopfrechnen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712968" cy="707886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2">
                    <a:lumMod val="75000"/>
                  </a:schemeClr>
                </a:solidFill>
              </a:rPr>
              <a:t>Prinzip: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Vom Kern der Rechnung weiterhangeln!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346276" y="1988840"/>
            <a:ext cx="4897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Jede an eine ganze Zahl 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angehängte 0 heißt </a:t>
            </a:r>
            <a:r>
              <a:rPr lang="de-DE" sz="2800" dirty="0" smtClean="0">
                <a:solidFill>
                  <a:srgbClr val="00B050"/>
                </a:solidFill>
              </a:rPr>
              <a:t>mal 10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Das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Ergebnis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 hat so viele Nullen,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 wie die Faktoren zusammen.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7984" y="1556792"/>
            <a:ext cx="447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Von einem zum nächsten.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99992" y="3933056"/>
            <a:ext cx="43977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50"/>
                </a:solidFill>
              </a:rPr>
              <a:t>Durch 10 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erzeugt ein Komma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oder schiebt eine weitere 0 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hinter dem Komma ein.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427984" y="5229200"/>
            <a:ext cx="4716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Das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Ergebnis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 hat höchstens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so viele Nachkommastellen 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wie die Faktoren zusammen.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55976" y="3645024"/>
            <a:ext cx="459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Vorsicht:                      diese      gehört zum Kern.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de-DE" sz="6600" dirty="0" err="1" smtClean="0">
                <a:solidFill>
                  <a:schemeClr val="accent2">
                    <a:lumMod val="75000"/>
                  </a:schemeClr>
                </a:solidFill>
              </a:rPr>
              <a:t>Überschlagsrechnungen</a:t>
            </a: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4900" dirty="0" smtClean="0">
                <a:solidFill>
                  <a:schemeClr val="accent2">
                    <a:lumMod val="75000"/>
                  </a:schemeClr>
                </a:solidFill>
              </a:rPr>
              <a:t>Ergebnis grob Anpeilen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652120" y="1700808"/>
            <a:ext cx="2736304" cy="252028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</a:rPr>
              <a:t>Nur Mut!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355976" y="5733256"/>
            <a:ext cx="4721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Kein Wettbewerb, wer am nächsten </a:t>
            </a:r>
          </a:p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ans richtige Ergebnis kommt!!!!!!!!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err="1" smtClean="0">
                <a:solidFill>
                  <a:schemeClr val="accent2">
                    <a:lumMod val="75000"/>
                  </a:schemeClr>
                </a:solidFill>
              </a:rPr>
              <a:t>Prozentrechung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Horizontaler Bildlauf 4"/>
          <p:cNvSpPr/>
          <p:nvPr/>
        </p:nvSpPr>
        <p:spPr>
          <a:xfrm>
            <a:off x="899592" y="764704"/>
            <a:ext cx="6912768" cy="103327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accent2">
                    <a:lumMod val="50000"/>
                  </a:schemeClr>
                </a:solidFill>
              </a:rPr>
              <a:t>Prozente sind Anteile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988840"/>
            <a:ext cx="2172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genau wie   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2627784" y="1844824"/>
          <a:ext cx="4660900" cy="622300"/>
        </p:xfrm>
        <a:graphic>
          <a:graphicData uri="http://schemas.openxmlformats.org/presentationml/2006/ole">
            <p:oleObj spid="_x0000_s97282" name="Equation" r:id="rId4" imgW="4660560" imgH="622080" progId="Equation.DSMT4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640013" y="2708275"/>
          <a:ext cx="4635500" cy="622300"/>
        </p:xfrm>
        <a:graphic>
          <a:graphicData uri="http://schemas.openxmlformats.org/presentationml/2006/ole">
            <p:oleObj spid="_x0000_s97283" name="Equation" r:id="rId5" imgW="4635360" imgH="62208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95536" y="3212976"/>
            <a:ext cx="7059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dabei müssen die Größen(begriffe) mit ihren Einheiten </a:t>
            </a:r>
          </a:p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in Zähler und Nenner  gleich sein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51520" y="3933056"/>
          <a:ext cx="8547100" cy="622300"/>
        </p:xfrm>
        <a:graphic>
          <a:graphicData uri="http://schemas.openxmlformats.org/presentationml/2006/ole">
            <p:oleObj spid="_x0000_s97284" name="Equation" r:id="rId6" imgW="8546760" imgH="622080" progId="Equation.DSMT4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596336" y="1916832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z. B Rosinen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94217" y="2492896"/>
            <a:ext cx="1549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z.B. Hamburg-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Kassel mit der 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Bahn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4509120"/>
            <a:ext cx="839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z.B.:  Von Hamburg nach Clausthal  sind es 240 km.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Wieviel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Prozent des Weges hat man 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geschafft, wenn man an Hannover vorbeifährt?  Antwort: 50% hat man geschafft.</a:t>
            </a: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51520" y="5085184"/>
          <a:ext cx="8509000" cy="622300"/>
        </p:xfrm>
        <a:graphic>
          <a:graphicData uri="http://schemas.openxmlformats.org/presentationml/2006/ole">
            <p:oleObj spid="_x0000_s97286" name="Equation" r:id="rId7" imgW="8508960" imgH="622080" progId="Equation.DSMT4">
              <p:embed/>
            </p:oleObj>
          </a:graphicData>
        </a:graphic>
      </p:graphicFrame>
      <p:sp>
        <p:nvSpPr>
          <p:cNvPr id="17" name="Horizontaler Bildlauf 16"/>
          <p:cNvSpPr/>
          <p:nvPr/>
        </p:nvSpPr>
        <p:spPr>
          <a:xfrm>
            <a:off x="395536" y="5752720"/>
            <a:ext cx="8280920" cy="77262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Merke dir die bunten Hunde!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3203848" cy="1008112"/>
          </a:xfrm>
        </p:spPr>
        <p:txBody>
          <a:bodyPr>
            <a:noAutofit/>
          </a:bodyPr>
          <a:lstStyle/>
          <a:p>
            <a:pPr algn="r"/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Grundwert </a:t>
            </a:r>
            <a:b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467544" y="1988840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Aufbau der ganzen   Prozentrechnung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75648" y="548680"/>
            <a:ext cx="3168352" cy="1151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Prozentwert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915816" y="548680"/>
            <a:ext cx="3528392" cy="93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Prozentsatz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491880" y="1484784"/>
            <a:ext cx="2376264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95936" y="105273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</a:rPr>
              <a:t>mal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79512" y="2420888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1. Grundaufgabe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51520" y="5517232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3. Grundaufgabe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51520" y="3717032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2. Grundaufgabe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2795052" cy="5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517232"/>
            <a:ext cx="2736304" cy="5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6228184" y="2852936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139952" y="5877272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627784" y="4149080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7677655" y="2780928"/>
          <a:ext cx="1466345" cy="504056"/>
        </p:xfrm>
        <a:graphic>
          <a:graphicData uri="http://schemas.openxmlformats.org/presentationml/2006/ole">
            <p:oleObj spid="_x0000_s98314" name="Equation" r:id="rId5" imgW="812520" imgH="279360" progId="Equation.DSMT4">
              <p:embed/>
            </p:oleObj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7870825" y="5157192"/>
          <a:ext cx="1077913" cy="1199158"/>
        </p:xfrm>
        <a:graphic>
          <a:graphicData uri="http://schemas.openxmlformats.org/presentationml/2006/ole">
            <p:oleObj spid="_x0000_s98315" name="Equation" r:id="rId6" imgW="596880" imgH="571320" progId="Equation.DSMT4">
              <p:embed/>
            </p:oleObj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7740352" y="3429000"/>
          <a:ext cx="1168400" cy="1096963"/>
        </p:xfrm>
        <a:graphic>
          <a:graphicData uri="http://schemas.openxmlformats.org/presentationml/2006/ole">
            <p:oleObj spid="_x0000_s98316" name="Equation" r:id="rId7" imgW="64764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323528" y="260648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Aufbau der ganzen   Prozentrechnung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0" y="1052736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1. Grundaufgabe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5796136" y="1268760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7236296" y="1196752"/>
          <a:ext cx="1466345" cy="504056"/>
        </p:xfrm>
        <a:graphic>
          <a:graphicData uri="http://schemas.openxmlformats.org/presentationml/2006/ole">
            <p:oleObj spid="_x0000_s107522" name="Equation" r:id="rId5" imgW="812520" imgH="279360" progId="Equation.DSMT4">
              <p:embed/>
            </p:oleObj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179512" y="1700808"/>
            <a:ext cx="396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accent2">
                    <a:lumMod val="75000"/>
                  </a:schemeClr>
                </a:solidFill>
              </a:rPr>
              <a:t>Wieviel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sind 80% von 300 km?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51520" y="2708920"/>
            <a:ext cx="218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mit Dreisatz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23528" y="4653136"/>
            <a:ext cx="218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mit Dreisatz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70035" y="3140968"/>
            <a:ext cx="27739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Dieses Linke ist zwar </a:t>
            </a:r>
          </a:p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richtig, </a:t>
            </a:r>
            <a:r>
              <a:rPr lang="de-DE" sz="2000" dirty="0" smtClean="0">
                <a:solidFill>
                  <a:srgbClr val="00B050"/>
                </a:solidFill>
              </a:rPr>
              <a:t>aber nicht so toll.</a:t>
            </a:r>
          </a:p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We</a:t>
            </a:r>
            <a:r>
              <a:rPr lang="de-DE" sz="2000" dirty="0" smtClean="0">
                <a:solidFill>
                  <a:srgbClr val="00B050"/>
                </a:solidFill>
              </a:rPr>
              <a:t>r unbedingt </a:t>
            </a:r>
          </a:p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Dreisatz will, nehme</a:t>
            </a:r>
          </a:p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dieses Untere!</a:t>
            </a:r>
            <a:endParaRPr lang="de-DE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323528" y="260648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Aufbau der ganzen   Prozentrechnung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0" y="1052736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1. Grundaufgabe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2195736" y="1556792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9512" y="1916832"/>
            <a:ext cx="653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80%  sind 240  km. Wie lang ist die Gesamtstrecke?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51520" y="3068960"/>
            <a:ext cx="218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mit Dreisatz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23528" y="4653136"/>
            <a:ext cx="218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mit Dreisatz</a:t>
            </a:r>
          </a:p>
        </p:txBody>
      </p:sp>
      <p:graphicFrame>
        <p:nvGraphicFramePr>
          <p:cNvPr id="110629" name="Object 12"/>
          <p:cNvGraphicFramePr>
            <a:graphicFrameLocks noChangeAspect="1"/>
          </p:cNvGraphicFramePr>
          <p:nvPr/>
        </p:nvGraphicFramePr>
        <p:xfrm>
          <a:off x="7524328" y="980728"/>
          <a:ext cx="1168400" cy="1096963"/>
        </p:xfrm>
        <a:graphic>
          <a:graphicData uri="http://schemas.openxmlformats.org/presentationml/2006/ole">
            <p:oleObj spid="_x0000_s110629" name="Equation" r:id="rId5" imgW="647640" imgH="609480" progId="Equation.DSMT4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283968" y="3501008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Dieses Linke ist zwar richtig, </a:t>
            </a:r>
            <a:r>
              <a:rPr lang="de-DE" sz="2000" dirty="0" smtClean="0">
                <a:solidFill>
                  <a:srgbClr val="00B050"/>
                </a:solidFill>
              </a:rPr>
              <a:t>aber nicht </a:t>
            </a:r>
          </a:p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so toll. </a:t>
            </a:r>
            <a:r>
              <a:rPr lang="de-DE" sz="2000" dirty="0" smtClean="0">
                <a:solidFill>
                  <a:srgbClr val="00B050"/>
                </a:solidFill>
              </a:rPr>
              <a:t>We</a:t>
            </a:r>
            <a:r>
              <a:rPr lang="de-DE" sz="2000" dirty="0" smtClean="0">
                <a:solidFill>
                  <a:srgbClr val="00B050"/>
                </a:solidFill>
              </a:rPr>
              <a:t>r unbedingt </a:t>
            </a:r>
          </a:p>
          <a:p>
            <a:pPr algn="r"/>
            <a:r>
              <a:rPr lang="de-DE" sz="2000" dirty="0" smtClean="0">
                <a:solidFill>
                  <a:srgbClr val="00B050"/>
                </a:solidFill>
              </a:rPr>
              <a:t>Dreisatz will, nehme </a:t>
            </a:r>
            <a:r>
              <a:rPr lang="de-DE" sz="2000" dirty="0" smtClean="0">
                <a:solidFill>
                  <a:srgbClr val="00B050"/>
                </a:solidFill>
              </a:rPr>
              <a:t>dieses Untere!</a:t>
            </a:r>
            <a:endParaRPr lang="de-DE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323528" y="260648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Aufbau der ganzen   Prozentrechnung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0" y="1052736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3. Grundaufgabe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3707904" y="1412776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9512" y="1916832"/>
            <a:ext cx="900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accent2">
                    <a:lumMod val="75000"/>
                  </a:schemeClr>
                </a:solidFill>
              </a:rPr>
              <a:t>Wieviel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 Prozent sind 240  km, wenn die Gesamtstrecke 300km lang ist.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51520" y="3068960"/>
            <a:ext cx="218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mit Dreisatz</a:t>
            </a:r>
          </a:p>
        </p:txBody>
      </p:sp>
      <p:graphicFrame>
        <p:nvGraphicFramePr>
          <p:cNvPr id="111656" name="Object 11"/>
          <p:cNvGraphicFramePr>
            <a:graphicFrameLocks noChangeAspect="1"/>
          </p:cNvGraphicFramePr>
          <p:nvPr/>
        </p:nvGraphicFramePr>
        <p:xfrm>
          <a:off x="7668344" y="836712"/>
          <a:ext cx="1077913" cy="1198563"/>
        </p:xfrm>
        <a:graphic>
          <a:graphicData uri="http://schemas.openxmlformats.org/presentationml/2006/ole">
            <p:oleObj spid="_x0000_s111656" name="Equation" r:id="rId5" imgW="596880" imgH="57132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076056" y="5445224"/>
            <a:ext cx="37356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hier rechts echte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Gleich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zeichen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nicht entspricht!!!!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Mathe-Basis</a:t>
            </a:r>
            <a:endParaRPr lang="de-DE" sz="8000" b="1" dirty="0">
              <a:solidFill>
                <a:schemeClr val="accent2">
                  <a:lumMod val="7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980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Was wird i.d.R. nach der Sek 1 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nicht sicher gekonnt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03648" y="1556792"/>
            <a:ext cx="74281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Zuordungen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, Dreisatz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u.ä.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Kopfrechnen 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Größenvorstellungen und Umrechnungen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Prozentrechnung, Bruchrechnung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7902" y="3501008"/>
            <a:ext cx="89260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Was macht es erfahrungsgemäß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schwierig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 die notwendigen Fähigkeiten 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doch noch zu lehren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57803" y="4509120"/>
            <a:ext cx="8586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Verfestigtes Selbstkonzept: „konnte ich nie“ 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Überdruss, Langeweile, schlechte Erfahrungen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mangelnder Einsatz, „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nich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meins“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Schere zwischen Alter 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der Lernenden und Anspruch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3203848" cy="1008112"/>
          </a:xfrm>
        </p:spPr>
        <p:txBody>
          <a:bodyPr>
            <a:noAutofit/>
          </a:bodyPr>
          <a:lstStyle/>
          <a:p>
            <a:pPr algn="r"/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Grundwert </a:t>
            </a:r>
            <a:b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395536" y="1844824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Aufbau der ganzen   Prozentrechnung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75648" y="548680"/>
            <a:ext cx="3168352" cy="1151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Prozentwert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915816" y="548680"/>
            <a:ext cx="3528392" cy="93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Prozentsatz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491880" y="1484784"/>
            <a:ext cx="2376264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95936" y="105273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</a:rPr>
              <a:t>mal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79512" y="2420888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1. Grundaufgabe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51520" y="5517232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3. Grundaufgabe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51520" y="3717032"/>
            <a:ext cx="29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2. Grundaufgabe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2795052" cy="5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517232"/>
            <a:ext cx="2736304" cy="5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6228184" y="2852936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139952" y="5877272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627784" y="4149080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gesucht</a:t>
            </a:r>
          </a:p>
        </p:txBody>
      </p:sp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7677655" y="2780928"/>
          <a:ext cx="1466345" cy="504056"/>
        </p:xfrm>
        <a:graphic>
          <a:graphicData uri="http://schemas.openxmlformats.org/presentationml/2006/ole">
            <p:oleObj spid="_x0000_s108546" name="Equation" r:id="rId5" imgW="812520" imgH="279360" progId="Equation.DSMT4">
              <p:embed/>
            </p:oleObj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7870825" y="5181600"/>
          <a:ext cx="1077913" cy="1198563"/>
        </p:xfrm>
        <a:graphic>
          <a:graphicData uri="http://schemas.openxmlformats.org/presentationml/2006/ole">
            <p:oleObj spid="_x0000_s108547" name="Equation" r:id="rId6" imgW="596880" imgH="571320" progId="Equation.DSMT4">
              <p:embed/>
            </p:oleObj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7740352" y="3429000"/>
          <a:ext cx="1168400" cy="1096963"/>
        </p:xfrm>
        <a:graphic>
          <a:graphicData uri="http://schemas.openxmlformats.org/presentationml/2006/ole">
            <p:oleObj spid="_x0000_s108548" name="Equation" r:id="rId7" imgW="647640" imgH="609480" progId="Equation.DSMT4">
              <p:embed/>
            </p:oleObj>
          </a:graphicData>
        </a:graphic>
      </p:graphicFrame>
      <p:sp>
        <p:nvSpPr>
          <p:cNvPr id="21" name="Explosion 2 20"/>
          <p:cNvSpPr/>
          <p:nvPr/>
        </p:nvSpPr>
        <p:spPr>
          <a:xfrm>
            <a:off x="467544" y="2321496"/>
            <a:ext cx="8280920" cy="4536504"/>
          </a:xfrm>
          <a:prstGeom prst="irregularSeal2">
            <a:avLst/>
          </a:prstGeom>
          <a:solidFill>
            <a:schemeClr val="accent2">
              <a:lumMod val="40000"/>
              <a:lumOff val="60000"/>
              <a:alpha val="94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accent2">
                    <a:lumMod val="50000"/>
                  </a:schemeClr>
                </a:solidFill>
              </a:rPr>
              <a:t>Für alles Andere braucht man „nur noch“  Nachdenken und Sorgfalt.</a:t>
            </a:r>
            <a:endParaRPr lang="de-DE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3203848" cy="432048"/>
          </a:xfrm>
        </p:spPr>
        <p:txBody>
          <a:bodyPr>
            <a:no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Grundwert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539552" y="0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Rabatte und Steuern</a:t>
            </a:r>
            <a:endParaRPr lang="de-DE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75648" y="548681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Prozentwert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915816" y="548680"/>
            <a:ext cx="3528392" cy="93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Prozentsatz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80728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899592" y="1124744"/>
            <a:ext cx="226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2:gesucht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84168" y="1052736"/>
            <a:ext cx="226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1:gesucht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635896" y="1412776"/>
            <a:ext cx="231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3: Anteil ?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1520" y="1628800"/>
            <a:ext cx="29297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Mehrwertsteuer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1520" y="2276872"/>
            <a:ext cx="6771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Wir berechnen für unsere Leistung netto (=ohne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MwSt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 200 €. 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Was muss der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Kunde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brutto (=mit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MwSt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zahlen? </a:t>
            </a:r>
            <a:endParaRPr lang="de-DE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23528" y="2924944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51520" y="3573016"/>
            <a:ext cx="5092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anderer Rechenweg: Die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MwSt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allein beträgt: 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380312" y="3501008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915816" y="4077072"/>
            <a:ext cx="329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dazu kommt der Netto-Betrag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51520" y="465313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Begründung: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79512" y="5373216"/>
            <a:ext cx="665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Minna musste 4000 € bezahlen. Welches war der Netto-Preis?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732240" y="5301208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2: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211960" y="5733256"/>
            <a:ext cx="272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Achtung: Es gibt keinen </a:t>
            </a:r>
          </a:p>
          <a:p>
            <a:r>
              <a:rPr lang="de-DE" sz="2000" b="1" dirty="0" smtClean="0">
                <a:solidFill>
                  <a:srgbClr val="00B050"/>
                </a:solidFill>
              </a:rPr>
              <a:t>anderen Rechenweg</a:t>
            </a:r>
            <a:endParaRPr lang="de-DE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16786" name="Object 50"/>
          <p:cNvGraphicFramePr>
            <a:graphicFrameLocks noChangeAspect="1"/>
          </p:cNvGraphicFramePr>
          <p:nvPr/>
        </p:nvGraphicFramePr>
        <p:xfrm>
          <a:off x="6804248" y="5805264"/>
          <a:ext cx="616068" cy="576064"/>
        </p:xfrm>
        <a:graphic>
          <a:graphicData uri="http://schemas.openxmlformats.org/presentationml/2006/ole">
            <p:oleObj spid="_x0000_s116786" name="Equation" r:id="rId5" imgW="609480" imgH="571320" progId="Equation.DSMT4">
              <p:embed/>
            </p:oleObj>
          </a:graphicData>
        </a:graphic>
      </p:graphicFrame>
      <p:sp>
        <p:nvSpPr>
          <p:cNvPr id="42" name="Textfeld 41"/>
          <p:cNvSpPr txBox="1"/>
          <p:nvPr/>
        </p:nvSpPr>
        <p:spPr>
          <a:xfrm>
            <a:off x="7201545" y="5733256"/>
            <a:ext cx="188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kann  man nicht</a:t>
            </a:r>
          </a:p>
          <a:p>
            <a:pPr algn="r"/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aufteilen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0" y="5589240"/>
            <a:ext cx="8770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Oma hat in einem Schuhgeschäft für Kinderstiefel statt ursprünglichen 50€ nur 40€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gezahlt. Hat das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Schugeschäft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auch 10% Rabatt gegeben?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40:50=0.8=80%   Nein, Oma hatte sogar 20% Rabatt bekommen.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3203848" cy="432048"/>
          </a:xfrm>
        </p:spPr>
        <p:txBody>
          <a:bodyPr>
            <a:no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Grundwert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539552" y="0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Rabatte und Steuern</a:t>
            </a:r>
            <a:endParaRPr lang="de-DE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75648" y="548681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Prozentwert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915816" y="548680"/>
            <a:ext cx="3528392" cy="93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Prozentsatz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80728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899592" y="1124744"/>
            <a:ext cx="226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2:gesucht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84168" y="1052736"/>
            <a:ext cx="226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1:gesucht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635896" y="1412776"/>
            <a:ext cx="231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3: Anteil ?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1520" y="1628800"/>
            <a:ext cx="148348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Rabatte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1520" y="2276872"/>
            <a:ext cx="902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Wegen Umbau reduzieren wir alles um 10%. Der Rabatt wird an der Kasse abgezogen.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Jan gefällt eine Jacke für 120 €. Was wird er für die Jacke zahlen müssen?</a:t>
            </a:r>
            <a:endParaRPr lang="de-DE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23528" y="2924944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51520" y="3573016"/>
            <a:ext cx="4551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anderer Rechenwege: Der Rabattwert ist: 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380312" y="3501008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043608" y="3933056"/>
            <a:ext cx="4911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Von dem regulären Preis wird dies abgezogen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1520" y="4293096"/>
            <a:ext cx="5931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Mia hat in demselben Laden für einen Mantel nur noch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160 € bezahlt. Was kostete der Mantel ursprünglich?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3528" y="4941168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2: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9512" y="6165304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3: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932040" y="4869160"/>
            <a:ext cx="3692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Achtung: Es gibt keinen </a:t>
            </a:r>
          </a:p>
          <a:p>
            <a:r>
              <a:rPr lang="de-DE" sz="2000" b="1" dirty="0" smtClean="0">
                <a:solidFill>
                  <a:srgbClr val="00B050"/>
                </a:solidFill>
              </a:rPr>
              <a:t>anderen Rechenweg für </a:t>
            </a:r>
            <a:r>
              <a:rPr lang="de-DE" sz="2000" b="1" dirty="0" err="1" smtClean="0">
                <a:solidFill>
                  <a:srgbClr val="00B050"/>
                </a:solidFill>
              </a:rPr>
              <a:t>Gr.Afg</a:t>
            </a:r>
            <a:r>
              <a:rPr lang="de-DE" sz="2000" b="1" dirty="0" smtClean="0">
                <a:solidFill>
                  <a:srgbClr val="00B050"/>
                </a:solidFill>
              </a:rPr>
              <a:t> 2</a:t>
            </a:r>
            <a:endParaRPr lang="de-DE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7" name="Horizontaler Bildlauf 16"/>
          <p:cNvSpPr/>
          <p:nvPr/>
        </p:nvSpPr>
        <p:spPr>
          <a:xfrm>
            <a:off x="539552" y="0"/>
            <a:ext cx="8280920" cy="5760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Rabatte und Steuern</a:t>
            </a:r>
            <a:endParaRPr lang="de-DE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48680"/>
            <a:ext cx="2808312" cy="5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feld 22"/>
          <p:cNvSpPr txBox="1"/>
          <p:nvPr/>
        </p:nvSpPr>
        <p:spPr>
          <a:xfrm>
            <a:off x="251520" y="692696"/>
            <a:ext cx="322594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Mehrfach-Rabatte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12608" y="1268760"/>
            <a:ext cx="8831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Das Küchenstudio wirbt: Für jede von uns geplante Küche geben wir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10% Rabatt </a:t>
            </a:r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auf den errechneten Preis.  Der Angestellte Herr  Meier plant mit Hans und Grete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eine neue Küche und das Planungsprogramm errechnet 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4215 €.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Herr Meier sagt: Da Sie schon ihre vorige Küche bei uns gekauft haben, kann ich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Ihnen 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auf den reduzierten Preis nochmals 5% Rabatt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geben.   </a:t>
            </a:r>
            <a:endParaRPr lang="de-DE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0" y="3284984"/>
            <a:ext cx="912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Muss Herr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eier in zwei Schritten rechnen oder kann der gleich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15% Rabatt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geben?</a:t>
            </a:r>
            <a:endParaRPr lang="de-DE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-2478" y="5733256"/>
            <a:ext cx="914647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Strichrechnung mit % ist nur bei demselben G erlaubt.</a:t>
            </a:r>
            <a:endParaRPr lang="de-DE" sz="3200" dirty="0" smtClean="0">
              <a:solidFill>
                <a:srgbClr val="00B05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79512" y="2924944"/>
            <a:ext cx="127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Gr.Afg</a:t>
            </a:r>
            <a:r>
              <a:rPr lang="de-DE" sz="2400" b="1" dirty="0" smtClean="0">
                <a:solidFill>
                  <a:srgbClr val="0070C0"/>
                </a:solidFill>
              </a:rPr>
              <a:t> 1: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358284" y="4437112"/>
            <a:ext cx="378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Nur so!!! kann man zusammenfassen.</a:t>
            </a:r>
            <a:endParaRPr lang="de-DE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088232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Mathe-Basis verstehen: </a:t>
            </a:r>
            <a:r>
              <a:rPr lang="de-DE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Es ist nie zu spät!</a:t>
            </a:r>
            <a:endParaRPr lang="de-DE" sz="8000" b="1" dirty="0">
              <a:solidFill>
                <a:schemeClr val="accent2">
                  <a:lumMod val="7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schi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5397964" cy="3600400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8846108">
            <a:off x="5482116" y="3358624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Vielen Dank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für Ihre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Proportionale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908720"/>
            <a:ext cx="8723157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2492896"/>
            <a:ext cx="9131154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19872" y="3140968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Rosinen in kg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60032" y="3140968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Preis in €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35896" y="155679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07904" y="191683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36296" y="3284985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Startinfo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36296" y="3573016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Frage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36296" y="386104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Grundinfo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08304" y="4221088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Antwort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Proportionale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908720"/>
            <a:ext cx="8723157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2492896"/>
            <a:ext cx="9131154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19872" y="3140968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Rosinen in kg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60032" y="3140968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Preis in €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35896" y="155679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07904" y="191683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36296" y="3284985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Startinfo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36296" y="3573016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Frage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36296" y="386104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Grundinfo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08304" y="4221088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Antwort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31409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Als Aufgaben: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3501008"/>
            <a:ext cx="29523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Die </a:t>
            </a:r>
            <a:r>
              <a:rPr lang="de-DE" sz="3200" b="1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>
                <a:solidFill>
                  <a:srgbClr val="0070C0"/>
                </a:solidFill>
              </a:rPr>
              <a:t> gehört in die Spalte, in der das </a:t>
            </a:r>
            <a:r>
              <a:rPr lang="de-DE" sz="3200" b="1" dirty="0" smtClean="0">
                <a:solidFill>
                  <a:srgbClr val="0070C0"/>
                </a:solidFill>
              </a:rPr>
              <a:t>?</a:t>
            </a:r>
            <a:r>
              <a:rPr lang="de-DE" sz="2800" dirty="0" smtClean="0">
                <a:solidFill>
                  <a:srgbClr val="0070C0"/>
                </a:solidFill>
              </a:rPr>
              <a:t> nicht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Proportionale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908720"/>
            <a:ext cx="8723157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2492896"/>
            <a:ext cx="9131154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19872" y="3140968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Rosinen in kg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60032" y="3140968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Preis in €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35896" y="155679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07904" y="191683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36296" y="3284985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Startinfo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36296" y="3573016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Frage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36296" y="386104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Grundinfo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08304" y="4221088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Antwort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31409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Als Aufgaben: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3501008"/>
            <a:ext cx="29523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Die </a:t>
            </a:r>
            <a:r>
              <a:rPr lang="de-DE" sz="3200" b="1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>
                <a:solidFill>
                  <a:srgbClr val="0070C0"/>
                </a:solidFill>
              </a:rPr>
              <a:t> gehört in die Spalte, in der das </a:t>
            </a:r>
            <a:r>
              <a:rPr lang="de-DE" sz="3200" b="1" dirty="0" smtClean="0">
                <a:solidFill>
                  <a:srgbClr val="0070C0"/>
                </a:solidFill>
              </a:rPr>
              <a:t>?</a:t>
            </a:r>
            <a:r>
              <a:rPr lang="de-DE" sz="2800" dirty="0" smtClean="0">
                <a:solidFill>
                  <a:srgbClr val="0070C0"/>
                </a:solidFill>
              </a:rPr>
              <a:t> nicht ist.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4869160"/>
            <a:ext cx="3159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92D050"/>
                </a:solidFill>
              </a:rPr>
              <a:t>Auch </a:t>
            </a:r>
            <a:r>
              <a:rPr lang="de-DE" sz="2800" b="1" dirty="0" err="1" smtClean="0">
                <a:solidFill>
                  <a:srgbClr val="92D050"/>
                </a:solidFill>
              </a:rPr>
              <a:t>Strichrechung</a:t>
            </a:r>
            <a:r>
              <a:rPr lang="de-DE" sz="2800" b="1" dirty="0" smtClean="0">
                <a:solidFill>
                  <a:srgbClr val="92D050"/>
                </a:solidFill>
              </a:rPr>
              <a:t> </a:t>
            </a:r>
          </a:p>
          <a:p>
            <a:r>
              <a:rPr lang="de-DE" sz="2800" b="1" dirty="0" smtClean="0">
                <a:solidFill>
                  <a:srgbClr val="92D050"/>
                </a:solidFill>
              </a:rPr>
              <a:t>ist erlaubt.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Proportionale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908720"/>
            <a:ext cx="8723157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2492896"/>
            <a:ext cx="9131154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19872" y="3140968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Rosinen in kg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60032" y="3140968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Preis in €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35896" y="155679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07904" y="1916832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Rosinen kosten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36296" y="3284985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Startinfo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36296" y="3573016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Frage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36296" y="386104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Grundinfo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08304" y="4221088"/>
            <a:ext cx="16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Antwort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31409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Als Aufgaben: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3501008"/>
            <a:ext cx="29523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Die </a:t>
            </a:r>
            <a:r>
              <a:rPr lang="de-DE" sz="3200" b="1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>
                <a:solidFill>
                  <a:srgbClr val="0070C0"/>
                </a:solidFill>
              </a:rPr>
              <a:t> gehört in die Spalte, in der das </a:t>
            </a:r>
            <a:r>
              <a:rPr lang="de-DE" sz="3200" b="1" dirty="0" smtClean="0">
                <a:solidFill>
                  <a:srgbClr val="0070C0"/>
                </a:solidFill>
              </a:rPr>
              <a:t>?</a:t>
            </a:r>
            <a:r>
              <a:rPr lang="de-DE" sz="2800" dirty="0" smtClean="0">
                <a:solidFill>
                  <a:srgbClr val="0070C0"/>
                </a:solidFill>
              </a:rPr>
              <a:t> nicht ist.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4869160"/>
            <a:ext cx="3159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92D050"/>
                </a:solidFill>
              </a:rPr>
              <a:t>Auch </a:t>
            </a:r>
            <a:r>
              <a:rPr lang="de-DE" sz="2800" b="1" dirty="0" err="1" smtClean="0">
                <a:solidFill>
                  <a:srgbClr val="92D050"/>
                </a:solidFill>
              </a:rPr>
              <a:t>Strichrechung</a:t>
            </a:r>
            <a:r>
              <a:rPr lang="de-DE" sz="2800" b="1" dirty="0" smtClean="0">
                <a:solidFill>
                  <a:srgbClr val="92D050"/>
                </a:solidFill>
              </a:rPr>
              <a:t> </a:t>
            </a:r>
          </a:p>
          <a:p>
            <a:r>
              <a:rPr lang="de-DE" sz="2800" b="1" dirty="0" smtClean="0">
                <a:solidFill>
                  <a:srgbClr val="92D050"/>
                </a:solidFill>
              </a:rPr>
              <a:t>ist erlaubt.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572270" y="5517232"/>
            <a:ext cx="257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Wie viele Kilotüten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kommt man für 20 €?</a:t>
            </a:r>
          </a:p>
        </p:txBody>
      </p:sp>
      <p:sp>
        <p:nvSpPr>
          <p:cNvPr id="26" name="Horizontaler Bildlauf 25"/>
          <p:cNvSpPr/>
          <p:nvPr/>
        </p:nvSpPr>
        <p:spPr>
          <a:xfrm>
            <a:off x="0" y="5733256"/>
            <a:ext cx="2699792" cy="79208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Dreisatz ist 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Proportionale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908720"/>
            <a:ext cx="8723157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846" y="1556792"/>
            <a:ext cx="9131154" cy="584775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4005064"/>
            <a:ext cx="9139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Nicht die Menge der Aufgaben macht‘s sondern die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Intensität</a:t>
            </a:r>
          </a:p>
        </p:txBody>
      </p:sp>
      <p:sp>
        <p:nvSpPr>
          <p:cNvPr id="13" name="Flussdiagramm: Lochstreifen 12"/>
          <p:cNvSpPr/>
          <p:nvPr/>
        </p:nvSpPr>
        <p:spPr>
          <a:xfrm>
            <a:off x="251520" y="2204864"/>
            <a:ext cx="2376264" cy="165618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Freiheiten geben</a:t>
            </a:r>
          </a:p>
        </p:txBody>
      </p:sp>
      <p:sp>
        <p:nvSpPr>
          <p:cNvPr id="14" name="Flussdiagramm: Lochstreifen 13"/>
          <p:cNvSpPr/>
          <p:nvPr/>
        </p:nvSpPr>
        <p:spPr>
          <a:xfrm>
            <a:off x="3275856" y="2204864"/>
            <a:ext cx="2376264" cy="165618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Kreativität herausfordern</a:t>
            </a:r>
          </a:p>
        </p:txBody>
      </p:sp>
      <p:sp>
        <p:nvSpPr>
          <p:cNvPr id="16" name="Flussdiagramm: Lochstreifen 15"/>
          <p:cNvSpPr/>
          <p:nvPr/>
        </p:nvSpPr>
        <p:spPr>
          <a:xfrm>
            <a:off x="6012160" y="2204864"/>
            <a:ext cx="2376264" cy="165618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Rechenwege  erläutern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4437112"/>
            <a:ext cx="95615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Die Einführungsaufgabe immer wieder erwähnen: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„das machen wir jetzt wie bei den Rosinen“ ,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dadurch wird sie im  Hirn verankert und  Angst wird abgebaut.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Ggf. neue Strategien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z.B. Graph zeichnen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, auch darauf beziehen.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Vergleich von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23928" y="908720"/>
            <a:ext cx="4974823" cy="369332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79912" y="1340768"/>
            <a:ext cx="5180393" cy="646331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rechnen,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Punkt- und Strichrechnung sind erlaubt.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5536" y="836712"/>
            <a:ext cx="2836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Proportional=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Verhältnisgleich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512" y="1916832"/>
            <a:ext cx="8826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In jeder Zeile ist hat der Bruch aus den Größen denselben Wert, </a:t>
            </a:r>
          </a:p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dieser Wert ist die </a:t>
            </a:r>
            <a:r>
              <a:rPr lang="de-DE" sz="2400" b="1" dirty="0" smtClean="0">
                <a:solidFill>
                  <a:srgbClr val="0070C0"/>
                </a:solidFill>
              </a:rPr>
              <a:t>Grundinfo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, z.B. der Kilopreis, der Preis pro Liter….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55576" y="4365104"/>
            <a:ext cx="468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 braucht                Stunden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55576" y="3789040"/>
            <a:ext cx="46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Kartoffelschälfrauen brauchen        Stunden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55576" y="4077072"/>
            <a:ext cx="470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Kartoffelschälfrauen brauchen        Stunden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5385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Vergleich von Zuordnungen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-&gt;Didaktik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23928" y="908720"/>
            <a:ext cx="4974823" cy="369332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Kennzeichen: doppelt wird doppelt, halb wird halb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79912" y="1340768"/>
            <a:ext cx="5180393" cy="646331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auf gleiche Weise rechnen,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Punkt- und Strichrechnung sind erlaubt.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5536" y="836712"/>
            <a:ext cx="2836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Proportional=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Verhältnisgleich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512" y="1916832"/>
            <a:ext cx="8826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In jeder Zeile ist hat der Bruch aus den Größen denselben Wert, </a:t>
            </a:r>
          </a:p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dieser Wert ist die </a:t>
            </a:r>
            <a:r>
              <a:rPr lang="de-DE" sz="2400" b="1" dirty="0" smtClean="0">
                <a:solidFill>
                  <a:srgbClr val="0070C0"/>
                </a:solidFill>
              </a:rPr>
              <a:t>Grundinfo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, z.B. der Kilopreis, der Preis pro Liter….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1520" y="2780928"/>
            <a:ext cx="4438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Umgekehrt Proportional=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Produktgleich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51920" y="3356992"/>
            <a:ext cx="4974823" cy="369332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Kennzeichen: doppelt wird halb, halb wird doppelt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55576" y="4365104"/>
            <a:ext cx="4085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 braucht                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55576" y="3789040"/>
            <a:ext cx="40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Kartoffelschälfrauen brauchen        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55576" y="4077072"/>
            <a:ext cx="39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Kartoffelschälfrauen brauchen        h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64088" y="3789040"/>
            <a:ext cx="3779912" cy="92333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Strategie: links und rechts mit mal und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geteilt entgegengesetzt rechnen,</a:t>
            </a:r>
          </a:p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Strichrechnung ist nicht  erlaubt.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1520" y="5085184"/>
            <a:ext cx="3650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In jeder Zeile ist das Produkt 6 h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55576" y="4725144"/>
            <a:ext cx="39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Kartoffelschälfrauen brauchen        h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3528" y="5517232"/>
            <a:ext cx="475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Henne Berta brütet       Eier in       Tagen aus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3528" y="5805264"/>
            <a:ext cx="475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Henne Berta brütet       Eier in       Tagen aus </a:t>
            </a:r>
          </a:p>
        </p:txBody>
      </p:sp>
      <p:sp>
        <p:nvSpPr>
          <p:cNvPr id="29" name="Wolke 28"/>
          <p:cNvSpPr/>
          <p:nvPr/>
        </p:nvSpPr>
        <p:spPr>
          <a:xfrm>
            <a:off x="6804248" y="4869160"/>
            <a:ext cx="2138536" cy="64807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echt???</a:t>
            </a:r>
          </a:p>
        </p:txBody>
      </p:sp>
      <p:sp>
        <p:nvSpPr>
          <p:cNvPr id="31" name="Wolke 30"/>
          <p:cNvSpPr/>
          <p:nvPr/>
        </p:nvSpPr>
        <p:spPr>
          <a:xfrm>
            <a:off x="5940152" y="5589240"/>
            <a:ext cx="2952328" cy="86409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Quelle für kreativen Humor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7" grpId="1"/>
      <p:bldP spid="28" grpId="0"/>
      <p:bldP spid="28" grpId="1"/>
      <p:bldP spid="29" grpId="1" animBg="1"/>
      <p:bldP spid="31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 w="4445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 sz="2800" dirty="0" smtClean="0">
            <a:solidFill>
              <a:schemeClr val="accent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Office PowerPoint</Application>
  <PresentationFormat>Bildschirmpräsentation (4:3)</PresentationFormat>
  <Paragraphs>340</Paragraphs>
  <Slides>24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Larissa-Design</vt:lpstr>
      <vt:lpstr>Equation</vt:lpstr>
      <vt:lpstr>MathType 6.0 Equation</vt:lpstr>
      <vt:lpstr>Mathe-Basis verstehen:  Es ist nie zu spät!</vt:lpstr>
      <vt:lpstr>Mathe-Basis</vt:lpstr>
      <vt:lpstr>Proportionale Zuordnungen</vt:lpstr>
      <vt:lpstr>Proportionale Zuordnungen</vt:lpstr>
      <vt:lpstr>Proportionale Zuordnungen</vt:lpstr>
      <vt:lpstr>Proportionale Zuordnungen</vt:lpstr>
      <vt:lpstr>Proportionale Zuordnungen</vt:lpstr>
      <vt:lpstr>Vergleich von Zuordnungen</vt:lpstr>
      <vt:lpstr>Vergleich von Zuordnungen</vt:lpstr>
      <vt:lpstr>allgemeine Zuordnungen</vt:lpstr>
      <vt:lpstr>Folie 11</vt:lpstr>
      <vt:lpstr>Kopfrechnen</vt:lpstr>
      <vt:lpstr>Kopfrechnen</vt:lpstr>
      <vt:lpstr>Überschlagsrechnungen,  Ergebnis grob Anpeilen</vt:lpstr>
      <vt:lpstr>Prozentrechung</vt:lpstr>
      <vt:lpstr>Grundwert  G</vt:lpstr>
      <vt:lpstr>Folie 17</vt:lpstr>
      <vt:lpstr>Folie 18</vt:lpstr>
      <vt:lpstr>Folie 19</vt:lpstr>
      <vt:lpstr>Grundwert  G</vt:lpstr>
      <vt:lpstr>Grundwert</vt:lpstr>
      <vt:lpstr>Grundwert</vt:lpstr>
      <vt:lpstr>Folie 23</vt:lpstr>
      <vt:lpstr>Mathe-Basis verstehen:  Es ist nie zu spät!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 lebendig sehen – ein Stück Welt verstehen</dc:title>
  <dc:creator>Prof. Dr. Dörte Haftendorn</dc:creator>
  <cp:lastModifiedBy>Prof. Dr. Dörte Haftendorn</cp:lastModifiedBy>
  <cp:revision>79</cp:revision>
  <dcterms:created xsi:type="dcterms:W3CDTF">2016-09-19T20:29:14Z</dcterms:created>
  <dcterms:modified xsi:type="dcterms:W3CDTF">2017-04-12T17:17:28Z</dcterms:modified>
</cp:coreProperties>
</file>