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78" r:id="rId7"/>
    <p:sldId id="262" r:id="rId8"/>
    <p:sldId id="286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2" r:id="rId17"/>
    <p:sldId id="271" r:id="rId18"/>
    <p:sldId id="270" r:id="rId19"/>
    <p:sldId id="273" r:id="rId20"/>
    <p:sldId id="276" r:id="rId21"/>
    <p:sldId id="277" r:id="rId22"/>
    <p:sldId id="279" r:id="rId23"/>
    <p:sldId id="281" r:id="rId24"/>
    <p:sldId id="298" r:id="rId25"/>
    <p:sldId id="293" r:id="rId26"/>
    <p:sldId id="288" r:id="rId27"/>
    <p:sldId id="295" r:id="rId28"/>
    <p:sldId id="290" r:id="rId29"/>
    <p:sldId id="287" r:id="rId30"/>
  </p:sldIdLst>
  <p:sldSz cx="12192000" cy="6858000"/>
  <p:notesSz cx="10234613" cy="71040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örte Haftendorn" initials="DH" lastIdx="1" clrIdx="0">
    <p:extLst>
      <p:ext uri="{19B8F6BF-5375-455C-9EA6-DF929625EA0E}">
        <p15:presenceInfo xmlns:p15="http://schemas.microsoft.com/office/powerpoint/2012/main" userId="Dörte Haftend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78" autoAdjust="0"/>
    <p:restoredTop sz="94660"/>
  </p:normalViewPr>
  <p:slideViewPr>
    <p:cSldViewPr snapToGrid="0">
      <p:cViewPr>
        <p:scale>
          <a:sx n="94" d="100"/>
          <a:sy n="94" d="100"/>
        </p:scale>
        <p:origin x="33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04T13:22:23.219" idx="1">
    <p:pos x="4155" y="3698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6437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6437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7612877F-0BDF-44CE-B8DC-49AC58FFBBF8}" type="datetimeFigureOut">
              <a:rPr lang="de-DE" smtClean="0"/>
              <a:t>03.02.2024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5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747627"/>
            <a:ext cx="4434999" cy="356436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8" y="6747627"/>
            <a:ext cx="4434999" cy="356436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52DDA87-F9B7-4371-98C8-1ADF92099E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42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E275-3219-1A27-4FFE-1D7844FD9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8CFD2A-C8CE-23A0-6D7D-8D06C1E35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AAF8B-0A16-DCE0-470E-9F5809DA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7FA-DC2E-47E4-AFD8-F0846C501BE4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712C1D-C507-DE48-2BB8-278F36B4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101DDC-5469-51CA-BEF1-C255B64E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16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A5AA2-1214-FE65-488F-F6AE606C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06100FF-69FB-6987-25A7-C67069ACD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43D310-5255-2EC0-B03E-46747001A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52DA-02C4-44A8-83A2-15B2DDE4850E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311E59-FADC-F1AE-F859-19B5D339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4F14DE-33E6-0EA5-5160-B41041A9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35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A80806-87CB-DE89-D795-C57E1AFCA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1BAC4D-B1C8-6036-29B1-C095E17FF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943ABB-7CE3-4A1B-A123-D0C0F337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7D42-FF98-4548-91C8-5A233C8544D1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0341AA-089A-8082-0105-5CFF4698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BB07D2-696D-70FD-834B-C8510C31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35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7343B-A420-CBF1-B8B0-15505AE2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665EFE-B3AB-D323-30DA-ED3C7CD19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FFAAD2-DE46-9B20-3BB8-975058EC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4BF32-4216-498D-AA64-365109DC0BE0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3AC686-DF6F-1A79-0FF3-266E913E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248B53-DF30-264B-C65D-6D8A62D9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20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EA747-2B8C-8982-CD22-96D88E30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AD14F1-072C-40D3-66A2-222C674C3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BD7761-78A8-4065-AA17-EB8D63E2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3BDC3-D00C-4F2A-BCFF-F9804182D195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E9BB98-F099-EB84-F9C2-2369D45A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C19701-19C6-CE42-8B71-BF25DE19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41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2DCB5-8FC8-4A26-CD16-125C756A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BD30EE-96A4-E554-7DAC-315A2FA5B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15B5AC-7D1F-4E1F-57B4-67D1EA13A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3E667B-1945-9821-F947-437AD685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D4B4-C529-44A8-8BA9-AA55FC0724A8}" type="datetime1">
              <a:rPr lang="de-DE" smtClean="0"/>
              <a:t>03.02.2024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ADF6D8-1484-B8B9-F895-0795C9B6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CB7264-BAA3-A38D-69EB-2B2AFB9C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17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38A58-24AE-92EE-5B2E-24B8192E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BDC9E7-8167-E592-CCA8-6589DF8C3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E48C4B-67D9-F2CD-0212-289921202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1DCEC9-CB10-BC58-51E4-CB37ECC03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391DBA-6EB4-DB2C-DEFC-F3DAAF392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A2C936C-FEDF-0F29-69D1-5C344683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C366F-9836-4868-895C-693EB5C8436A}" type="datetime1">
              <a:rPr lang="de-DE" smtClean="0"/>
              <a:t>03.02.2024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62E6DC-93AF-E2EC-05BA-25AC6883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2277DF-377B-629D-C897-31703206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95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A2732-9AE7-41BE-9C6B-691148FE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D1F452-83B9-1047-76B9-5E707A7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3D43-2DFC-4FF2-B03C-E00669E5C7B8}" type="datetime1">
              <a:rPr lang="de-DE" smtClean="0"/>
              <a:t>03.02.2024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7189FD-80EC-C0D0-0EB3-D8867078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E9C572-D816-1EC8-8A17-B76E9BB9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49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AC14CB-5057-8D21-0144-48098693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EB8A3-D043-41D3-8195-56E27CCA8A64}" type="datetime1">
              <a:rPr lang="de-DE" smtClean="0"/>
              <a:t>03.02.2024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33D655-B78C-F626-C591-FA970FB9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AC4FC9-7E95-1146-F7C6-0B14FB30B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07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6D40E-78FC-4276-8226-459ED9CF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0A86E4-91C0-E589-914A-FA8B6BFC4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58079E-5C96-426B-F381-BE2155ACB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3AA0CF-434A-33F1-7C76-403B0B7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4B0FF-5FA1-47E8-B484-25A94059BC4A}" type="datetime1">
              <a:rPr lang="de-DE" smtClean="0"/>
              <a:t>03.02.2024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877C58-25ED-0696-F6C5-E72C7F51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E3F947-2097-C0FD-B331-7C4D33D9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72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7B495-10DB-6B82-93DC-2699B745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4982A0D-5C62-443A-56F2-D93B078EB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529B4A-601D-8B55-13B3-1D55F8D58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5140AD-DCC4-9022-0A42-93A8B665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B25F-1254-4B85-B4A3-6545C1945913}" type="datetime1">
              <a:rPr lang="de-DE" smtClean="0"/>
              <a:t>03.02.2024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00ABE3-7686-176D-86D3-3971F660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5D196B-AE49-5084-1A58-EE6D0DED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11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77517-3246-17B8-17A6-86A6AEE8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E0C31F-413D-90D3-3A4E-20D191824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81B022-82D3-CCDD-7FFC-18C337D4B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4B2D6-2C44-460B-B97A-4FCF420985F3}" type="datetime1">
              <a:rPr lang="de-DE" smtClean="0"/>
              <a:t>03.02.2024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DB528B-4505-D8C2-D949-FE815D8E9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AC9090-A70C-C48B-13D4-B75721E0A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30608-C8FC-4BFC-9241-DE44D0639B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94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urven-erkunden-und-verstehen.de/" TargetMode="External"/><Relationship Id="rId5" Type="http://schemas.openxmlformats.org/officeDocument/2006/relationships/hyperlink" Target="http://www.mathematik-sehen-und-verstehen.de/" TargetMode="External"/><Relationship Id="rId4" Type="http://schemas.openxmlformats.org/officeDocument/2006/relationships/hyperlink" Target="http://www.cosh.d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hyperlink" Target="http://www.cosh.de/" TargetMode="External"/><Relationship Id="rId9" Type="http://schemas.openxmlformats.org/officeDocument/2006/relationships/hyperlink" Target="Scherung-Definition.ggb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affenkastenKlein.ggb" TargetMode="External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affenkastenGross+Tang.ggb" TargetMode="External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omments" Target="../comments/comment1.xml"/><Relationship Id="rId3" Type="http://schemas.openxmlformats.org/officeDocument/2006/relationships/hyperlink" Target="http://www.mathematik-sehen-und-verstehen.de/" TargetMode="External"/><Relationship Id="rId7" Type="http://schemas.openxmlformats.org/officeDocument/2006/relationships/image" Target="../media/image3.png"/><Relationship Id="rId12" Type="http://schemas.openxmlformats.org/officeDocument/2006/relationships/hyperlink" Target="affenkasten-freiScheren.ggb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affenkastenGross+Tang.ggb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://www.cosh.de/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://kurven-erkunden-und-verstehen.de/" TargetMode="Externa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sh.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://www.cosh.de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5.png"/><Relationship Id="rId7" Type="http://schemas.openxmlformats.org/officeDocument/2006/relationships/hyperlink" Target="Kreisspiegelung-frei.ggb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sh.de/" TargetMode="External"/><Relationship Id="rId5" Type="http://schemas.openxmlformats.org/officeDocument/2006/relationships/hyperlink" Target="http://kurven-erkunden-und-verstehen.de/" TargetMode="External"/><Relationship Id="rId4" Type="http://schemas.openxmlformats.org/officeDocument/2006/relationships/hyperlink" Target="http://www.mathematik-sehen-und-verstehen.d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www.cosh.de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Strophoide-Ess.ggb" TargetMode="External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hyperlink" Target="Strophoide-Ess.ggb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Stropho-polar-kart-ess.ggb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www.cosh.d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sh.de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Stropho-polar-kart-Ess.ggb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www.cosh.de/" TargetMode="External"/><Relationship Id="rId9" Type="http://schemas.openxmlformats.org/officeDocument/2006/relationships/hyperlink" Target="strophoide-als-Verkettung-Ess.ggb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strophoide-als-Verkettung-Ess.ggb" TargetMode="External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themati-verstehen.de/" TargetMode="External"/><Relationship Id="rId4" Type="http://schemas.openxmlformats.org/officeDocument/2006/relationships/hyperlink" Target="http://www.cosh.de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4.jpg"/><Relationship Id="rId3" Type="http://schemas.openxmlformats.org/officeDocument/2006/relationships/hyperlink" Target="http://www.kurven-erkunden-und-verstehen.de/" TargetMode="External"/><Relationship Id="rId7" Type="http://schemas.openxmlformats.org/officeDocument/2006/relationships/image" Target="../media/image61.jpg"/><Relationship Id="rId12" Type="http://schemas.openxmlformats.org/officeDocument/2006/relationships/hyperlink" Target="https://kurven.web.leuphana.de/t&#180;zusatz/zusatz.htm" TargetMode="External"/><Relationship Id="rId17" Type="http://schemas.openxmlformats.org/officeDocument/2006/relationships/image" Target="../media/image67.png"/><Relationship Id="rId2" Type="http://schemas.openxmlformats.org/officeDocument/2006/relationships/hyperlink" Target="http://www.mathematik-sehen-und-verstehen.de/" TargetMode="External"/><Relationship Id="rId16" Type="http://schemas.openxmlformats.org/officeDocument/2006/relationships/hyperlink" Target="https://mathe.web.leuphana.de/didaktik/cosh-VewrstehenSchluessel/cosh-Hilfen-Esslingen2024/cosh-Hilfen-Esslingen2024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thematik-verstehen.de/" TargetMode="External"/><Relationship Id="rId11" Type="http://schemas.openxmlformats.org/officeDocument/2006/relationships/hyperlink" Target="http://www.cosh.de/" TargetMode="External"/><Relationship Id="rId5" Type="http://schemas.openxmlformats.org/officeDocument/2006/relationships/image" Target="../media/image60.jpg"/><Relationship Id="rId15" Type="http://schemas.openxmlformats.org/officeDocument/2006/relationships/image" Target="../media/image66.jpg"/><Relationship Id="rId10" Type="http://schemas.openxmlformats.org/officeDocument/2006/relationships/image" Target="../media/image63.jpg"/><Relationship Id="rId4" Type="http://schemas.openxmlformats.org/officeDocument/2006/relationships/image" Target="../media/image59.jpg"/><Relationship Id="rId9" Type="http://schemas.openxmlformats.org/officeDocument/2006/relationships/hyperlink" Target="http://www.doerte-haftendorn.de/" TargetMode="External"/><Relationship Id="rId1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70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73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int_fkt_teppich.ggb" TargetMode="External"/><Relationship Id="rId4" Type="http://schemas.openxmlformats.org/officeDocument/2006/relationships/hyperlink" Target="http://www.cosh.d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://www.cosh.d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76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armonie.ggb" TargetMode="External"/><Relationship Id="rId4" Type="http://schemas.openxmlformats.org/officeDocument/2006/relationships/hyperlink" Target="http://www.cosh.de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77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bezier_Geruest.ggb" TargetMode="External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.png"/><Relationship Id="rId4" Type="http://schemas.openxmlformats.org/officeDocument/2006/relationships/hyperlink" Target="http://www.cosh.d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Eulerkasten1.ggb" TargetMode="External"/><Relationship Id="rId13" Type="http://schemas.openxmlformats.org/officeDocument/2006/relationships/image" Target="../media/image8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hyperlink" Target="http://www.mathematik-sehen-und-verstehen.de/" TargetMode="External"/><Relationship Id="rId16" Type="http://schemas.openxmlformats.org/officeDocument/2006/relationships/hyperlink" Target="Eulerkasten2-Start.gg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(e-k)hoch2-Verkettung-start.ggb" TargetMode="External"/><Relationship Id="rId15" Type="http://schemas.openxmlformats.org/officeDocument/2006/relationships/image" Target="../media/image10.png"/><Relationship Id="rId10" Type="http://schemas.openxmlformats.org/officeDocument/2006/relationships/hyperlink" Target="Eulerkasten3.ggb" TargetMode="External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hyperlink" Target="http://www.cosh.d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Potenzfunktionen.ggb" TargetMode="External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felder-Abstreichen-1-Ess.ggb" TargetMode="External"/><Relationship Id="rId4" Type="http://schemas.openxmlformats.org/officeDocument/2006/relationships/hyperlink" Target="http://www.cosh.d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felder-Abstreichen-1-Ess.ggb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kurven-erkunden-und-verstehen.de/" TargetMode="External"/><Relationship Id="rId7" Type="http://schemas.openxmlformats.org/officeDocument/2006/relationships/hyperlink" Target="typ_exponentialfkt_diff.ggb" TargetMode="External"/><Relationship Id="rId2" Type="http://schemas.openxmlformats.org/officeDocument/2006/relationships/hyperlink" Target="http://www.mathematik-sehen-und-verstehen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typ_exponentialfkt_diff-Start.ggb" TargetMode="External"/><Relationship Id="rId4" Type="http://schemas.openxmlformats.org/officeDocument/2006/relationships/hyperlink" Target="http://www.cosh.de/" TargetMode="Externa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hyperlink" Target="Scherungs-def-pur.ggb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C725F22-03F4-33C3-B64B-550DE975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047" y="220272"/>
            <a:ext cx="1800665" cy="18041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BDA839-2DF6-C8F3-31CC-AB86116F3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6141" y="199032"/>
            <a:ext cx="9144000" cy="933855"/>
          </a:xfrm>
        </p:spPr>
        <p:txBody>
          <a:bodyPr/>
          <a:lstStyle/>
          <a:p>
            <a:r>
              <a:rPr lang="de-DE" dirty="0"/>
              <a:t>Verstehen ist der Schlüssel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C1D069-0B7E-3665-79F2-73C9BCB1E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1820" y="1122363"/>
            <a:ext cx="9144000" cy="3469970"/>
          </a:xfrm>
        </p:spPr>
        <p:txBody>
          <a:bodyPr/>
          <a:lstStyle/>
          <a:p>
            <a:r>
              <a:rPr lang="de-DE" dirty="0"/>
              <a:t>Interesse an einem </a:t>
            </a:r>
            <a:r>
              <a:rPr lang="de-DE" dirty="0" err="1"/>
              <a:t>WiMINT</a:t>
            </a:r>
            <a:r>
              <a:rPr lang="de-DE" dirty="0"/>
              <a:t>-Studium?</a:t>
            </a:r>
          </a:p>
          <a:p>
            <a:r>
              <a:rPr lang="de-DE" dirty="0">
                <a:solidFill>
                  <a:srgbClr val="FF0000"/>
                </a:solidFill>
              </a:rPr>
              <a:t>Wi</a:t>
            </a:r>
            <a:r>
              <a:rPr lang="de-DE" dirty="0"/>
              <a:t>rtschaft, </a:t>
            </a:r>
            <a:r>
              <a:rPr lang="de-DE" dirty="0">
                <a:solidFill>
                  <a:srgbClr val="FF0000"/>
                </a:solidFill>
              </a:rPr>
              <a:t>M</a:t>
            </a:r>
            <a:r>
              <a:rPr lang="de-DE" dirty="0"/>
              <a:t>athematik, </a:t>
            </a:r>
            <a:r>
              <a:rPr lang="de-DE" dirty="0">
                <a:solidFill>
                  <a:srgbClr val="FF0000"/>
                </a:solidFill>
              </a:rPr>
              <a:t>I</a:t>
            </a:r>
            <a:r>
              <a:rPr lang="de-DE" dirty="0"/>
              <a:t>nformatik, </a:t>
            </a:r>
            <a:r>
              <a:rPr lang="de-DE" dirty="0">
                <a:solidFill>
                  <a:srgbClr val="FF0000"/>
                </a:solidFill>
              </a:rPr>
              <a:t>N</a:t>
            </a:r>
            <a:r>
              <a:rPr lang="de-DE" dirty="0"/>
              <a:t>aturwissenschaften, </a:t>
            </a:r>
            <a:r>
              <a:rPr lang="de-DE" dirty="0">
                <a:solidFill>
                  <a:srgbClr val="FF0000"/>
                </a:solidFill>
              </a:rPr>
              <a:t>T</a:t>
            </a:r>
            <a:r>
              <a:rPr lang="de-DE" dirty="0"/>
              <a:t>echnik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C9C09-3DE1-0A14-CD6F-FD2ED97FD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8" y="180976"/>
            <a:ext cx="1800665" cy="18041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2ABC0A-67FD-87BB-536F-D39CA51B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99" y="2147092"/>
            <a:ext cx="1467256" cy="19355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11A97E9-317C-21C1-417F-9EBB93108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99" y="2178522"/>
            <a:ext cx="1467256" cy="19355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13FA3C8-7710-C6F1-630C-461DDE1C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27" y="2179802"/>
            <a:ext cx="1467256" cy="19355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5EBADC9-8ECD-24F2-98D5-CA8851384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406" y="2178522"/>
            <a:ext cx="1467256" cy="193559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369DE21-0ECB-8567-E6B5-69A5FB1E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87" y="2178522"/>
            <a:ext cx="1467256" cy="193559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38A817E-13B6-C75B-4681-202818811833}"/>
              </a:ext>
            </a:extLst>
          </p:cNvPr>
          <p:cNvSpPr txBox="1"/>
          <p:nvPr/>
        </p:nvSpPr>
        <p:spPr>
          <a:xfrm>
            <a:off x="2190345" y="4016157"/>
            <a:ext cx="8857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Überall ist Mathematik drin. Wie soll man das schaffen?  </a:t>
            </a:r>
          </a:p>
          <a:p>
            <a:r>
              <a:rPr lang="de-DE" sz="2400" dirty="0"/>
              <a:t>Es brechen so viele Studierende wegen Mathematik ihr Studium ab.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F3A58B5-8733-0343-0D15-51A5B921C807}"/>
              </a:ext>
            </a:extLst>
          </p:cNvPr>
          <p:cNvSpPr txBox="1"/>
          <p:nvPr/>
        </p:nvSpPr>
        <p:spPr>
          <a:xfrm>
            <a:off x="2190345" y="4691068"/>
            <a:ext cx="8418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Fragen Sie </a:t>
            </a:r>
            <a:r>
              <a:rPr lang="de-DE" dirty="0">
                <a:hlinkClick r:id="rId4"/>
              </a:rPr>
              <a:t>www.cosh.de</a:t>
            </a:r>
            <a:r>
              <a:rPr lang="de-DE" dirty="0"/>
              <a:t>  oder Ihre Lehrkräfte!</a:t>
            </a:r>
          </a:p>
          <a:p>
            <a:pPr algn="ctr"/>
            <a:r>
              <a:rPr lang="de-DE" dirty="0"/>
              <a:t>Besuchen Sie in Ihrer Schule </a:t>
            </a:r>
            <a:r>
              <a:rPr lang="de-DE" b="1" dirty="0"/>
              <a:t>Kurse Mathe + </a:t>
            </a:r>
            <a:r>
              <a:rPr lang="de-DE" dirty="0"/>
              <a:t>oder  neu eingerichtete </a:t>
            </a:r>
            <a:r>
              <a:rPr lang="de-DE" b="1" dirty="0" err="1"/>
              <a:t>WiMINT</a:t>
            </a:r>
            <a:r>
              <a:rPr lang="de-DE" b="1" dirty="0"/>
              <a:t>-Tutorien</a:t>
            </a:r>
            <a:r>
              <a:rPr lang="de-DE" dirty="0"/>
              <a:t>! Arbeiten Sie selbst auch mit Büchern, die für Sie geschrieben sind!</a:t>
            </a:r>
          </a:p>
          <a:p>
            <a:pPr algn="ctr"/>
            <a:r>
              <a:rPr lang="de-DE" dirty="0"/>
              <a:t>Kümmern Sie sich um GeoGebra oder andere Software für Mathematik.</a:t>
            </a:r>
          </a:p>
          <a:p>
            <a:pPr algn="ctr"/>
            <a:r>
              <a:rPr lang="de-DE" dirty="0"/>
              <a:t>Melken Sie das Internet, diskutieren Sie im Tutorium, Freundeskreis oder im Netz!</a:t>
            </a:r>
          </a:p>
          <a:p>
            <a:pPr algn="ctr"/>
            <a:r>
              <a:rPr lang="de-DE" dirty="0"/>
              <a:t>Es geht um </a:t>
            </a:r>
            <a:r>
              <a:rPr lang="de-DE" b="1" dirty="0"/>
              <a:t>Ihre</a:t>
            </a:r>
            <a:r>
              <a:rPr lang="de-DE" dirty="0"/>
              <a:t> </a:t>
            </a:r>
            <a:r>
              <a:rPr lang="de-DE" b="1" dirty="0"/>
              <a:t>Zukunft </a:t>
            </a:r>
            <a:r>
              <a:rPr lang="de-DE" dirty="0"/>
              <a:t>und Ihre Freude am </a:t>
            </a:r>
            <a:r>
              <a:rPr lang="de-DE" b="1" dirty="0"/>
              <a:t>Studium</a:t>
            </a:r>
            <a:r>
              <a:rPr lang="de-DE" dirty="0"/>
              <a:t> und am </a:t>
            </a:r>
            <a:r>
              <a:rPr lang="de-DE" b="1" dirty="0"/>
              <a:t>Beruf!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A454673-46D7-6AA7-5465-9511CFE60724}"/>
              </a:ext>
            </a:extLst>
          </p:cNvPr>
          <p:cNvSpPr txBox="1">
            <a:spLocks noChangeAspect="1"/>
          </p:cNvSpPr>
          <p:nvPr/>
        </p:nvSpPr>
        <p:spPr>
          <a:xfrm>
            <a:off x="63230" y="6472152"/>
            <a:ext cx="11931499" cy="307777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Prof. Dr. Dörte Haftendorn, </a:t>
            </a:r>
            <a:r>
              <a:rPr lang="de-DE" sz="1400" dirty="0">
                <a:hlinkClick r:id="rId5"/>
              </a:rPr>
              <a:t>http://www.mathematik-sehen-und-verstehen.de</a:t>
            </a:r>
            <a:r>
              <a:rPr lang="de-DE" sz="1400" dirty="0"/>
              <a:t> </a:t>
            </a:r>
            <a:r>
              <a:rPr lang="de-DE" sz="1400" dirty="0">
                <a:hlinkClick r:id="rId6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34B245-3C07-0C10-464B-20D18F4C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476" y="6451971"/>
            <a:ext cx="663102" cy="348138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</a:t>
            </a:fld>
            <a:endParaRPr lang="de-DE" dirty="0"/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D4147A2E-D43D-1E8F-9F23-652687D43700}"/>
              </a:ext>
            </a:extLst>
          </p:cNvPr>
          <p:cNvSpPr/>
          <p:nvPr/>
        </p:nvSpPr>
        <p:spPr>
          <a:xfrm rot="19978610">
            <a:off x="890" y="3588573"/>
            <a:ext cx="1897822" cy="1497878"/>
          </a:xfrm>
          <a:prstGeom prst="cloudCallout">
            <a:avLst>
              <a:gd name="adj1" fmla="val 47154"/>
              <a:gd name="adj2" fmla="val 70458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Rat bei</a:t>
            </a:r>
          </a:p>
          <a:p>
            <a:pPr algn="ctr"/>
            <a:r>
              <a:rPr lang="de-DE" dirty="0"/>
              <a:t>Interesse am Studium</a:t>
            </a:r>
          </a:p>
        </p:txBody>
      </p:sp>
    </p:spTree>
    <p:extLst>
      <p:ext uri="{BB962C8B-B14F-4D97-AF65-F5344CB8AC3E}">
        <p14:creationId xmlns:p14="http://schemas.microsoft.com/office/powerpoint/2010/main" val="33393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40" y="296202"/>
            <a:ext cx="119634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Polynome </a:t>
            </a:r>
            <a:r>
              <a:rPr lang="de-DE" sz="2000" dirty="0"/>
              <a:t>aus </a:t>
            </a:r>
            <a:r>
              <a:rPr lang="de-DE" dirty="0"/>
              <a:t>Linearfaktoren </a:t>
            </a:r>
            <a:r>
              <a:rPr lang="de-DE" sz="2000" dirty="0"/>
              <a:t>Mit </a:t>
            </a:r>
            <a:r>
              <a:rPr lang="de-DE" sz="2000" b="1" dirty="0"/>
              <a:t>Felderabstreichen</a:t>
            </a:r>
            <a:r>
              <a:rPr lang="de-DE" sz="2000" dirty="0"/>
              <a:t> zu einem qualitativen Graphen gelangen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10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2E62E4-8299-EE26-43C6-4C9B24AF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72" y="910106"/>
            <a:ext cx="6776116" cy="51752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3D8C18-E040-20D4-3F79-1E4AF516292F}"/>
              </a:ext>
            </a:extLst>
          </p:cNvPr>
          <p:cNvSpPr txBox="1"/>
          <p:nvPr/>
        </p:nvSpPr>
        <p:spPr>
          <a:xfrm>
            <a:off x="7199291" y="1448426"/>
            <a:ext cx="316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gescherte Funktion hat eine</a:t>
            </a:r>
          </a:p>
          <a:p>
            <a:r>
              <a:rPr lang="de-DE" dirty="0"/>
              <a:t>leicht ablesbare Gleichung: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DD272C-52C0-670C-88FF-1B2F1E6C1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350" y="2094757"/>
            <a:ext cx="2429477" cy="41446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99876A7-61D0-1762-C662-D4770A34CE9B}"/>
              </a:ext>
            </a:extLst>
          </p:cNvPr>
          <p:cNvSpPr txBox="1"/>
          <p:nvPr/>
        </p:nvSpPr>
        <p:spPr>
          <a:xfrm>
            <a:off x="7279350" y="2553412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Violette Gerade ist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37763A4-44DF-EEE1-799D-7BFA90BE8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639" y="2443773"/>
            <a:ext cx="1524207" cy="56537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3D18868-C941-2760-1690-B208607B54F4}"/>
              </a:ext>
            </a:extLst>
          </p:cNvPr>
          <p:cNvSpPr txBox="1"/>
          <p:nvPr/>
        </p:nvSpPr>
        <p:spPr>
          <a:xfrm>
            <a:off x="7307362" y="3011013"/>
            <a:ext cx="367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blaue Polynom 3. Grades ist also: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6FE320F-4260-1FD6-8C6B-F0AA6FD92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570" y="3422665"/>
            <a:ext cx="3953429" cy="7144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A94ABC5-42F3-62C4-EF9D-EA4C61CCF02A}"/>
              </a:ext>
            </a:extLst>
          </p:cNvPr>
          <p:cNvSpPr txBox="1"/>
          <p:nvPr/>
        </p:nvSpPr>
        <p:spPr>
          <a:xfrm>
            <a:off x="6822356" y="4097299"/>
            <a:ext cx="410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üblichen Rechnungen bestätigen für p</a:t>
            </a:r>
          </a:p>
          <a:p>
            <a:r>
              <a:rPr lang="de-DE" dirty="0"/>
              <a:t>WP=(-1,2), Min=(0,0),Max=(-2,4),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FFD16D7-630E-73E2-9DB2-246AFE11DF9E}"/>
              </a:ext>
            </a:extLst>
          </p:cNvPr>
          <p:cNvSpPr txBox="1"/>
          <p:nvPr/>
        </p:nvSpPr>
        <p:spPr>
          <a:xfrm>
            <a:off x="6861670" y="5050582"/>
            <a:ext cx="502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violette Gerade ist Tangente im Berührpunkt</a:t>
            </a:r>
          </a:p>
          <a:p>
            <a:r>
              <a:rPr lang="de-DE" dirty="0"/>
              <a:t>B=(0,1) und schneidet g in (-3,2.5). </a:t>
            </a:r>
          </a:p>
          <a:p>
            <a:r>
              <a:rPr lang="de-DE" dirty="0"/>
              <a:t>Die Wendestelle von g ist die von P, also W=(-1,4.5).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6BF1A67-7EB9-462D-F589-66D8DD32EFFE}"/>
              </a:ext>
            </a:extLst>
          </p:cNvPr>
          <p:cNvSpPr txBox="1"/>
          <p:nvPr/>
        </p:nvSpPr>
        <p:spPr>
          <a:xfrm>
            <a:off x="6436736" y="6009326"/>
            <a:ext cx="534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Richtig lohnend wird die Scherung für den Affenkasten.</a:t>
            </a:r>
          </a:p>
        </p:txBody>
      </p:sp>
      <p:pic>
        <p:nvPicPr>
          <p:cNvPr id="25" name="Grafik 24">
            <a:hlinkClick r:id="rId9" action="ppaction://hlinkfile"/>
            <a:extLst>
              <a:ext uri="{FF2B5EF4-FFF2-40B4-BE49-F238E27FC236}">
                <a16:creationId xmlns:a16="http://schemas.microsoft.com/office/drawing/2014/main" id="{6BA034F4-99FC-6832-C4F1-8DD632D40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826" y="923470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89" y="296202"/>
            <a:ext cx="10512724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Affenkasten, </a:t>
            </a:r>
            <a:r>
              <a:rPr lang="de-DE" sz="3100" b="1" dirty="0"/>
              <a:t>alle</a:t>
            </a:r>
            <a:r>
              <a:rPr lang="de-DE" sz="3100" dirty="0"/>
              <a:t> Polynome 3. Grades haben so einen Kasten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5288B3-A5DB-C8C8-809C-72AA15A70E82}"/>
              </a:ext>
            </a:extLst>
          </p:cNvPr>
          <p:cNvSpPr txBox="1"/>
          <p:nvPr/>
        </p:nvSpPr>
        <p:spPr>
          <a:xfrm>
            <a:off x="6654450" y="2728285"/>
            <a:ext cx="5075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Oder: Die Fläche unter der Kurve in der linken </a:t>
            </a:r>
          </a:p>
          <a:p>
            <a:r>
              <a:rPr lang="de-DE" dirty="0"/>
              <a:t>Kastenhälfte ist </a:t>
            </a:r>
            <a:r>
              <a:rPr lang="de-DE" b="1" dirty="0"/>
              <a:t>genau 3 Zellen groß.</a:t>
            </a:r>
          </a:p>
          <a:p>
            <a:r>
              <a:rPr lang="de-DE" dirty="0"/>
              <a:t>Oder: Die ganz kleine Zipfelfläche unter der rechten </a:t>
            </a:r>
          </a:p>
          <a:p>
            <a:r>
              <a:rPr lang="de-DE" dirty="0"/>
              <a:t>oberen Kastenecke hat die </a:t>
            </a:r>
            <a:r>
              <a:rPr lang="de-DE" b="1" dirty="0"/>
              <a:t>Fläche einer Achtelzelle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376A1D-BE84-CEB0-1F89-7DF813698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86" y="942754"/>
            <a:ext cx="5488665" cy="54456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F290754-E552-727A-DE5A-B82C97F6B29F}"/>
              </a:ext>
            </a:extLst>
          </p:cNvPr>
          <p:cNvSpPr txBox="1"/>
          <p:nvPr/>
        </p:nvSpPr>
        <p:spPr>
          <a:xfrm>
            <a:off x="6096000" y="783096"/>
            <a:ext cx="457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Parabeln haben einen Bärenkasten.</a:t>
            </a:r>
          </a:p>
          <a:p>
            <a:r>
              <a:rPr lang="de-DE" dirty="0"/>
              <a:t>Polynome 4. Grades haben einen Pantherkäfig.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D0BABE-177D-385A-78C6-D1CB2B46709F}"/>
              </a:ext>
            </a:extLst>
          </p:cNvPr>
          <p:cNvSpPr txBox="1"/>
          <p:nvPr/>
        </p:nvSpPr>
        <p:spPr>
          <a:xfrm>
            <a:off x="6209071" y="1592826"/>
            <a:ext cx="5735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Diese von mir vor 1996  erfundenen </a:t>
            </a:r>
            <a:r>
              <a:rPr lang="de-DE" b="1" dirty="0"/>
              <a:t>Begriffe sind griffig</a:t>
            </a:r>
            <a:r>
              <a:rPr lang="de-DE" dirty="0"/>
              <a:t>,</a:t>
            </a:r>
          </a:p>
          <a:p>
            <a:r>
              <a:rPr lang="de-DE" dirty="0"/>
              <a:t>man kann leicht </a:t>
            </a:r>
            <a:r>
              <a:rPr lang="de-DE" b="1" dirty="0"/>
              <a:t>sprechen </a:t>
            </a:r>
            <a:r>
              <a:rPr lang="de-DE" dirty="0"/>
              <a:t>über das, was man untersuchen </a:t>
            </a:r>
          </a:p>
          <a:p>
            <a:r>
              <a:rPr lang="de-DE" dirty="0"/>
              <a:t>will oder herausgefunden hat.</a:t>
            </a:r>
            <a:endParaRPr lang="de-DE" b="1" dirty="0"/>
          </a:p>
          <a:p>
            <a:r>
              <a:rPr lang="de-DE" dirty="0"/>
              <a:t>Z.B.: die obere rechte Ecke passt immer in das Kastenraster.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72A372-BF3C-35F2-FAD2-B46A1E39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855" y="2699369"/>
            <a:ext cx="1408791" cy="14305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99AF79A-8FE9-B4DE-B2F7-3117E9951707}"/>
              </a:ext>
            </a:extLst>
          </p:cNvPr>
          <p:cNvSpPr txBox="1"/>
          <p:nvPr/>
        </p:nvSpPr>
        <p:spPr>
          <a:xfrm>
            <a:off x="5486400" y="4776515"/>
            <a:ext cx="3634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Wenn man den „Doppelkasten“</a:t>
            </a:r>
          </a:p>
          <a:p>
            <a:r>
              <a:rPr lang="de-DE" dirty="0"/>
              <a:t>betrachtet, lohnen sich auch schon</a:t>
            </a:r>
          </a:p>
          <a:p>
            <a:r>
              <a:rPr lang="de-DE" dirty="0"/>
              <a:t>Untersuchungen diverser Tangenten.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EE6D408-E6DC-86FC-AE74-FF7F5718E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5735" y="3859705"/>
            <a:ext cx="1461982" cy="2639163"/>
          </a:xfrm>
          <a:prstGeom prst="rect">
            <a:avLst/>
          </a:prstGeom>
        </p:spPr>
      </p:pic>
      <p:pic>
        <p:nvPicPr>
          <p:cNvPr id="14" name="Grafik 13">
            <a:hlinkClick r:id="rId8" action="ppaction://hlinkfile"/>
            <a:extLst>
              <a:ext uri="{FF2B5EF4-FFF2-40B4-BE49-F238E27FC236}">
                <a16:creationId xmlns:a16="http://schemas.microsoft.com/office/drawing/2014/main" id="{313A96A7-2C1D-100D-9403-D5ED7729B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7523" y="4234529"/>
            <a:ext cx="1069449" cy="324559"/>
          </a:xfrm>
          <a:prstGeom prst="rect">
            <a:avLst/>
          </a:prstGeom>
        </p:spPr>
      </p:pic>
      <p:pic>
        <p:nvPicPr>
          <p:cNvPr id="8" name="Grafik 7">
            <a:hlinkClick r:id="rId10" action="ppaction://hlinkfile"/>
            <a:extLst>
              <a:ext uri="{FF2B5EF4-FFF2-40B4-BE49-F238E27FC236}">
                <a16:creationId xmlns:a16="http://schemas.microsoft.com/office/drawing/2014/main" id="{443AD581-4DA1-8FB1-4867-E379DB2600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1594" y="4234529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419FBE25-A438-AFB3-D557-8ED3D946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22" y="1513808"/>
            <a:ext cx="2451955" cy="40128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89" y="296202"/>
            <a:ext cx="10512724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Affenkasten, </a:t>
            </a:r>
            <a:r>
              <a:rPr lang="de-DE" sz="3100" b="1" dirty="0"/>
              <a:t>alle</a:t>
            </a:r>
            <a:r>
              <a:rPr lang="de-DE" sz="3100" dirty="0"/>
              <a:t> Polynome 3. Grades haben so einen Kasten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114" y="6515744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12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3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4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5"/>
              </a:rPr>
              <a:t>www.cosh.de</a:t>
            </a:r>
            <a:r>
              <a:rPr lang="de-DE" sz="1400" dirty="0"/>
              <a:t>  Feb. 2024    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9AF79A-8FE9-B4DE-B2F7-3117E9951707}"/>
              </a:ext>
            </a:extLst>
          </p:cNvPr>
          <p:cNvSpPr txBox="1"/>
          <p:nvPr/>
        </p:nvSpPr>
        <p:spPr>
          <a:xfrm>
            <a:off x="4983215" y="890588"/>
            <a:ext cx="640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Wenn man den „Doppelkasten“ betrachtet, lohnen </a:t>
            </a:r>
          </a:p>
          <a:p>
            <a:r>
              <a:rPr lang="de-DE" dirty="0"/>
              <a:t>sich auch schon Untersuchungen diverser Tangenten.</a:t>
            </a:r>
          </a:p>
        </p:txBody>
      </p:sp>
      <p:pic>
        <p:nvPicPr>
          <p:cNvPr id="14" name="Grafik 13">
            <a:hlinkClick r:id="rId6" action="ppaction://hlinkfile"/>
            <a:extLst>
              <a:ext uri="{FF2B5EF4-FFF2-40B4-BE49-F238E27FC236}">
                <a16:creationId xmlns:a16="http://schemas.microsoft.com/office/drawing/2014/main" id="{313A96A7-2C1D-100D-9403-D5ED7729B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137" y="954395"/>
            <a:ext cx="1069449" cy="3245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29061A6-AE51-FD6C-70E2-02650F83B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60" y="890588"/>
            <a:ext cx="2863226" cy="543435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71B419-C771-93DE-63D9-565706649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0229" y="1609893"/>
            <a:ext cx="1964453" cy="47266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81FA488-481E-8285-7628-6F60AD28A8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7744" y="778859"/>
            <a:ext cx="1742775" cy="47689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D642272-AEAD-2F70-FA48-80CDB1F02B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3197" y="1603735"/>
            <a:ext cx="2112582" cy="366279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758DA69-AFEE-0C0D-BEF9-6B0A62080232}"/>
              </a:ext>
            </a:extLst>
          </p:cNvPr>
          <p:cNvSpPr txBox="1"/>
          <p:nvPr/>
        </p:nvSpPr>
        <p:spPr>
          <a:xfrm>
            <a:off x="4158227" y="5829040"/>
            <a:ext cx="7269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Lucida Handwriting" panose="03010101010101010101" pitchFamily="66" charset="0"/>
              </a:rPr>
              <a:t>… so sind so manche Sachen, die wir getrost belachen,</a:t>
            </a:r>
          </a:p>
          <a:p>
            <a:r>
              <a:rPr lang="de-DE" dirty="0">
                <a:latin typeface="Lucida Handwriting" panose="03010101010101010101" pitchFamily="66" charset="0"/>
              </a:rPr>
              <a:t> weil </a:t>
            </a:r>
            <a:r>
              <a:rPr lang="de-DE" dirty="0" err="1">
                <a:latin typeface="Lucida Handwriting" panose="03010101010101010101" pitchFamily="66" charset="0"/>
              </a:rPr>
              <a:t>uns‘re</a:t>
            </a:r>
            <a:r>
              <a:rPr lang="de-DE" dirty="0">
                <a:latin typeface="Lucida Handwriting" panose="03010101010101010101" pitchFamily="66" charset="0"/>
              </a:rPr>
              <a:t> Augen sie nicht sehn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6F2A5BD-E3FC-DCDD-6520-6E78FA86A45F}"/>
              </a:ext>
            </a:extLst>
          </p:cNvPr>
          <p:cNvSpPr txBox="1"/>
          <p:nvPr/>
        </p:nvSpPr>
        <p:spPr>
          <a:xfrm>
            <a:off x="6188095" y="4718916"/>
            <a:ext cx="397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wirklich</a:t>
            </a:r>
            <a:r>
              <a:rPr lang="de-DE" sz="2000" dirty="0"/>
              <a:t> </a:t>
            </a:r>
            <a:r>
              <a:rPr lang="de-DE" sz="3600" dirty="0"/>
              <a:t>ALLE poly3 !</a:t>
            </a:r>
            <a:endParaRPr lang="de-DE" sz="2000" dirty="0"/>
          </a:p>
        </p:txBody>
      </p:sp>
      <p:pic>
        <p:nvPicPr>
          <p:cNvPr id="25" name="Grafik 24">
            <a:hlinkClick r:id="rId12" action="ppaction://hlinkfile"/>
            <a:extLst>
              <a:ext uri="{FF2B5EF4-FFF2-40B4-BE49-F238E27FC236}">
                <a16:creationId xmlns:a16="http://schemas.microsoft.com/office/drawing/2014/main" id="{D19235FB-F321-0D25-A119-69D73FFD9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370" y="1677007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F61E9C50-CA8B-B11C-8A53-3BA7C710DA36}"/>
              </a:ext>
            </a:extLst>
          </p:cNvPr>
          <p:cNvSpPr txBox="1"/>
          <p:nvPr/>
        </p:nvSpPr>
        <p:spPr>
          <a:xfrm>
            <a:off x="5526329" y="2893949"/>
            <a:ext cx="217317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dirty="0"/>
              <a:t>s</a:t>
            </a:r>
            <a:r>
              <a:rPr lang="de-DE" sz="1800" dirty="0"/>
              <a:t>teht im </a:t>
            </a:r>
            <a:r>
              <a:rPr lang="de-DE" dirty="0"/>
              <a:t>Kurven</a:t>
            </a:r>
            <a:r>
              <a:rPr lang="de-DE" sz="1800" dirty="0"/>
              <a:t> Buch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11024948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Welche Ziele sind nun angesprochen, welche nicht?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71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87549" y="648623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87CB70-4B31-72B9-000A-9AE41ABE7A54}"/>
              </a:ext>
            </a:extLst>
          </p:cNvPr>
          <p:cNvSpPr txBox="1"/>
          <p:nvPr/>
        </p:nvSpPr>
        <p:spPr>
          <a:xfrm>
            <a:off x="3817951" y="948204"/>
            <a:ext cx="263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Ziele für </a:t>
            </a:r>
            <a:r>
              <a:rPr lang="de-DE" dirty="0" err="1"/>
              <a:t>WiMINT</a:t>
            </a:r>
            <a:r>
              <a:rPr lang="de-DE" dirty="0"/>
              <a:t>-Tutorien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B75B3E-4554-8DE2-1970-45C337CC576F}"/>
              </a:ext>
            </a:extLst>
          </p:cNvPr>
          <p:cNvSpPr txBox="1"/>
          <p:nvPr/>
        </p:nvSpPr>
        <p:spPr>
          <a:xfrm>
            <a:off x="398291" y="1351690"/>
            <a:ext cx="5420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Allgemein das Interesse an Mathematik fördern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Mathematik in unserer Welt aufzeigen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Kryptografie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Graphen und Logistik, Knotentheorie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Geometrie und Beweise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Numerik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Besondere Aspekte der Analysis( Polynome im Affenkasten….)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 Methoden, </a:t>
            </a:r>
            <a:r>
              <a:rPr lang="de-DE" sz="1400" dirty="0"/>
              <a:t>die keinen Platz im Lehrplan haben, </a:t>
            </a:r>
            <a:r>
              <a:rPr lang="de-DE" sz="1400" dirty="0">
                <a:highlight>
                  <a:srgbClr val="FFFF00"/>
                </a:highlight>
              </a:rPr>
              <a:t>kennenlernen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Polarkoordinaten, auch „gekoppelt“ , Parameterdarstellung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Kurven,  Kegelschnitte, Implizite Gleichungen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3D-Graphik, Zahlaufbau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Komplexe Zahlen, Kreisspiegelung,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F6B244-1E6E-9D67-BC00-E54C2A2A88A8}"/>
              </a:ext>
            </a:extLst>
          </p:cNvPr>
          <p:cNvSpPr txBox="1"/>
          <p:nvPr/>
        </p:nvSpPr>
        <p:spPr>
          <a:xfrm>
            <a:off x="7573493" y="1441814"/>
            <a:ext cx="5091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Freude an Mathematik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 das Vorgehen mitgestalten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Aktiv sein, Vermutungen aufstellen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 prüfen mit Mathe-Tools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Freude haben, wenn das Richtige vorhergesagt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Mit den anderen im Tutorium reden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Selbstwertgefühl stärken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Durchhaltevermögen trainieren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9B66DC3-94A2-43DF-FDF0-6ACD042FFBD6}"/>
              </a:ext>
            </a:extLst>
          </p:cNvPr>
          <p:cNvSpPr txBox="1"/>
          <p:nvPr/>
        </p:nvSpPr>
        <p:spPr>
          <a:xfrm>
            <a:off x="4048836" y="3540280"/>
            <a:ext cx="639373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Also: </a:t>
            </a:r>
            <a:r>
              <a:rPr lang="de-DE" sz="2800" dirty="0"/>
              <a:t>Inhaltlich</a:t>
            </a:r>
            <a:r>
              <a:rPr lang="de-DE" dirty="0"/>
              <a:t> ist noch Etliches </a:t>
            </a:r>
            <a:r>
              <a:rPr lang="de-DE" sz="2400" dirty="0"/>
              <a:t>noch nicht</a:t>
            </a:r>
            <a:r>
              <a:rPr lang="de-DE" dirty="0"/>
              <a:t> angesprochen.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2C9053-8A23-7976-8628-1E82760EB522}"/>
              </a:ext>
            </a:extLst>
          </p:cNvPr>
          <p:cNvSpPr txBox="1"/>
          <p:nvPr/>
        </p:nvSpPr>
        <p:spPr>
          <a:xfrm>
            <a:off x="4301245" y="1585366"/>
            <a:ext cx="242900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steht z.T. im 1. Buch, auch im 3.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F10A766-78B5-07CF-F3E3-109187058315}"/>
              </a:ext>
            </a:extLst>
          </p:cNvPr>
          <p:cNvSpPr txBox="1"/>
          <p:nvPr/>
        </p:nvSpPr>
        <p:spPr>
          <a:xfrm>
            <a:off x="290383" y="3993390"/>
            <a:ext cx="27688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steht im 3. Buch: Höhere….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E282A24-0686-CE6E-5F03-60BFBDC44A24}"/>
              </a:ext>
            </a:extLst>
          </p:cNvPr>
          <p:cNvSpPr txBox="1"/>
          <p:nvPr/>
        </p:nvSpPr>
        <p:spPr>
          <a:xfrm>
            <a:off x="324000" y="3642036"/>
            <a:ext cx="3962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38C5652-8A5D-CE34-3823-62D967BD79D4}"/>
              </a:ext>
            </a:extLst>
          </p:cNvPr>
          <p:cNvSpPr txBox="1"/>
          <p:nvPr/>
        </p:nvSpPr>
        <p:spPr>
          <a:xfrm>
            <a:off x="2807996" y="4793019"/>
            <a:ext cx="4184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FF0000"/>
                </a:solidFill>
              </a:rPr>
              <a:t>Strophoide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>
                <a:solidFill>
                  <a:srgbClr val="FF0000"/>
                </a:solidFill>
              </a:rPr>
              <a:t>Polarkoordinaten</a:t>
            </a:r>
            <a:r>
              <a:rPr lang="de-DE" sz="1800" dirty="0">
                <a:solidFill>
                  <a:srgbClr val="FF0000"/>
                </a:solidFill>
              </a:rPr>
              <a:t>, auch „gekoppelt“ </a:t>
            </a:r>
            <a:r>
              <a:rPr lang="de-DE" sz="1800" dirty="0"/>
              <a:t>,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0DFA49-0B9C-E639-2F32-64B429D94C53}"/>
              </a:ext>
            </a:extLst>
          </p:cNvPr>
          <p:cNvSpPr txBox="1"/>
          <p:nvPr/>
        </p:nvSpPr>
        <p:spPr>
          <a:xfrm>
            <a:off x="2743947" y="4411732"/>
            <a:ext cx="3074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 </a:t>
            </a:r>
            <a:r>
              <a:rPr lang="de-DE" sz="2400" dirty="0">
                <a:solidFill>
                  <a:srgbClr val="FF0000"/>
                </a:solidFill>
              </a:rPr>
              <a:t>Kreisspiegelung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EC026E8-3CE6-E746-5AE8-79811F63A574}"/>
              </a:ext>
            </a:extLst>
          </p:cNvPr>
          <p:cNvSpPr txBox="1"/>
          <p:nvPr/>
        </p:nvSpPr>
        <p:spPr>
          <a:xfrm>
            <a:off x="7301753" y="4423886"/>
            <a:ext cx="44046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Kurven,  Kegelschnitte, Implizite Gleichungen</a:t>
            </a:r>
          </a:p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Geometrie und Beweise</a:t>
            </a:r>
          </a:p>
          <a:p>
            <a:r>
              <a:rPr lang="de-DE" dirty="0">
                <a:sym typeface="Wingdings" panose="05000000000000000000" pitchFamily="2" charset="2"/>
              </a:rPr>
              <a:t> Workshop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417D20D-9BFC-C1B0-48CA-717B522E5D72}"/>
              </a:ext>
            </a:extLst>
          </p:cNvPr>
          <p:cNvSpPr txBox="1"/>
          <p:nvPr/>
        </p:nvSpPr>
        <p:spPr>
          <a:xfrm>
            <a:off x="1277358" y="4608353"/>
            <a:ext cx="153063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JETZT gleich NOCH</a:t>
            </a:r>
          </a:p>
        </p:txBody>
      </p:sp>
    </p:spTree>
    <p:extLst>
      <p:ext uri="{BB962C8B-B14F-4D97-AF65-F5344CB8AC3E}">
        <p14:creationId xmlns:p14="http://schemas.microsoft.com/office/powerpoint/2010/main" val="30572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16" grpId="0"/>
      <p:bldP spid="17" grpId="0" animBg="1"/>
      <p:bldP spid="18" grpId="0" animBg="1"/>
      <p:bldP spid="22" grpId="0" animBg="1"/>
      <p:bldP spid="24" grpId="0"/>
      <p:bldP spid="26" grpId="0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18" y="464813"/>
            <a:ext cx="105156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 Kreisspiegelung  </a:t>
            </a:r>
            <a:r>
              <a:rPr lang="de-DE" sz="3100" dirty="0"/>
              <a:t>als Konstruktion oder als freie Erkundung 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14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58D8A63-A5CB-8749-92AA-8D86CFCEC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06" y="1382060"/>
            <a:ext cx="7399611" cy="466477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7C3F8E-4053-2EB8-817E-6F9BCD6C8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1975" y="2617839"/>
            <a:ext cx="4498208" cy="34290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B6F0716-F699-AE67-5D82-81C513C57CFC}"/>
              </a:ext>
            </a:extLst>
          </p:cNvPr>
          <p:cNvSpPr txBox="1"/>
          <p:nvPr/>
        </p:nvSpPr>
        <p:spPr>
          <a:xfrm>
            <a:off x="8082116" y="1573775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GeoGebra</a:t>
            </a:r>
          </a:p>
          <a:p>
            <a:r>
              <a:rPr lang="de-DE" sz="2800" dirty="0"/>
              <a:t>Abbildungs-Menü</a:t>
            </a:r>
          </a:p>
        </p:txBody>
      </p:sp>
    </p:spTree>
    <p:extLst>
      <p:ext uri="{BB962C8B-B14F-4D97-AF65-F5344CB8AC3E}">
        <p14:creationId xmlns:p14="http://schemas.microsoft.com/office/powerpoint/2010/main" val="43857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833C150-73D0-DA58-63EC-A9CDA42C6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373" y="494071"/>
            <a:ext cx="2565550" cy="21602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F9DAFA-7F2D-3FB9-BFBB-BE9425649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3" y="1350359"/>
            <a:ext cx="9524970" cy="51485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105156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sz="2200" dirty="0"/>
              <a:t> </a:t>
            </a:r>
            <a:r>
              <a:rPr lang="de-DE" dirty="0"/>
              <a:t>Kreisspiegelung frei erkunden </a:t>
            </a:r>
            <a:r>
              <a:rPr lang="de-DE" sz="2700" dirty="0"/>
              <a:t>mit GeoGebra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4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5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6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49340C-1779-2F5B-8F17-C19CB58376E1}"/>
              </a:ext>
            </a:extLst>
          </p:cNvPr>
          <p:cNvSpPr txBox="1"/>
          <p:nvPr/>
        </p:nvSpPr>
        <p:spPr>
          <a:xfrm>
            <a:off x="5201368" y="5958084"/>
            <a:ext cx="699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Vergleich mit Geradenspiegelung und Punktspiegelung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EE54883-3423-86F1-2DE3-343CD739ED97}"/>
              </a:ext>
            </a:extLst>
          </p:cNvPr>
          <p:cNvSpPr txBox="1"/>
          <p:nvPr/>
        </p:nvSpPr>
        <p:spPr>
          <a:xfrm>
            <a:off x="9321737" y="3962577"/>
            <a:ext cx="2518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Es ist immer spannend </a:t>
            </a:r>
          </a:p>
          <a:p>
            <a:r>
              <a:rPr lang="de-DE" dirty="0"/>
              <a:t>zu diskutieren, welche</a:t>
            </a:r>
          </a:p>
          <a:p>
            <a:r>
              <a:rPr lang="de-DE" dirty="0"/>
              <a:t>Teile von Bild und Urbild </a:t>
            </a:r>
          </a:p>
          <a:p>
            <a:r>
              <a:rPr lang="de-DE" dirty="0"/>
              <a:t>einander entsprechen.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D9793B2-EFFE-DCF2-15E5-229CA7D5AB6C}"/>
              </a:ext>
            </a:extLst>
          </p:cNvPr>
          <p:cNvSpPr txBox="1">
            <a:spLocks/>
          </p:cNvSpPr>
          <p:nvPr/>
        </p:nvSpPr>
        <p:spPr>
          <a:xfrm>
            <a:off x="339088" y="854746"/>
            <a:ext cx="10515600" cy="6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 </a:t>
            </a:r>
            <a:r>
              <a:rPr lang="de-DE" sz="2200" dirty="0"/>
              <a:t> </a:t>
            </a:r>
            <a:r>
              <a:rPr lang="de-DE" sz="4100" dirty="0"/>
              <a:t>Inversion am Kreis  </a:t>
            </a:r>
            <a:endParaRPr lang="de-DE" dirty="0"/>
          </a:p>
        </p:txBody>
      </p:sp>
      <p:pic>
        <p:nvPicPr>
          <p:cNvPr id="3" name="Grafik 2">
            <a:hlinkClick r:id="rId7" action="ppaction://hlinkfile"/>
            <a:extLst>
              <a:ext uri="{FF2B5EF4-FFF2-40B4-BE49-F238E27FC236}">
                <a16:creationId xmlns:a16="http://schemas.microsoft.com/office/drawing/2014/main" id="{3046DDE1-FE45-B0B9-81B5-CB36C8BA4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073" y="1097433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3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638" y="6525182"/>
            <a:ext cx="794426" cy="182799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87549" y="6421749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1920CCD-F886-A942-2D6A-E5351A4B76E1}"/>
              </a:ext>
            </a:extLst>
          </p:cNvPr>
          <p:cNvSpPr txBox="1">
            <a:spLocks/>
          </p:cNvSpPr>
          <p:nvPr/>
        </p:nvSpPr>
        <p:spPr>
          <a:xfrm>
            <a:off x="339088" y="854746"/>
            <a:ext cx="10515600" cy="6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 </a:t>
            </a:r>
            <a:r>
              <a:rPr lang="de-DE" sz="2200" dirty="0"/>
              <a:t> </a:t>
            </a:r>
            <a:r>
              <a:rPr lang="de-DE" sz="4100" dirty="0"/>
              <a:t>Inversion am Kreis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A68D27-7573-DD04-9D9D-0E332341F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9" y="313459"/>
            <a:ext cx="12192000" cy="54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7" y="371762"/>
            <a:ext cx="11444873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Kurven</a:t>
            </a:r>
            <a:r>
              <a:rPr lang="de-DE" sz="2200" dirty="0"/>
              <a:t> Mein Buch </a:t>
            </a:r>
            <a:r>
              <a:rPr lang="de-DE" sz="2200" b="1" dirty="0">
                <a:latin typeface="+mn-lt"/>
              </a:rPr>
              <a:t>Kurven erkunden und verstehen</a:t>
            </a:r>
            <a:r>
              <a:rPr lang="de-DE" sz="2200" dirty="0"/>
              <a:t>, Kap. 3.2 ist hier im System verfügbar (12 Seiten ).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17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189E85-48C2-7830-A553-4C663B9BD9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425" y="1038511"/>
            <a:ext cx="8550661" cy="21901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269C82-12F5-60E0-260F-3D218470FB2A}"/>
              </a:ext>
            </a:extLst>
          </p:cNvPr>
          <p:cNvSpPr txBox="1"/>
          <p:nvPr/>
        </p:nvSpPr>
        <p:spPr>
          <a:xfrm>
            <a:off x="9132086" y="882402"/>
            <a:ext cx="28682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Mathematik-Projekt 1998</a:t>
            </a:r>
          </a:p>
          <a:p>
            <a:r>
              <a:rPr lang="de-DE" dirty="0">
                <a:solidFill>
                  <a:srgbClr val="C00000"/>
                </a:solidFill>
              </a:rPr>
              <a:t>Klasse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Handeln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Geometrie erfassen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Selbst von Hand zeichnen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GeoGebra umsetzen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Alle </a:t>
            </a:r>
            <a:r>
              <a:rPr lang="de-DE" dirty="0" err="1"/>
              <a:t>mgl</a:t>
            </a:r>
            <a:r>
              <a:rPr lang="de-DE" dirty="0"/>
              <a:t>. Formen 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Implizite Geleichungen </a:t>
            </a:r>
            <a:br>
              <a:rPr lang="de-DE" dirty="0"/>
            </a:br>
            <a:r>
              <a:rPr lang="de-DE" dirty="0"/>
              <a:t>ausprobieren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705C4F-FEA8-34E8-B00A-D8E2CB696F94}"/>
              </a:ext>
            </a:extLst>
          </p:cNvPr>
          <p:cNvSpPr txBox="1"/>
          <p:nvPr/>
        </p:nvSpPr>
        <p:spPr>
          <a:xfrm>
            <a:off x="441315" y="3204593"/>
            <a:ext cx="8756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 340 Seiten sind alle (mit schulischen Mitteln erreichbare) Kurven umfassend behandelt.</a:t>
            </a:r>
          </a:p>
          <a:p>
            <a:r>
              <a:rPr lang="de-DE" dirty="0"/>
              <a:t>Das modulare Konzept, erlaubt einzelne Kurvenfamilien und Aspekte herauszugreifen.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04D429-7A1E-158A-D1A4-01756640828E}"/>
              </a:ext>
            </a:extLst>
          </p:cNvPr>
          <p:cNvSpPr txBox="1"/>
          <p:nvPr/>
        </p:nvSpPr>
        <p:spPr>
          <a:xfrm>
            <a:off x="339087" y="3985595"/>
            <a:ext cx="445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/>
              <a:t>Strophoide</a:t>
            </a:r>
            <a:r>
              <a:rPr lang="de-DE" sz="4000" dirty="0"/>
              <a:t> </a:t>
            </a:r>
          </a:p>
          <a:p>
            <a:r>
              <a:rPr lang="de-DE" sz="2800" dirty="0"/>
              <a:t>Eine der Konstruktionen und </a:t>
            </a:r>
          </a:p>
          <a:p>
            <a:r>
              <a:rPr lang="de-DE" sz="2800" dirty="0"/>
              <a:t>polar-kartesische Darstellung</a:t>
            </a:r>
            <a:endParaRPr lang="de-DE" sz="4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6775E-AA57-2D05-2051-BA185B235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652" y="3895437"/>
            <a:ext cx="2526873" cy="25589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8B6398-13A8-99A2-5A4E-758FA7BB1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987" y="3929391"/>
            <a:ext cx="4890122" cy="2107811"/>
          </a:xfrm>
          <a:prstGeom prst="rect">
            <a:avLst/>
          </a:prstGeom>
        </p:spPr>
      </p:pic>
      <p:pic>
        <p:nvPicPr>
          <p:cNvPr id="15" name="Grafik 14">
            <a:hlinkClick r:id="rId8" action="ppaction://hlinkfile"/>
            <a:extLst>
              <a:ext uri="{FF2B5EF4-FFF2-40B4-BE49-F238E27FC236}">
                <a16:creationId xmlns:a16="http://schemas.microsoft.com/office/drawing/2014/main" id="{A931D1E8-0058-EA8E-132A-21BD3E37F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920" y="6016921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8940643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dirty="0" err="1"/>
              <a:t>Strophoide</a:t>
            </a:r>
            <a:r>
              <a:rPr lang="de-DE" dirty="0"/>
              <a:t>  </a:t>
            </a:r>
            <a:r>
              <a:rPr lang="de-DE" sz="3100" dirty="0"/>
              <a:t>konstruiert und polar-kartesisch dargestellt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18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9" name="Grafik 8">
            <a:hlinkClick r:id="rId5" action="ppaction://hlinkfile"/>
            <a:extLst>
              <a:ext uri="{FF2B5EF4-FFF2-40B4-BE49-F238E27FC236}">
                <a16:creationId xmlns:a16="http://schemas.microsoft.com/office/drawing/2014/main" id="{31E087E0-6C36-487B-33D4-E4420180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700" y="509468"/>
            <a:ext cx="1069449" cy="3245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EFFAEA-064D-5E46-E054-45DD13D35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12" y="1044628"/>
            <a:ext cx="3916825" cy="22892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F674D5-EC84-5356-58FB-CDD8A27C3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588" y="3333870"/>
            <a:ext cx="4362872" cy="9993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0FF390-745C-3DCE-AFC8-B724E7F9D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053" y="1431682"/>
            <a:ext cx="3443842" cy="39946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D5CCBB3-C3C0-9752-3575-F5BE3DB4C70D}"/>
              </a:ext>
            </a:extLst>
          </p:cNvPr>
          <p:cNvSpPr txBox="1"/>
          <p:nvPr/>
        </p:nvSpPr>
        <p:spPr>
          <a:xfrm>
            <a:off x="7879556" y="4514850"/>
            <a:ext cx="296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Implizite Gleichung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06763D4-B28C-AD48-E888-85CD664C8A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3486" y="5256355"/>
            <a:ext cx="4972289" cy="7961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3292A80-C9E0-3C8C-6187-1BC98AFAD2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2360" y="1132847"/>
            <a:ext cx="3863796" cy="48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8940643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dirty="0" err="1"/>
              <a:t>Strophoide</a:t>
            </a:r>
            <a:r>
              <a:rPr lang="de-DE" dirty="0"/>
              <a:t>  </a:t>
            </a:r>
            <a:r>
              <a:rPr lang="de-DE" sz="3100" dirty="0"/>
              <a:t>konstruiert und polar-kartesisch dargestellt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19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6E408B-4CD8-B572-6EB2-10EEC485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8" y="1271500"/>
            <a:ext cx="9844088" cy="4914752"/>
          </a:xfrm>
          <a:prstGeom prst="rect">
            <a:avLst/>
          </a:prstGeom>
        </p:spPr>
      </p:pic>
      <p:pic>
        <p:nvPicPr>
          <p:cNvPr id="9" name="Grafik 8">
            <a:hlinkClick r:id="rId6" action="ppaction://hlinkfile"/>
            <a:extLst>
              <a:ext uri="{FF2B5EF4-FFF2-40B4-BE49-F238E27FC236}">
                <a16:creationId xmlns:a16="http://schemas.microsoft.com/office/drawing/2014/main" id="{31E087E0-6C36-487B-33D4-E4420180C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700" y="509468"/>
            <a:ext cx="1069449" cy="324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AE25EF6-60AD-40D3-70EC-B50D1966D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713" y="4919414"/>
            <a:ext cx="2912174" cy="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81" y="266323"/>
            <a:ext cx="105156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 Rahmenbedingungen für </a:t>
            </a:r>
            <a:r>
              <a:rPr lang="de-DE" dirty="0" err="1"/>
              <a:t>WiMINT</a:t>
            </a:r>
            <a:r>
              <a:rPr lang="de-DE" dirty="0"/>
              <a:t>-Tutorien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564F17-486A-C31E-ED99-4C87E8D4A8BD}"/>
              </a:ext>
            </a:extLst>
          </p:cNvPr>
          <p:cNvSpPr txBox="1"/>
          <p:nvPr/>
        </p:nvSpPr>
        <p:spPr>
          <a:xfrm>
            <a:off x="556096" y="814567"/>
            <a:ext cx="466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der </a:t>
            </a:r>
            <a:r>
              <a:rPr lang="de-DE" b="1" dirty="0"/>
              <a:t>Schule</a:t>
            </a:r>
            <a:r>
              <a:rPr lang="de-DE" dirty="0"/>
              <a:t>, Jg. 11, 12,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Zusätzlich zum Mathematik-Unterricht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Realisierbarer zeitlicher Rahmen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Einsatz von GeoGebra u.a. Mathematik-Tools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B55D4F0-0938-B161-9343-5A05779583D8}"/>
              </a:ext>
            </a:extLst>
          </p:cNvPr>
          <p:cNvSpPr txBox="1"/>
          <p:nvPr/>
        </p:nvSpPr>
        <p:spPr>
          <a:xfrm>
            <a:off x="5500990" y="826691"/>
            <a:ext cx="6564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Tutoren mit Freude im Herzen</a:t>
            </a:r>
            <a:r>
              <a:rPr lang="de-DE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Lehrkräfte, auch die, die noch nicht fertig oder längst fertig…..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Studierende, die an einer Tutorenschulung mitgemacht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Quereinsteiger, die an einer Tutorenschulung mitgemacht haben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396081-EC3F-1D81-4D12-0C7265ACCC85}"/>
              </a:ext>
            </a:extLst>
          </p:cNvPr>
          <p:cNvSpPr txBox="1"/>
          <p:nvPr/>
        </p:nvSpPr>
        <p:spPr>
          <a:xfrm>
            <a:off x="1084634" y="2193587"/>
            <a:ext cx="37343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Keine Themen des üblichen Lehrplans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1784CAB-29AF-A1E1-4E30-BE51363C33BE}"/>
              </a:ext>
            </a:extLst>
          </p:cNvPr>
          <p:cNvSpPr txBox="1"/>
          <p:nvPr/>
        </p:nvSpPr>
        <p:spPr>
          <a:xfrm>
            <a:off x="6329464" y="2178449"/>
            <a:ext cx="40746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Keine Standard-Themen der Hochschulen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825364A-89DA-1AE8-ECD8-CC7297323A7C}"/>
              </a:ext>
            </a:extLst>
          </p:cNvPr>
          <p:cNvSpPr txBox="1"/>
          <p:nvPr/>
        </p:nvSpPr>
        <p:spPr>
          <a:xfrm>
            <a:off x="4040864" y="2699666"/>
            <a:ext cx="263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Ziele für </a:t>
            </a:r>
            <a:r>
              <a:rPr lang="de-DE" dirty="0" err="1"/>
              <a:t>WiMINT</a:t>
            </a:r>
            <a:r>
              <a:rPr lang="de-DE" dirty="0"/>
              <a:t>-Tutorien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C97E69E-E3B2-9B2C-1A2A-F75C020028BF}"/>
              </a:ext>
            </a:extLst>
          </p:cNvPr>
          <p:cNvSpPr txBox="1"/>
          <p:nvPr/>
        </p:nvSpPr>
        <p:spPr>
          <a:xfrm>
            <a:off x="452882" y="3030365"/>
            <a:ext cx="64712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Allgemein das Interesse an Mathematik fördern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Mathematik in unserer Welt aufzeigen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Kryptografie,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Graphen und Logistik, Knotentheorie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Geometrie und Beweise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Numerik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Besondere Aspekte der Analysis( Polynome im Affenkasten….)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Methoden, die keinen Platz im Lehrplan haben, kennenlernen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Polarkoordinaten, auch „gekoppelt“ , Parameterdarstellung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Kurven,  Kegelschnitte, Implizite Gleichungen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3D-Graphik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Komplexe Zahlen, Kreisspiegelung,   Zahlaufbau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64AAADF-2DDD-829D-5530-E75F4EA4A8A2}"/>
              </a:ext>
            </a:extLst>
          </p:cNvPr>
          <p:cNvSpPr txBox="1"/>
          <p:nvPr/>
        </p:nvSpPr>
        <p:spPr>
          <a:xfrm>
            <a:off x="7068939" y="3039347"/>
            <a:ext cx="5091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Freude an Mathematik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Selbst das Vorgehen mitgestalten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Aktiv sein, Vermutungen aufstellen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Selbst prüfen mit Mathe-Tools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Freude haben, wenn das Richtige vorhergesagt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den anderen im Tutorium reden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Selbstwertgefühl stärken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Durchhaltevermögen trainieren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F41343B-B6A7-447A-01FA-7E2631DCBB7C}"/>
              </a:ext>
            </a:extLst>
          </p:cNvPr>
          <p:cNvSpPr/>
          <p:nvPr/>
        </p:nvSpPr>
        <p:spPr>
          <a:xfrm>
            <a:off x="7149830" y="5480101"/>
            <a:ext cx="4392038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Mathematik als </a:t>
            </a:r>
            <a:r>
              <a:rPr lang="de-DE" b="1" dirty="0">
                <a:solidFill>
                  <a:schemeClr val="tx1"/>
                </a:solidFill>
              </a:rPr>
              <a:t>zentrale Kompetenz der Wissenschaften erahnen oder erfahren</a:t>
            </a:r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B172C345-ED6D-7381-E5D6-3D7937548E5B}"/>
              </a:ext>
            </a:extLst>
          </p:cNvPr>
          <p:cNvSpPr/>
          <p:nvPr/>
        </p:nvSpPr>
        <p:spPr>
          <a:xfrm>
            <a:off x="4547000" y="3166392"/>
            <a:ext cx="2736939" cy="1217763"/>
          </a:xfrm>
          <a:prstGeom prst="wedgeEllipseCallout">
            <a:avLst>
              <a:gd name="adj1" fmla="val -86114"/>
              <a:gd name="adj2" fmla="val 28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weiß inzwischen von </a:t>
            </a:r>
          </a:p>
          <a:p>
            <a:pPr algn="ctr"/>
            <a:r>
              <a:rPr lang="de-DE" dirty="0"/>
              <a:t>Mathe + </a:t>
            </a:r>
          </a:p>
          <a:p>
            <a:pPr algn="ctr"/>
            <a:r>
              <a:rPr lang="de-DE" dirty="0" err="1"/>
              <a:t>Disskussion</a:t>
            </a:r>
            <a:r>
              <a:rPr lang="de-DE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8386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5" grpId="0" animBg="1"/>
      <p:bldP spid="16" grpId="0"/>
      <p:bldP spid="17" grpId="0"/>
      <p:bldP spid="19" grpId="0" animBg="1"/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8940643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dirty="0" err="1"/>
              <a:t>Strophoide</a:t>
            </a:r>
            <a:r>
              <a:rPr lang="de-DE" dirty="0"/>
              <a:t>  </a:t>
            </a:r>
            <a:r>
              <a:rPr lang="de-DE" sz="3100" dirty="0"/>
              <a:t>konstruiert und polar-kartesisch dargestellt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20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6E408B-4CD8-B572-6EB2-10EEC485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8" y="2243138"/>
            <a:ext cx="7897929" cy="3943114"/>
          </a:xfrm>
          <a:prstGeom prst="rect">
            <a:avLst/>
          </a:prstGeom>
        </p:spPr>
      </p:pic>
      <p:pic>
        <p:nvPicPr>
          <p:cNvPr id="9" name="Grafik 8">
            <a:hlinkClick r:id="rId6" action="ppaction://hlinkfile"/>
            <a:extLst>
              <a:ext uri="{FF2B5EF4-FFF2-40B4-BE49-F238E27FC236}">
                <a16:creationId xmlns:a16="http://schemas.microsoft.com/office/drawing/2014/main" id="{31E087E0-6C36-487B-33D4-E4420180C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700" y="509468"/>
            <a:ext cx="1069449" cy="32455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FD5BE35-B2DF-35FA-42C4-346F5756B339}"/>
              </a:ext>
            </a:extLst>
          </p:cNvPr>
          <p:cNvSpPr txBox="1"/>
          <p:nvPr/>
        </p:nvSpPr>
        <p:spPr>
          <a:xfrm>
            <a:off x="7941815" y="4704521"/>
            <a:ext cx="18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Rechts eintragen: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1639D7-21F9-A180-F80D-8B9549268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73" y="1202601"/>
            <a:ext cx="10964032" cy="49836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AB97371-D606-435E-F3C1-E3D748C8C013}"/>
              </a:ext>
            </a:extLst>
          </p:cNvPr>
          <p:cNvSpPr txBox="1"/>
          <p:nvPr/>
        </p:nvSpPr>
        <p:spPr>
          <a:xfrm>
            <a:off x="10125738" y="2625622"/>
            <a:ext cx="1714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Dies mit hier </a:t>
            </a:r>
          </a:p>
          <a:p>
            <a:pPr algn="r"/>
            <a:r>
              <a:rPr lang="de-DE" dirty="0"/>
              <a:t>In Grafik 2 mit x als Variable eintragen</a:t>
            </a:r>
          </a:p>
        </p:txBody>
      </p:sp>
      <p:pic>
        <p:nvPicPr>
          <p:cNvPr id="6" name="Grafik 5">
            <a:hlinkClick r:id="rId9" action="ppaction://hlinkfile"/>
            <a:extLst>
              <a:ext uri="{FF2B5EF4-FFF2-40B4-BE49-F238E27FC236}">
                <a16:creationId xmlns:a16="http://schemas.microsoft.com/office/drawing/2014/main" id="{2E7F6CAC-D2E9-7EFD-FB4F-52B33393A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0553" y="6015459"/>
            <a:ext cx="1069449" cy="3245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211F440-9FCD-94F3-BFEF-39F3C01009D5}"/>
              </a:ext>
            </a:extLst>
          </p:cNvPr>
          <p:cNvSpPr txBox="1"/>
          <p:nvPr/>
        </p:nvSpPr>
        <p:spPr>
          <a:xfrm>
            <a:off x="8671796" y="5901087"/>
            <a:ext cx="2049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Weiter mit kartesischer</a:t>
            </a:r>
          </a:p>
          <a:p>
            <a:r>
              <a:rPr lang="de-DE" sz="1400" dirty="0"/>
              <a:t>Gleichung der </a:t>
            </a:r>
            <a:r>
              <a:rPr lang="de-DE" sz="1400" dirty="0" err="1"/>
              <a:t>Strophoide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4632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8940643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dirty="0" err="1"/>
              <a:t>Strophoide</a:t>
            </a:r>
            <a:r>
              <a:rPr lang="de-DE" dirty="0"/>
              <a:t>  </a:t>
            </a:r>
            <a:r>
              <a:rPr lang="de-DE" sz="3100" dirty="0"/>
              <a:t>als Wurzel aus Polynomquotienten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21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9" name="Grafik 8">
            <a:hlinkClick r:id="rId5" action="ppaction://hlinkfile"/>
            <a:extLst>
              <a:ext uri="{FF2B5EF4-FFF2-40B4-BE49-F238E27FC236}">
                <a16:creationId xmlns:a16="http://schemas.microsoft.com/office/drawing/2014/main" id="{31E087E0-6C36-487B-33D4-E4420180C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700" y="509468"/>
            <a:ext cx="1069449" cy="3245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00056F-954C-2A40-35DF-3A098C3E0796}"/>
              </a:ext>
            </a:extLst>
          </p:cNvPr>
          <p:cNvSpPr txBox="1"/>
          <p:nvPr/>
        </p:nvSpPr>
        <p:spPr>
          <a:xfrm>
            <a:off x="476794" y="925792"/>
            <a:ext cx="723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Oben haben Sie die Methoden Verkettung und Felderabstreichen gesehen.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93C52C-847C-59C6-139B-1D0C2DCC36CF}"/>
              </a:ext>
            </a:extLst>
          </p:cNvPr>
          <p:cNvSpPr txBox="1"/>
          <p:nvPr/>
        </p:nvSpPr>
        <p:spPr>
          <a:xfrm>
            <a:off x="476794" y="1217801"/>
            <a:ext cx="296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Implizite Gleichung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8F7728-118A-046E-0A0F-2FFE4C2D3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235" y="1217801"/>
            <a:ext cx="4972289" cy="79619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85E7B5F-9C7B-7F92-C92B-5F3242999D5D}"/>
              </a:ext>
            </a:extLst>
          </p:cNvPr>
          <p:cNvSpPr txBox="1"/>
          <p:nvPr/>
        </p:nvSpPr>
        <p:spPr>
          <a:xfrm>
            <a:off x="7498080" y="925792"/>
            <a:ext cx="477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zeige ich für die Auflösung nach dem y-Term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B2A7406-80AE-A5D6-6436-C6D550BD6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826" y="2120712"/>
            <a:ext cx="5363323" cy="20957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E3312A0-7FC6-FD64-7854-2B363E7401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97" y="1992557"/>
            <a:ext cx="11132397" cy="43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F61E9C50-CA8B-B11C-8A53-3BA7C710DA36}"/>
              </a:ext>
            </a:extLst>
          </p:cNvPr>
          <p:cNvSpPr txBox="1"/>
          <p:nvPr/>
        </p:nvSpPr>
        <p:spPr>
          <a:xfrm>
            <a:off x="5526329" y="2893949"/>
            <a:ext cx="217317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dirty="0"/>
              <a:t>s</a:t>
            </a:r>
            <a:r>
              <a:rPr lang="de-DE" sz="1800" dirty="0"/>
              <a:t>teht im </a:t>
            </a:r>
            <a:r>
              <a:rPr lang="de-DE" dirty="0"/>
              <a:t>Kurven</a:t>
            </a:r>
            <a:r>
              <a:rPr lang="de-DE" sz="1800" dirty="0"/>
              <a:t> Buch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11024948" cy="646552"/>
          </a:xfrm>
        </p:spPr>
        <p:txBody>
          <a:bodyPr>
            <a:normAutofit fontScale="90000"/>
          </a:bodyPr>
          <a:lstStyle/>
          <a:p>
            <a:r>
              <a:rPr lang="de-DE" dirty="0">
                <a:highlight>
                  <a:srgbClr val="FFFF00"/>
                </a:highlight>
              </a:rPr>
              <a:t>Welche Ziele sind nun angesprochen, welche nicht?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71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22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87549" y="648623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87CB70-4B31-72B9-000A-9AE41ABE7A54}"/>
              </a:ext>
            </a:extLst>
          </p:cNvPr>
          <p:cNvSpPr txBox="1"/>
          <p:nvPr/>
        </p:nvSpPr>
        <p:spPr>
          <a:xfrm>
            <a:off x="3817951" y="948204"/>
            <a:ext cx="263835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Ziele für </a:t>
            </a:r>
            <a:r>
              <a:rPr lang="de-DE" dirty="0" err="1"/>
              <a:t>WiMINT</a:t>
            </a:r>
            <a:r>
              <a:rPr lang="de-DE" dirty="0"/>
              <a:t>-Tutorien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B75B3E-4554-8DE2-1970-45C337CC576F}"/>
              </a:ext>
            </a:extLst>
          </p:cNvPr>
          <p:cNvSpPr txBox="1"/>
          <p:nvPr/>
        </p:nvSpPr>
        <p:spPr>
          <a:xfrm>
            <a:off x="398291" y="1351690"/>
            <a:ext cx="5420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Allgemein das Interesse an Mathematik fördern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Mathematik in unserer Welt aufzeigen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Kryptografie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Graphen und Logistik, Knotentheorie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Geometrie und </a:t>
            </a:r>
            <a:r>
              <a:rPr lang="de-DE" sz="1400" dirty="0">
                <a:highlight>
                  <a:srgbClr val="FFFF00"/>
                </a:highlight>
              </a:rPr>
              <a:t>Beweise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Numerik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Besondere Aspekte der Analysis( Polynome im Affenkasten….)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FFFF00"/>
                </a:highlight>
              </a:rPr>
              <a:t> Methoden, </a:t>
            </a:r>
            <a:r>
              <a:rPr lang="de-DE" sz="1400" dirty="0"/>
              <a:t>die keinen Platz im Lehrplan haben, </a:t>
            </a:r>
            <a:r>
              <a:rPr lang="de-DE" sz="1400" dirty="0">
                <a:highlight>
                  <a:srgbClr val="FFFF00"/>
                </a:highlight>
              </a:rPr>
              <a:t>kennenlernen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00FF00"/>
                </a:highlight>
              </a:rPr>
              <a:t>Polarkoordinaten, auch „gekoppelt“ , Parameterdarstellung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00FF00"/>
                </a:highlight>
              </a:rPr>
              <a:t>Kurven,  Kegelschnitte, Implizite Gleichungen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3D-Graphik</a:t>
            </a:r>
            <a:r>
              <a:rPr lang="de-DE" sz="1400" dirty="0">
                <a:highlight>
                  <a:srgbClr val="00FF00"/>
                </a:highlight>
              </a:rPr>
              <a:t>, </a:t>
            </a:r>
            <a:r>
              <a:rPr lang="de-DE" sz="1400" dirty="0">
                <a:highlight>
                  <a:srgbClr val="00FFFF"/>
                </a:highlight>
              </a:rPr>
              <a:t>Zahlaufbau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highlight>
                  <a:srgbClr val="00FF00"/>
                </a:highlight>
              </a:rPr>
              <a:t>Komplexe Zahlen, Kreisspiegelung,</a:t>
            </a:r>
            <a:r>
              <a:rPr lang="de-DE" sz="1400" dirty="0"/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F6B244-1E6E-9D67-BC00-E54C2A2A88A8}"/>
              </a:ext>
            </a:extLst>
          </p:cNvPr>
          <p:cNvSpPr txBox="1"/>
          <p:nvPr/>
        </p:nvSpPr>
        <p:spPr>
          <a:xfrm>
            <a:off x="7573493" y="1451862"/>
            <a:ext cx="5091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Freude an Mathematik haben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 das Vorgehen mitgestalten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Aktiv sein, Vermutungen aufstellen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 prüfen mit Mathe-Tools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Freude haben, wenn das Richtige vorhergesagt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Mit den anderen im Tutorium reden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Selbstwertgefühl stärken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highlight>
                  <a:srgbClr val="FFFF00"/>
                </a:highlight>
              </a:rPr>
              <a:t>Durchhaltevermögen trainieren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2C9053-8A23-7976-8628-1E82760EB522}"/>
              </a:ext>
            </a:extLst>
          </p:cNvPr>
          <p:cNvSpPr txBox="1"/>
          <p:nvPr/>
        </p:nvSpPr>
        <p:spPr>
          <a:xfrm>
            <a:off x="4301245" y="1585366"/>
            <a:ext cx="242900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steht z.T. im 1. Buch, auch im 3.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F77424-D855-F893-07C9-745A85DE49B3}"/>
              </a:ext>
            </a:extLst>
          </p:cNvPr>
          <p:cNvSpPr txBox="1"/>
          <p:nvPr/>
        </p:nvSpPr>
        <p:spPr>
          <a:xfrm>
            <a:off x="5637678" y="2971800"/>
            <a:ext cx="224902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F10A766-78B5-07CF-F3E3-109187058315}"/>
              </a:ext>
            </a:extLst>
          </p:cNvPr>
          <p:cNvSpPr txBox="1"/>
          <p:nvPr/>
        </p:nvSpPr>
        <p:spPr>
          <a:xfrm>
            <a:off x="290383" y="3993390"/>
            <a:ext cx="27688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steht im 3. Buch: Höhere….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E282A24-0686-CE6E-5F03-60BFBDC44A24}"/>
              </a:ext>
            </a:extLst>
          </p:cNvPr>
          <p:cNvSpPr txBox="1"/>
          <p:nvPr/>
        </p:nvSpPr>
        <p:spPr>
          <a:xfrm>
            <a:off x="324000" y="3642036"/>
            <a:ext cx="3962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38C5652-8A5D-CE34-3823-62D967BD79D4}"/>
              </a:ext>
            </a:extLst>
          </p:cNvPr>
          <p:cNvSpPr txBox="1"/>
          <p:nvPr/>
        </p:nvSpPr>
        <p:spPr>
          <a:xfrm>
            <a:off x="4301245" y="4903752"/>
            <a:ext cx="24451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FF0000"/>
                </a:solidFill>
              </a:rPr>
              <a:t>Strophoide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>
                <a:solidFill>
                  <a:srgbClr val="FF0000"/>
                </a:solidFill>
              </a:rPr>
              <a:t>Polarkoordinaten</a:t>
            </a:r>
            <a:r>
              <a:rPr lang="de-DE" sz="1800" dirty="0">
                <a:solidFill>
                  <a:srgbClr val="FF0000"/>
                </a:solidFill>
              </a:rPr>
              <a:t>, </a:t>
            </a:r>
          </a:p>
          <a:p>
            <a:r>
              <a:rPr lang="de-DE" sz="1800" dirty="0">
                <a:solidFill>
                  <a:srgbClr val="FF0000"/>
                </a:solidFill>
              </a:rPr>
              <a:t>auch „gekoppelt“ </a:t>
            </a:r>
            <a:r>
              <a:rPr lang="de-DE" sz="1800" dirty="0"/>
              <a:t>,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0DFA49-0B9C-E639-2F32-64B429D94C53}"/>
              </a:ext>
            </a:extLst>
          </p:cNvPr>
          <p:cNvSpPr txBox="1"/>
          <p:nvPr/>
        </p:nvSpPr>
        <p:spPr>
          <a:xfrm>
            <a:off x="4072757" y="4444844"/>
            <a:ext cx="3074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 </a:t>
            </a:r>
            <a:r>
              <a:rPr lang="de-DE" sz="2400" dirty="0">
                <a:solidFill>
                  <a:srgbClr val="FF0000"/>
                </a:solidFill>
              </a:rPr>
              <a:t>Kreisspiegelung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EC026E8-3CE6-E746-5AE8-79811F63A574}"/>
              </a:ext>
            </a:extLst>
          </p:cNvPr>
          <p:cNvSpPr txBox="1"/>
          <p:nvPr/>
        </p:nvSpPr>
        <p:spPr>
          <a:xfrm>
            <a:off x="7147306" y="3584805"/>
            <a:ext cx="44046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Kurven,  Kegelschnitte, Implizite Gleichungen</a:t>
            </a:r>
          </a:p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Geometrie und Beweise</a:t>
            </a:r>
          </a:p>
          <a:p>
            <a:r>
              <a:rPr lang="de-DE" dirty="0">
                <a:sym typeface="Wingdings" panose="05000000000000000000" pitchFamily="2" charset="2"/>
              </a:rPr>
              <a:t> Workshop</a:t>
            </a:r>
            <a:endParaRPr lang="de-DE" dirty="0"/>
          </a:p>
        </p:txBody>
      </p:sp>
      <p:sp>
        <p:nvSpPr>
          <p:cNvPr id="5" name="Band: nach unten gekrümmt und gekippt 4">
            <a:extLst>
              <a:ext uri="{FF2B5EF4-FFF2-40B4-BE49-F238E27FC236}">
                <a16:creationId xmlns:a16="http://schemas.microsoft.com/office/drawing/2014/main" id="{95DFD24C-68D0-38A7-582A-D4DFCD1CD863}"/>
              </a:ext>
            </a:extLst>
          </p:cNvPr>
          <p:cNvSpPr/>
          <p:nvPr/>
        </p:nvSpPr>
        <p:spPr>
          <a:xfrm>
            <a:off x="-36509" y="4692525"/>
            <a:ext cx="4085345" cy="1164688"/>
          </a:xfrm>
          <a:prstGeom prst="ellipseRibbon">
            <a:avLst>
              <a:gd name="adj1" fmla="val 25000"/>
              <a:gd name="adj2" fmla="val 73937"/>
              <a:gd name="adj3" fmla="val 1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Das ist der  geplante</a:t>
            </a:r>
          </a:p>
          <a:p>
            <a:pPr algn="ctr"/>
            <a:r>
              <a:rPr lang="de-DE" dirty="0"/>
              <a:t>Schwerpunkt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C9B7FE-03EB-373E-3A77-6A30D8105940}"/>
              </a:ext>
            </a:extLst>
          </p:cNvPr>
          <p:cNvSpPr txBox="1"/>
          <p:nvPr/>
        </p:nvSpPr>
        <p:spPr>
          <a:xfrm>
            <a:off x="7147306" y="4538752"/>
            <a:ext cx="440460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Site 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www.mathemati-verstehen.de</a:t>
            </a:r>
            <a:endParaRPr lang="de-DE" sz="1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Bereich Didaktik, dann bei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Did-Vortraege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Cosh-VerstehenSchluessel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 wählen.</a:t>
            </a:r>
          </a:p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Dort finden Sie alles, was ich vorschlage.</a:t>
            </a:r>
          </a:p>
          <a:p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Jeder kann </a:t>
            </a:r>
            <a:r>
              <a:rPr lang="de-DE" sz="1800" dirty="0" err="1">
                <a:solidFill>
                  <a:schemeClr val="accent2">
                    <a:lumMod val="75000"/>
                  </a:schemeClr>
                </a:solidFill>
              </a:rPr>
              <a:t>sichda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</a:rPr>
              <a:t> selbst etwas aussuchen.</a:t>
            </a:r>
          </a:p>
          <a:p>
            <a:r>
              <a:rPr lang="de-DE" dirty="0">
                <a:sym typeface="Wingdings" panose="05000000000000000000" pitchFamily="2" charset="2"/>
              </a:rPr>
              <a:t> Workshop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4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F93FA-FEED-E862-F1F5-DB478CB7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60" y="314497"/>
            <a:ext cx="10515600" cy="407873"/>
          </a:xfrm>
          <a:ln w="44450" cmpd="dbl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Meine reiche Ernte ist in meinen Büchern und den Webseiten zu sehen, letztere frei verfügbar</a:t>
            </a:r>
            <a:r>
              <a:rPr lang="de-DE" sz="1300" dirty="0"/>
              <a:t>, nur nicht weiter zu verkaufen</a:t>
            </a: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F39BAD-6E79-74C7-DB13-CFDB75C5C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2" y="728202"/>
            <a:ext cx="10093978" cy="2974422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Mathematik sehen und verstehen</a:t>
            </a:r>
            <a:endParaRPr lang="de-DE" dirty="0"/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Höhere Mathematik sehen und verstehen</a:t>
            </a:r>
          </a:p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Kurven erkunden und verstehen</a:t>
            </a:r>
            <a:r>
              <a:rPr lang="de-DE" dirty="0"/>
              <a:t> </a:t>
            </a:r>
          </a:p>
          <a:p>
            <a:r>
              <a:rPr lang="de-DE" sz="1600" dirty="0">
                <a:hlinkClick r:id="rId2"/>
              </a:rPr>
              <a:t>http://www.mathematik-sehen-und-verstehen.de</a:t>
            </a:r>
            <a:r>
              <a:rPr lang="de-DE" sz="1600" dirty="0"/>
              <a:t>           </a:t>
            </a:r>
            <a:r>
              <a:rPr lang="de-DE" sz="1600" dirty="0">
                <a:hlinkClick r:id="rId3"/>
              </a:rPr>
              <a:t>http://www.kurven-erkunden-und-verstehen.de</a:t>
            </a:r>
            <a:endParaRPr lang="de-DE" sz="16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7357F0-A4B6-719C-BAA3-17074AE2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0608-C8FC-4BFC-9241-DE44D0639B34}" type="slidenum">
              <a:rPr lang="de-DE" smtClean="0"/>
              <a:t>23</a:t>
            </a:fld>
            <a:endParaRPr lang="de-DE"/>
          </a:p>
        </p:txBody>
      </p:sp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6C6B5085-BDEE-6B6F-4491-BDE1CF8F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24" y="771646"/>
            <a:ext cx="1068713" cy="1403577"/>
          </a:xfrm>
          <a:prstGeom prst="rect">
            <a:avLst/>
          </a:prstGeom>
        </p:spPr>
      </p:pic>
      <p:pic>
        <p:nvPicPr>
          <p:cNvPr id="12" name="Grafik 11">
            <a:hlinkClick r:id="rId2"/>
            <a:extLst>
              <a:ext uri="{FF2B5EF4-FFF2-40B4-BE49-F238E27FC236}">
                <a16:creationId xmlns:a16="http://schemas.microsoft.com/office/drawing/2014/main" id="{43EFF414-C89B-8730-5F78-770B02268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71" y="736603"/>
            <a:ext cx="1095600" cy="1438889"/>
          </a:xfrm>
          <a:prstGeom prst="rect">
            <a:avLst/>
          </a:prstGeom>
        </p:spPr>
      </p:pic>
      <p:pic>
        <p:nvPicPr>
          <p:cNvPr id="16" name="Grafik 15">
            <a:hlinkClick r:id="rId6"/>
            <a:extLst>
              <a:ext uri="{FF2B5EF4-FFF2-40B4-BE49-F238E27FC236}">
                <a16:creationId xmlns:a16="http://schemas.microsoft.com/office/drawing/2014/main" id="{C4CDFE65-44F8-0ED8-7475-FF8F31005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66" y="4451579"/>
            <a:ext cx="1690639" cy="2000756"/>
          </a:xfrm>
          <a:prstGeom prst="rect">
            <a:avLst/>
          </a:prstGeom>
        </p:spPr>
      </p:pic>
      <p:pic>
        <p:nvPicPr>
          <p:cNvPr id="18" name="Grafik 17">
            <a:hlinkClick r:id="rId2"/>
            <a:extLst>
              <a:ext uri="{FF2B5EF4-FFF2-40B4-BE49-F238E27FC236}">
                <a16:creationId xmlns:a16="http://schemas.microsoft.com/office/drawing/2014/main" id="{C6BB894E-9C03-9FA4-D1BD-C41AEEEA4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58" y="741467"/>
            <a:ext cx="953448" cy="1433756"/>
          </a:xfrm>
          <a:prstGeom prst="rect">
            <a:avLst/>
          </a:prstGeom>
        </p:spPr>
      </p:pic>
      <p:pic>
        <p:nvPicPr>
          <p:cNvPr id="20" name="Grafik 19">
            <a:hlinkClick r:id="rId9"/>
            <a:extLst>
              <a:ext uri="{FF2B5EF4-FFF2-40B4-BE49-F238E27FC236}">
                <a16:creationId xmlns:a16="http://schemas.microsoft.com/office/drawing/2014/main" id="{DA2079F1-C91A-D265-2B94-B49727D23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97" y="2529159"/>
            <a:ext cx="1912403" cy="2071770"/>
          </a:xfrm>
          <a:prstGeom prst="rect">
            <a:avLst/>
          </a:prstGeom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FA655470-5C92-3583-5A8F-2EC38442495B}"/>
              </a:ext>
            </a:extLst>
          </p:cNvPr>
          <p:cNvSpPr txBox="1">
            <a:spLocks noChangeAspect="1"/>
          </p:cNvSpPr>
          <p:nvPr/>
        </p:nvSpPr>
        <p:spPr>
          <a:xfrm>
            <a:off x="175099" y="6487166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11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7" name="Grafik 6">
            <a:hlinkClick r:id="rId12"/>
            <a:extLst>
              <a:ext uri="{FF2B5EF4-FFF2-40B4-BE49-F238E27FC236}">
                <a16:creationId xmlns:a16="http://schemas.microsoft.com/office/drawing/2014/main" id="{8B5CB8AC-8269-165B-0529-6A724AB097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655" y="771647"/>
            <a:ext cx="955937" cy="9240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E509F4E-FCC5-DEF9-5A42-156BD8D51907}"/>
              </a:ext>
            </a:extLst>
          </p:cNvPr>
          <p:cNvSpPr txBox="1"/>
          <p:nvPr/>
        </p:nvSpPr>
        <p:spPr>
          <a:xfrm>
            <a:off x="9912783" y="1631910"/>
            <a:ext cx="1592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Zusatz im Web</a:t>
            </a:r>
          </a:p>
          <a:p>
            <a:r>
              <a:rPr lang="de-DE" sz="1400" dirty="0"/>
              <a:t>und einzeln als </a:t>
            </a:r>
            <a:r>
              <a:rPr lang="de-DE" sz="1400" dirty="0" err="1"/>
              <a:t>pdf</a:t>
            </a:r>
            <a:endParaRPr lang="de-DE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E4D3030-7F10-092F-E42B-62623B60399D}"/>
              </a:ext>
            </a:extLst>
          </p:cNvPr>
          <p:cNvSpPr txBox="1"/>
          <p:nvPr/>
        </p:nvSpPr>
        <p:spPr>
          <a:xfrm>
            <a:off x="137374" y="2547895"/>
            <a:ext cx="33012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Meine Website </a:t>
            </a:r>
            <a:r>
              <a:rPr lang="de-DE" sz="1800" dirty="0">
                <a:solidFill>
                  <a:srgbClr val="FF0000"/>
                </a:solidFill>
                <a:hlinkClick r:id="rId6"/>
              </a:rPr>
              <a:t>www.mathematik-verstehen.de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/>
              <a:t>spiegelt mein ganzes Berufsleben in all‘ seinen Facetten. Sie besteht seit 1996 und geht vor allem in Sek I-Themen und didaktischen </a:t>
            </a:r>
          </a:p>
          <a:p>
            <a:r>
              <a:rPr lang="de-DE" sz="1800" dirty="0"/>
              <a:t>Aspekten </a:t>
            </a:r>
          </a:p>
          <a:p>
            <a:r>
              <a:rPr lang="de-DE" sz="1800" dirty="0"/>
              <a:t>über die </a:t>
            </a:r>
          </a:p>
          <a:p>
            <a:r>
              <a:rPr lang="de-DE" sz="1800" dirty="0"/>
              <a:t>Bücher </a:t>
            </a:r>
          </a:p>
          <a:p>
            <a:r>
              <a:rPr lang="de-DE" sz="1800" dirty="0"/>
              <a:t>hinaus.</a:t>
            </a:r>
          </a:p>
          <a:p>
            <a:endParaRPr lang="de-DE" sz="1800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0CE67A-09DF-4D73-0F06-9FC3FE28DEB4}"/>
              </a:ext>
            </a:extLst>
          </p:cNvPr>
          <p:cNvSpPr txBox="1"/>
          <p:nvPr/>
        </p:nvSpPr>
        <p:spPr>
          <a:xfrm>
            <a:off x="3825386" y="2505241"/>
            <a:ext cx="3301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Meine Website</a:t>
            </a:r>
          </a:p>
          <a:p>
            <a:r>
              <a:rPr lang="de-DE" sz="1800" dirty="0">
                <a:solidFill>
                  <a:srgbClr val="FF0000"/>
                </a:solidFill>
                <a:hlinkClick r:id="rId9"/>
              </a:rPr>
              <a:t>www.doerte-haftendorn.de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</a:p>
          <a:p>
            <a:r>
              <a:rPr lang="de-DE" dirty="0"/>
              <a:t>geht noch weiter in der Zeit zurück. </a:t>
            </a:r>
            <a:endParaRPr lang="de-DE" sz="1800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03A42A-03CE-7908-1B05-9AA3ECA4F4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7" y="3089514"/>
            <a:ext cx="1276350" cy="2381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FC4CCF-09B1-C229-F129-04252043C3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02" y="2595412"/>
            <a:ext cx="419100" cy="381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2E639F2-D3F5-A8D8-B8F6-62ADAF89BDEB}"/>
              </a:ext>
            </a:extLst>
          </p:cNvPr>
          <p:cNvSpPr txBox="1"/>
          <p:nvPr/>
        </p:nvSpPr>
        <p:spPr>
          <a:xfrm>
            <a:off x="9018092" y="2700365"/>
            <a:ext cx="72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privat</a:t>
            </a:r>
          </a:p>
        </p:txBody>
      </p:sp>
      <p:sp>
        <p:nvSpPr>
          <p:cNvPr id="22" name="Sprechblase: rechteckig mit abgerundeten Ecken 21">
            <a:extLst>
              <a:ext uri="{FF2B5EF4-FFF2-40B4-BE49-F238E27FC236}">
                <a16:creationId xmlns:a16="http://schemas.microsoft.com/office/drawing/2014/main" id="{6F17A89A-D349-211B-1A9F-B997ECDB57A7}"/>
              </a:ext>
            </a:extLst>
          </p:cNvPr>
          <p:cNvSpPr/>
          <p:nvPr/>
        </p:nvSpPr>
        <p:spPr>
          <a:xfrm>
            <a:off x="4083461" y="4846881"/>
            <a:ext cx="5401733" cy="1552494"/>
          </a:xfrm>
          <a:prstGeom prst="wedgeRoundRectCallout">
            <a:avLst>
              <a:gd name="adj1" fmla="val -66637"/>
              <a:gd name="adj2" fmla="val 1198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didaktik</a:t>
            </a:r>
            <a:r>
              <a:rPr lang="de-DE" dirty="0"/>
              <a:t>/</a:t>
            </a:r>
            <a:r>
              <a:rPr lang="de-DE" dirty="0" err="1"/>
              <a:t>did-vortraege</a:t>
            </a:r>
            <a:r>
              <a:rPr lang="de-DE" dirty="0"/>
              <a:t>/vortraege.htm</a:t>
            </a:r>
          </a:p>
          <a:p>
            <a:pPr algn="ctr"/>
            <a:r>
              <a:rPr lang="de-DE" dirty="0"/>
              <a:t>Dann finden Sie: cosh-VerstehenSchluessel.htm</a:t>
            </a:r>
          </a:p>
          <a:p>
            <a:pPr algn="ctr"/>
            <a:r>
              <a:rPr lang="de-DE" dirty="0"/>
              <a:t>Mit allen Infos zum Vortrag</a:t>
            </a:r>
          </a:p>
          <a:p>
            <a:pPr algn="ctr"/>
            <a:r>
              <a:rPr lang="de-DE" dirty="0"/>
              <a:t>und  weitere Hilfen </a:t>
            </a:r>
          </a:p>
          <a:p>
            <a:pPr algn="ctr"/>
            <a:r>
              <a:rPr lang="de-DE" dirty="0"/>
              <a:t>Workshop Thema: Kurven und Ortslinien als Leitlinien </a:t>
            </a:r>
          </a:p>
        </p:txBody>
      </p:sp>
      <p:pic>
        <p:nvPicPr>
          <p:cNvPr id="25" name="Grafik 24">
            <a:hlinkClick r:id="rId16"/>
            <a:extLst>
              <a:ext uri="{FF2B5EF4-FFF2-40B4-BE49-F238E27FC236}">
                <a16:creationId xmlns:a16="http://schemas.microsoft.com/office/drawing/2014/main" id="{7091F386-B162-1580-A4A3-C255C33FDE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2024" y="5772215"/>
            <a:ext cx="2514600" cy="313414"/>
          </a:xfrm>
          <a:prstGeom prst="rect">
            <a:avLst/>
          </a:prstGeom>
        </p:spPr>
      </p:pic>
      <p:sp>
        <p:nvSpPr>
          <p:cNvPr id="26" name="Denkblase: wolkenförmig 25">
            <a:extLst>
              <a:ext uri="{FF2B5EF4-FFF2-40B4-BE49-F238E27FC236}">
                <a16:creationId xmlns:a16="http://schemas.microsoft.com/office/drawing/2014/main" id="{55338AAD-FDBD-B2ED-ABB1-2E772571516B}"/>
              </a:ext>
            </a:extLst>
          </p:cNvPr>
          <p:cNvSpPr/>
          <p:nvPr/>
        </p:nvSpPr>
        <p:spPr>
          <a:xfrm>
            <a:off x="9836870" y="3293661"/>
            <a:ext cx="2159655" cy="2544054"/>
          </a:xfrm>
          <a:prstGeom prst="cloudCallout">
            <a:avLst>
              <a:gd name="adj1" fmla="val -58197"/>
              <a:gd name="adj2" fmla="val -889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Kurzzeitig 6 Buchauszüge aus allen diesen Büchern +</a:t>
            </a:r>
          </a:p>
          <a:p>
            <a:pPr algn="ctr"/>
            <a:r>
              <a:rPr lang="de-DE" dirty="0"/>
              <a:t>3 Aufgaben</a:t>
            </a:r>
          </a:p>
        </p:txBody>
      </p:sp>
      <p:sp>
        <p:nvSpPr>
          <p:cNvPr id="27" name="Pfeil: nach unten 26">
            <a:extLst>
              <a:ext uri="{FF2B5EF4-FFF2-40B4-BE49-F238E27FC236}">
                <a16:creationId xmlns:a16="http://schemas.microsoft.com/office/drawing/2014/main" id="{0F8B19B3-138D-000E-2C4D-4847FE0793E5}"/>
              </a:ext>
            </a:extLst>
          </p:cNvPr>
          <p:cNvSpPr/>
          <p:nvPr/>
        </p:nvSpPr>
        <p:spPr>
          <a:xfrm rot="4466251">
            <a:off x="9761340" y="522470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AD458C4-71FD-BFFF-E820-287B0C163857}"/>
              </a:ext>
            </a:extLst>
          </p:cNvPr>
          <p:cNvSpPr txBox="1"/>
          <p:nvPr/>
        </p:nvSpPr>
        <p:spPr>
          <a:xfrm>
            <a:off x="9882228" y="2025342"/>
            <a:ext cx="2114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Dieser Zusatz (170 Seiten) </a:t>
            </a:r>
          </a:p>
          <a:p>
            <a:r>
              <a:rPr lang="de-DE" sz="1400" dirty="0"/>
              <a:t>ist im Web frei zugänglich.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1CFBA1-7777-6817-FA3E-435EC4E4AF8F}"/>
              </a:ext>
            </a:extLst>
          </p:cNvPr>
          <p:cNvSpPr txBox="1"/>
          <p:nvPr/>
        </p:nvSpPr>
        <p:spPr>
          <a:xfrm>
            <a:off x="2796078" y="3886804"/>
            <a:ext cx="6115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  <a:latin typeface="Courier New" panose="02070309020205020404" pitchFamily="49" charset="0"/>
              </a:rPr>
              <a:t>Links zu Vortrags-Seiten auf den </a:t>
            </a:r>
            <a:r>
              <a:rPr lang="de-DE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B&amp;uuml;cher-Websites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10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  <p:bldP spid="13" grpId="0"/>
      <p:bldP spid="14" grpId="0"/>
      <p:bldP spid="22" grpId="0" animBg="1"/>
      <p:bldP spid="26" grpId="0" animBg="1"/>
      <p:bldP spid="2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2C0FA-B749-CCD5-5746-44FD9A59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66EF6A-7119-6112-680B-56B3D440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24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1890AF8-2F86-1211-F512-1B8B4F6A5328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71B370B-4C36-FADC-2F96-8116BF13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594" y="72900"/>
            <a:ext cx="10002945" cy="1325563"/>
          </a:xfrm>
        </p:spPr>
        <p:txBody>
          <a:bodyPr>
            <a:normAutofit/>
          </a:bodyPr>
          <a:lstStyle/>
          <a:p>
            <a:r>
              <a:rPr lang="de-DE" sz="4400" dirty="0"/>
              <a:t>Curriculum Vitae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3C94DC-D302-922F-7B80-DCE2C8DED7A5}"/>
              </a:ext>
            </a:extLst>
          </p:cNvPr>
          <p:cNvSpPr txBox="1"/>
          <p:nvPr/>
        </p:nvSpPr>
        <p:spPr>
          <a:xfrm>
            <a:off x="1683327" y="1091045"/>
            <a:ext cx="4021282" cy="2166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B38A042-1A76-A842-A7A9-73A2BC2FF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510" y="1091045"/>
            <a:ext cx="3358226" cy="180526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FAD5E4-3EA9-D7C0-544E-E3F177078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286" y="2821206"/>
            <a:ext cx="3022883" cy="238351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13018C-7FE0-0506-B073-DC304F465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617" y="3457163"/>
            <a:ext cx="4040817" cy="21665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7C4DEF9-34A9-3C7A-2879-3A8A847D3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290" y="2525067"/>
            <a:ext cx="588573" cy="2101404"/>
          </a:xfrm>
          <a:prstGeom prst="rect">
            <a:avLst/>
          </a:prstGeom>
        </p:spPr>
      </p:pic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CFD7F6EF-7F71-066A-33D7-407A2A564B1D}"/>
              </a:ext>
            </a:extLst>
          </p:cNvPr>
          <p:cNvSpPr/>
          <p:nvPr/>
        </p:nvSpPr>
        <p:spPr>
          <a:xfrm>
            <a:off x="9203518" y="601840"/>
            <a:ext cx="484632" cy="58143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Posaune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Horn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25D44364-D36B-8EB8-9E86-BB5DC31B5BE9}"/>
              </a:ext>
            </a:extLst>
          </p:cNvPr>
          <p:cNvSpPr/>
          <p:nvPr/>
        </p:nvSpPr>
        <p:spPr>
          <a:xfrm>
            <a:off x="9726172" y="641224"/>
            <a:ext cx="484632" cy="57749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Geige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Bratsche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A2038C-BAEA-AA40-4E2F-463A9B214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4878" y="4253502"/>
            <a:ext cx="1142969" cy="2116476"/>
          </a:xfrm>
          <a:prstGeom prst="rect">
            <a:avLst/>
          </a:prstGeom>
        </p:spPr>
      </p:pic>
      <p:sp>
        <p:nvSpPr>
          <p:cNvPr id="19" name="Pfeil: nach unten 18">
            <a:extLst>
              <a:ext uri="{FF2B5EF4-FFF2-40B4-BE49-F238E27FC236}">
                <a16:creationId xmlns:a16="http://schemas.microsoft.com/office/drawing/2014/main" id="{F83224B9-39DF-A0A6-BBC1-D3C86A1508A4}"/>
              </a:ext>
            </a:extLst>
          </p:cNvPr>
          <p:cNvSpPr/>
          <p:nvPr/>
        </p:nvSpPr>
        <p:spPr>
          <a:xfrm>
            <a:off x="11532742" y="2619910"/>
            <a:ext cx="412700" cy="35754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49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J.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Roland</a:t>
            </a:r>
          </a:p>
          <a:p>
            <a:pPr algn="ctr"/>
            <a:r>
              <a:rPr lang="de-DE" dirty="0"/>
              <a:t> </a:t>
            </a:r>
          </a:p>
        </p:txBody>
      </p:sp>
      <p:sp>
        <p:nvSpPr>
          <p:cNvPr id="20" name="Scrollen: horizontal 19">
            <a:extLst>
              <a:ext uri="{FF2B5EF4-FFF2-40B4-BE49-F238E27FC236}">
                <a16:creationId xmlns:a16="http://schemas.microsoft.com/office/drawing/2014/main" id="{BAC75324-B0E6-7ECE-CDD7-2CEBC0EDADF2}"/>
              </a:ext>
            </a:extLst>
          </p:cNvPr>
          <p:cNvSpPr/>
          <p:nvPr/>
        </p:nvSpPr>
        <p:spPr>
          <a:xfrm>
            <a:off x="5681600" y="955628"/>
            <a:ext cx="3502907" cy="2383517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Ich bin sehr dankbar!</a:t>
            </a:r>
          </a:p>
          <a:p>
            <a:pPr algn="ctr"/>
            <a:r>
              <a:rPr lang="de-DE" dirty="0"/>
              <a:t>Gute Eltern, schöne Kindheit,</a:t>
            </a:r>
          </a:p>
          <a:p>
            <a:pPr algn="ctr"/>
            <a:r>
              <a:rPr lang="de-DE" dirty="0"/>
              <a:t>vielfältiges Leben und</a:t>
            </a:r>
          </a:p>
          <a:p>
            <a:pPr algn="ctr"/>
            <a:r>
              <a:rPr lang="de-DE" dirty="0"/>
              <a:t>einen lieben, musikalischen </a:t>
            </a:r>
          </a:p>
          <a:p>
            <a:pPr algn="ctr"/>
            <a:r>
              <a:rPr lang="de-DE" dirty="0"/>
              <a:t>Ehemann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AB0C999-FF78-072C-8BAB-DB5338E26B41}"/>
              </a:ext>
            </a:extLst>
          </p:cNvPr>
          <p:cNvSpPr/>
          <p:nvPr/>
        </p:nvSpPr>
        <p:spPr>
          <a:xfrm>
            <a:off x="8346440" y="6117868"/>
            <a:ext cx="793004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653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9" grpId="0" animBg="1"/>
      <p:bldP spid="20" grpId="0" animBg="1"/>
      <p:bldP spid="20" grpId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855F6-9610-71E1-EC29-472DF5B7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C84F23-DB5D-176A-3A22-46480C54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25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9788EDB-3605-281E-7C45-4A35CB5B4EE0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F7101BD-D970-1391-1C5E-04C3504C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52" y="504414"/>
            <a:ext cx="11829448" cy="1325563"/>
          </a:xfrm>
        </p:spPr>
        <p:txBody>
          <a:bodyPr>
            <a:noAutofit/>
          </a:bodyPr>
          <a:lstStyle/>
          <a:p>
            <a:r>
              <a:rPr lang="de-DE" sz="2400" dirty="0"/>
              <a:t>Hinführung zum</a:t>
            </a:r>
            <a:br>
              <a:rPr lang="de-DE" sz="2400" dirty="0"/>
            </a:br>
            <a:r>
              <a:rPr lang="de-DE" sz="2400" dirty="0"/>
              <a:t>Hauptsatz der</a:t>
            </a:r>
            <a:br>
              <a:rPr lang="de-DE" sz="2400" dirty="0"/>
            </a:br>
            <a:r>
              <a:rPr lang="de-DE" sz="2400" dirty="0"/>
              <a:t>Differenzial- und</a:t>
            </a:r>
            <a:br>
              <a:rPr lang="de-DE" sz="2400" dirty="0"/>
            </a:br>
            <a:r>
              <a:rPr lang="de-DE" sz="2400" dirty="0"/>
              <a:t>Integralrechnung</a:t>
            </a:r>
            <a:endParaRPr lang="de-DE" sz="2800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E5068A22-5744-9E07-09D2-B41F8C2CA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586" y="1119970"/>
            <a:ext cx="1069449" cy="324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9075BB-6868-3466-E9CB-609247532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17" y="403578"/>
            <a:ext cx="6684273" cy="22692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D58B70-D5F6-4C50-A4DF-61FF43213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639" y="2564054"/>
            <a:ext cx="12192000" cy="39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70EA-4AA4-4D0B-5B6F-B287C15F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A7B076-1123-769E-1325-0915A33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26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E3DACA0-58D5-5624-43DD-B7378E8EA849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C79B7C-E979-046D-64FF-5DCC16EC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000" dirty="0"/>
              <a:t>Harmonie der Quadriken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D768EC-C7C8-95AF-4A6B-3A09CA385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1923348"/>
            <a:ext cx="10257817" cy="32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24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75428-657D-A6CF-EC39-0AAE9243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42C1FB-316F-EABD-2BFD-F30024D2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27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0258B65-A3C7-555C-6CBA-2A21D3617500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4FAA590-4C53-F20D-694E-3F6E5BB0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400" dirty="0"/>
              <a:t>Harmonie der Quadriken</a:t>
            </a:r>
            <a:endParaRPr lang="de-DE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3D2F127C-49FB-1CE9-70F7-A5FB7F597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604" y="1020402"/>
            <a:ext cx="1069449" cy="324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8A3D3D-CE31-AB4B-6B38-4E0DB52BD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83" y="1167549"/>
            <a:ext cx="7146721" cy="52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5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AB4CF-5CAB-95EF-67D9-5E60D533E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FDD810-64BA-9887-2FA0-6720CF22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28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5C219E4-6C62-D70A-F660-5F0ED71F1140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411707D-BAB9-512B-3333-C6B96531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000" dirty="0" err="1"/>
              <a:t>Bèziersplines</a:t>
            </a:r>
            <a:r>
              <a:rPr lang="de-DE" sz="4000" dirty="0"/>
              <a:t> und ihr Gerüst, Anwendung</a:t>
            </a:r>
            <a:endParaRPr lang="de-DE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8A6814F5-4981-8099-423B-9B38CB382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776" y="3918576"/>
            <a:ext cx="1069449" cy="324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8398D3-3BCF-0933-1718-9D4BAE2A8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05" y="3838529"/>
            <a:ext cx="8022265" cy="25856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E76B0C0-0FE3-AC3B-4ABE-163929170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405" y="1016073"/>
            <a:ext cx="6627693" cy="262211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6FE2FC1-467E-2735-96A4-FAC5BB024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6219" y="1121648"/>
            <a:ext cx="4506189" cy="26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19890-1E54-EA68-FB21-9D514C0E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C27088-98F7-898D-488E-BF2342FC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29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32955C7-9B57-81E0-781D-1F65920128A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35799CB-6DA7-64A6-6793-9A829912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575147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6">
                    <a:lumMod val="75000"/>
                  </a:schemeClr>
                </a:solidFill>
              </a:rPr>
              <a:t>Die Welt ist vielfältig </a:t>
            </a:r>
            <a:r>
              <a:rPr lang="de-DE" sz="4000" dirty="0"/>
              <a:t>und </a:t>
            </a:r>
            <a:r>
              <a:rPr lang="de-DE" sz="4000" b="1" dirty="0">
                <a:solidFill>
                  <a:srgbClr val="FF0000"/>
                </a:solidFill>
              </a:rPr>
              <a:t>Mathematik ist </a:t>
            </a:r>
            <a:r>
              <a:rPr lang="de-DE" sz="4000" dirty="0">
                <a:solidFill>
                  <a:srgbClr val="FF0000"/>
                </a:solidFill>
              </a:rPr>
              <a:t>schön</a:t>
            </a:r>
            <a:r>
              <a:rPr lang="de-DE" sz="4000" dirty="0"/>
              <a:t>, </a:t>
            </a:r>
            <a:br>
              <a:rPr lang="de-DE" sz="4000" dirty="0"/>
            </a:br>
            <a:r>
              <a:rPr lang="de-DE" sz="4000" dirty="0"/>
              <a:t>wenn man sich ihr unbefangen öffnet.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364CF7-FA44-5663-1717-84F2CC04B263}"/>
              </a:ext>
            </a:extLst>
          </p:cNvPr>
          <p:cNvSpPr txBox="1"/>
          <p:nvPr/>
        </p:nvSpPr>
        <p:spPr>
          <a:xfrm>
            <a:off x="8108216" y="822163"/>
            <a:ext cx="379617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So heißt daher mit recht eine </a:t>
            </a:r>
          </a:p>
          <a:p>
            <a:r>
              <a:rPr lang="de-DE" dirty="0"/>
              <a:t>Kalenderserie von Heinz-Klaus Strick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16B052-BDA1-A92D-98C3-52C86514F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9" y="2194459"/>
            <a:ext cx="1467256" cy="193559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4FF165-BEF8-93F6-570E-7AA70CB39239}"/>
              </a:ext>
            </a:extLst>
          </p:cNvPr>
          <p:cNvSpPr txBox="1"/>
          <p:nvPr/>
        </p:nvSpPr>
        <p:spPr>
          <a:xfrm>
            <a:off x="1910377" y="1832363"/>
            <a:ext cx="46970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Mathematik muss nicht </a:t>
            </a:r>
          </a:p>
          <a:p>
            <a:r>
              <a:rPr lang="de-DE" sz="3600" dirty="0"/>
              <a:t>rätselhaft, </a:t>
            </a:r>
          </a:p>
          <a:p>
            <a:r>
              <a:rPr lang="de-DE" sz="3600" dirty="0"/>
              <a:t>verborgen und </a:t>
            </a:r>
          </a:p>
          <a:p>
            <a:r>
              <a:rPr lang="de-DE" sz="3600" dirty="0"/>
              <a:t>unheimlich sein.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C46A44B-E243-5563-153E-70A5BE072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343" y="2090259"/>
            <a:ext cx="2059064" cy="20630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42D5148-8D97-E8A1-884F-9B2D43DECDBC}"/>
              </a:ext>
            </a:extLst>
          </p:cNvPr>
          <p:cNvSpPr txBox="1"/>
          <p:nvPr/>
        </p:nvSpPr>
        <p:spPr>
          <a:xfrm>
            <a:off x="9104923" y="2109362"/>
            <a:ext cx="2176237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600" dirty="0"/>
              <a:t>Verstehen </a:t>
            </a:r>
          </a:p>
          <a:p>
            <a:r>
              <a:rPr lang="de-DE" sz="3600" dirty="0"/>
              <a:t>ist der </a:t>
            </a:r>
          </a:p>
          <a:p>
            <a:r>
              <a:rPr lang="de-DE" sz="3600" dirty="0"/>
              <a:t>Schlüssel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962165-C4E9-2057-1AD8-7268C002A9E9}"/>
              </a:ext>
            </a:extLst>
          </p:cNvPr>
          <p:cNvSpPr txBox="1"/>
          <p:nvPr/>
        </p:nvSpPr>
        <p:spPr>
          <a:xfrm>
            <a:off x="430972" y="4440570"/>
            <a:ext cx="11698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accent2">
                    <a:lumMod val="75000"/>
                  </a:schemeClr>
                </a:solidFill>
              </a:rPr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5453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2" grpId="0"/>
      <p:bldP spid="14" grpId="0" animBg="1"/>
      <p:bldP spid="14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89" y="296202"/>
            <a:ext cx="105156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Eulerkasten, </a:t>
            </a:r>
            <a:r>
              <a:rPr lang="de-DE" sz="2200" dirty="0"/>
              <a:t>Verkettung verstehen, Schlüsse ziehen, Besonderheiten entdecken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3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pic>
        <p:nvPicPr>
          <p:cNvPr id="5" name="Grafik 4">
            <a:hlinkClick r:id="rId5" action="ppaction://hlinkfile"/>
            <a:extLst>
              <a:ext uri="{FF2B5EF4-FFF2-40B4-BE49-F238E27FC236}">
                <a16:creationId xmlns:a16="http://schemas.microsoft.com/office/drawing/2014/main" id="{CEA08787-37B4-71BC-590A-F3F3FF7F0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19" y="1665691"/>
            <a:ext cx="1069449" cy="3245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9BAF139-AB3A-7772-D274-DC509DC22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81" y="754115"/>
            <a:ext cx="3522940" cy="821766"/>
          </a:xfrm>
          <a:prstGeom prst="rect">
            <a:avLst/>
          </a:prstGeom>
        </p:spPr>
      </p:pic>
      <p:pic>
        <p:nvPicPr>
          <p:cNvPr id="10" name="Grafik 9">
            <a:hlinkClick r:id="rId8" action="ppaction://hlinkfile"/>
            <a:extLst>
              <a:ext uri="{FF2B5EF4-FFF2-40B4-BE49-F238E27FC236}">
                <a16:creationId xmlns:a16="http://schemas.microsoft.com/office/drawing/2014/main" id="{23519460-9430-885F-16D3-A6AE46604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075" y="1002718"/>
            <a:ext cx="1069449" cy="3245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A3242D-36F7-C2D6-3844-47192DDAB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19" y="2461098"/>
            <a:ext cx="2825505" cy="3910519"/>
          </a:xfrm>
          <a:prstGeom prst="rect">
            <a:avLst/>
          </a:prstGeom>
        </p:spPr>
      </p:pic>
      <p:pic>
        <p:nvPicPr>
          <p:cNvPr id="15" name="Grafik 14">
            <a:hlinkClick r:id="rId10" action="ppaction://hlinkfile"/>
            <a:extLst>
              <a:ext uri="{FF2B5EF4-FFF2-40B4-BE49-F238E27FC236}">
                <a16:creationId xmlns:a16="http://schemas.microsoft.com/office/drawing/2014/main" id="{C1579654-5D43-6727-25BF-BDBF1E55E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715" y="985353"/>
            <a:ext cx="1069449" cy="324559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69C04A3C-76E2-3A44-5DD5-5FB72F96CA9A}"/>
              </a:ext>
            </a:extLst>
          </p:cNvPr>
          <p:cNvSpPr txBox="1"/>
          <p:nvPr/>
        </p:nvSpPr>
        <p:spPr>
          <a:xfrm>
            <a:off x="5880670" y="4045605"/>
            <a:ext cx="317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Der </a:t>
            </a:r>
            <a:r>
              <a:rPr lang="de-DE" dirty="0" err="1"/>
              <a:t>WendeKasten</a:t>
            </a:r>
            <a:r>
              <a:rPr lang="de-DE" dirty="0"/>
              <a:t> ist für jedes k</a:t>
            </a:r>
          </a:p>
          <a:p>
            <a:r>
              <a:rPr lang="de-DE" dirty="0"/>
              <a:t>genau zwei Einheiten breit.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B299E6-DD98-E9FC-46BD-FA3C57402D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8930" y="1457539"/>
            <a:ext cx="2077070" cy="18447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9E3162B-ABE0-FE16-760C-B7EF0A8E19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7659" y="3546816"/>
            <a:ext cx="1769748" cy="179187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6953A7E-8A3B-EF58-9134-3E971BA934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1575" y="1436665"/>
            <a:ext cx="2580589" cy="219132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5BCF543-76F7-CCF5-106D-CCA3F54251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7739" y="942753"/>
            <a:ext cx="2896742" cy="542368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B6243C2-A1A5-AC75-3696-3E234D0975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1575" y="4597307"/>
            <a:ext cx="1614713" cy="1648055"/>
          </a:xfrm>
          <a:prstGeom prst="rect">
            <a:avLst/>
          </a:prstGeom>
        </p:spPr>
      </p:pic>
      <p:pic>
        <p:nvPicPr>
          <p:cNvPr id="31" name="Grafik 30">
            <a:hlinkClick r:id="rId16" action="ppaction://hlinkfile"/>
            <a:extLst>
              <a:ext uri="{FF2B5EF4-FFF2-40B4-BE49-F238E27FC236}">
                <a16:creationId xmlns:a16="http://schemas.microsoft.com/office/drawing/2014/main" id="{F60A024D-98CC-B738-FBA2-9519888D4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803" y="985480"/>
            <a:ext cx="1069449" cy="3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88" y="371762"/>
            <a:ext cx="10515600" cy="646552"/>
          </a:xfrm>
        </p:spPr>
        <p:txBody>
          <a:bodyPr>
            <a:normAutofit fontScale="90000"/>
          </a:bodyPr>
          <a:lstStyle/>
          <a:p>
            <a:r>
              <a:rPr lang="de-DE" dirty="0"/>
              <a:t>  GeoGebra CAS</a:t>
            </a:r>
            <a:r>
              <a:rPr lang="de-DE" sz="2200" dirty="0"/>
              <a:t>  Erst von Hand rechnen, dann mit CAS prüfen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4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5288B3-A5DB-C8C8-809C-72AA15A70E82}"/>
              </a:ext>
            </a:extLst>
          </p:cNvPr>
          <p:cNvSpPr txBox="1"/>
          <p:nvPr/>
        </p:nvSpPr>
        <p:spPr>
          <a:xfrm>
            <a:off x="4389587" y="1060872"/>
            <a:ext cx="35493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Vom CAS möchte man sicher </a:t>
            </a:r>
          </a:p>
          <a:p>
            <a:r>
              <a:rPr lang="de-DE" dirty="0"/>
              <a:t>gern die Aussagen mit dem </a:t>
            </a:r>
            <a:r>
              <a:rPr lang="de-DE" dirty="0" err="1"/>
              <a:t>allge</a:t>
            </a:r>
            <a:r>
              <a:rPr lang="de-DE" dirty="0"/>
              <a:t>-</a:t>
            </a:r>
          </a:p>
          <a:p>
            <a:r>
              <a:rPr lang="de-DE" dirty="0"/>
              <a:t>meinen Parameter k bekommen.</a:t>
            </a:r>
          </a:p>
          <a:p>
            <a:r>
              <a:rPr lang="de-DE" dirty="0"/>
              <a:t>Dazu muss man die Objekte im CAS </a:t>
            </a:r>
          </a:p>
          <a:p>
            <a:r>
              <a:rPr lang="de-DE" dirty="0"/>
              <a:t>anders benennen. Hier wird der</a:t>
            </a:r>
          </a:p>
          <a:p>
            <a:r>
              <a:rPr lang="de-DE" dirty="0"/>
              <a:t>Parameter k als </a:t>
            </a:r>
            <a:r>
              <a:rPr lang="de-DE" dirty="0" err="1"/>
              <a:t>kk</a:t>
            </a:r>
            <a:r>
              <a:rPr lang="de-DE" dirty="0"/>
              <a:t> bezeichnet.</a:t>
            </a:r>
          </a:p>
          <a:p>
            <a:r>
              <a:rPr lang="de-DE" dirty="0"/>
              <a:t>Anderenfalls würde für k gleich </a:t>
            </a:r>
          </a:p>
          <a:p>
            <a:r>
              <a:rPr lang="de-DE" dirty="0"/>
              <a:t>die 2 aus dem Grafikfenster </a:t>
            </a:r>
          </a:p>
          <a:p>
            <a:r>
              <a:rPr lang="de-DE" dirty="0"/>
              <a:t>genommen. Günstig ist, Doppel-</a:t>
            </a:r>
          </a:p>
          <a:p>
            <a:r>
              <a:rPr lang="de-DE" dirty="0" err="1"/>
              <a:t>buchstaben</a:t>
            </a:r>
            <a:r>
              <a:rPr lang="de-DE" dirty="0"/>
              <a:t> zu nehmen.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8625C-6581-F40D-E764-E5484939B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57" y="979268"/>
            <a:ext cx="3859430" cy="53191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4498942-68D8-8F7B-B817-47B449C8F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291" y="1006066"/>
            <a:ext cx="4140526" cy="52655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C5603C7-65D9-EC96-A09F-C3BD6B66616E}"/>
              </a:ext>
            </a:extLst>
          </p:cNvPr>
          <p:cNvSpPr txBox="1"/>
          <p:nvPr/>
        </p:nvSpPr>
        <p:spPr>
          <a:xfrm>
            <a:off x="4442710" y="4150418"/>
            <a:ext cx="3330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Einzelne Zeilen spricht man mit $ </a:t>
            </a:r>
          </a:p>
          <a:p>
            <a:r>
              <a:rPr lang="de-DE" dirty="0"/>
              <a:t>an. Z.B. $16 holt in $13 die </a:t>
            </a:r>
          </a:p>
          <a:p>
            <a:r>
              <a:rPr lang="de-DE" dirty="0"/>
              <a:t>Schnittstelle ab und holt a=   </a:t>
            </a:r>
          </a:p>
          <a:p>
            <a:r>
              <a:rPr lang="de-DE" dirty="0"/>
              <a:t>aus dem Grafikfenster.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25009C9-51BE-B5EA-E390-A19CAA54CFA4}"/>
                  </a:ext>
                </a:extLst>
              </p:cNvPr>
              <p:cNvSpPr txBox="1"/>
              <p:nvPr/>
            </p:nvSpPr>
            <p:spPr>
              <a:xfrm>
                <a:off x="7095209" y="4750582"/>
                <a:ext cx="37563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i="0"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25009C9-51BE-B5EA-E390-A19CAA54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209" y="4750582"/>
                <a:ext cx="375634" cy="276999"/>
              </a:xfrm>
              <a:prstGeom prst="rect">
                <a:avLst/>
              </a:prstGeom>
              <a:blipFill>
                <a:blip r:embed="rId7"/>
                <a:stretch>
                  <a:fillRect l="-9677" r="-1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>
            <a:extLst>
              <a:ext uri="{FF2B5EF4-FFF2-40B4-BE49-F238E27FC236}">
                <a16:creationId xmlns:a16="http://schemas.microsoft.com/office/drawing/2014/main" id="{B6F762D9-4513-D550-1790-C71DA2352380}"/>
              </a:ext>
            </a:extLst>
          </p:cNvPr>
          <p:cNvSpPr txBox="1"/>
          <p:nvPr/>
        </p:nvSpPr>
        <p:spPr>
          <a:xfrm>
            <a:off x="4419243" y="5449612"/>
            <a:ext cx="3300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 $4 wird das Vorzeichen von </a:t>
            </a:r>
            <a:r>
              <a:rPr lang="de-DE" dirty="0" err="1"/>
              <a:t>kk</a:t>
            </a:r>
            <a:endParaRPr lang="de-DE" dirty="0"/>
          </a:p>
          <a:p>
            <a:r>
              <a:rPr lang="de-DE" dirty="0"/>
              <a:t>berücksichtigt. Für positive </a:t>
            </a:r>
            <a:r>
              <a:rPr lang="de-DE" dirty="0" err="1"/>
              <a:t>kk</a:t>
            </a:r>
            <a:r>
              <a:rPr lang="de-DE" dirty="0"/>
              <a:t> </a:t>
            </a:r>
          </a:p>
          <a:p>
            <a:r>
              <a:rPr lang="de-DE" dirty="0"/>
              <a:t>steht kk^2/4 für die Ordinate da. </a:t>
            </a:r>
          </a:p>
        </p:txBody>
      </p:sp>
    </p:spTree>
    <p:extLst>
      <p:ext uri="{BB962C8B-B14F-4D97-AF65-F5344CB8AC3E}">
        <p14:creationId xmlns:p14="http://schemas.microsoft.com/office/powerpoint/2010/main" val="320016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46" y="296202"/>
            <a:ext cx="11577537" cy="646552"/>
          </a:xfrm>
        </p:spPr>
        <p:txBody>
          <a:bodyPr>
            <a:normAutofit fontScale="90000"/>
          </a:bodyPr>
          <a:lstStyle/>
          <a:p>
            <a:r>
              <a:rPr lang="de-DE" sz="2000" dirty="0" err="1"/>
              <a:t>Die</a:t>
            </a:r>
            <a:r>
              <a:rPr lang="de-DE" dirty="0" err="1"/>
              <a:t>Vielfachheit</a:t>
            </a:r>
            <a:r>
              <a:rPr lang="de-DE" dirty="0"/>
              <a:t> </a:t>
            </a:r>
            <a:r>
              <a:rPr lang="de-DE" sz="2000" dirty="0"/>
              <a:t>von </a:t>
            </a:r>
            <a:r>
              <a:rPr lang="de-DE" dirty="0"/>
              <a:t>Nullstellen </a:t>
            </a:r>
            <a:r>
              <a:rPr lang="de-DE" sz="2700" dirty="0"/>
              <a:t>bestimmt die Gestalt und gliedert die Vielfalt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5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5288B3-A5DB-C8C8-809C-72AA15A70E82}"/>
              </a:ext>
            </a:extLst>
          </p:cNvPr>
          <p:cNvSpPr txBox="1"/>
          <p:nvPr/>
        </p:nvSpPr>
        <p:spPr>
          <a:xfrm>
            <a:off x="4016439" y="1321625"/>
            <a:ext cx="2941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Der Exponent k gibt die</a:t>
            </a:r>
          </a:p>
          <a:p>
            <a:r>
              <a:rPr lang="de-DE" b="1" dirty="0"/>
              <a:t>Vielfachheit</a:t>
            </a:r>
            <a:r>
              <a:rPr lang="de-DE" dirty="0"/>
              <a:t> der Nullstelle an.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2BDD40-9B7D-FBB1-F5C7-B482B83F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720" y="846307"/>
            <a:ext cx="4991657" cy="55253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AEA1CD-CFCD-C744-35EB-66E01A0E3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57" y="942754"/>
            <a:ext cx="3661585" cy="496281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C3B8BB2-F040-ED31-3302-284C4F8F8415}"/>
              </a:ext>
            </a:extLst>
          </p:cNvPr>
          <p:cNvSpPr txBox="1"/>
          <p:nvPr/>
        </p:nvSpPr>
        <p:spPr>
          <a:xfrm>
            <a:off x="4041842" y="2894349"/>
            <a:ext cx="2433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Kein Vorzeichenwechsel</a:t>
            </a:r>
          </a:p>
          <a:p>
            <a:r>
              <a:rPr lang="de-DE" dirty="0">
                <a:solidFill>
                  <a:srgbClr val="FF0000"/>
                </a:solidFill>
              </a:rPr>
              <a:t>für gerade Zahl k.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14DCFAB-F31E-3072-78A7-478E36C0F9EA}"/>
              </a:ext>
            </a:extLst>
          </p:cNvPr>
          <p:cNvSpPr txBox="1"/>
          <p:nvPr/>
        </p:nvSpPr>
        <p:spPr>
          <a:xfrm>
            <a:off x="4129722" y="4962385"/>
            <a:ext cx="205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Vorzeichenwechsel</a:t>
            </a:r>
          </a:p>
          <a:p>
            <a:r>
              <a:rPr lang="de-DE" dirty="0">
                <a:solidFill>
                  <a:schemeClr val="accent1"/>
                </a:solidFill>
              </a:rPr>
              <a:t>für ungerade Zahl k.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F65CE66-A8DD-51B6-EC73-BCF9121FDC01}"/>
              </a:ext>
            </a:extLst>
          </p:cNvPr>
          <p:cNvSpPr txBox="1"/>
          <p:nvPr/>
        </p:nvSpPr>
        <p:spPr>
          <a:xfrm>
            <a:off x="4041842" y="3514166"/>
            <a:ext cx="2965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Pole ohne Vorzeichenwechsel</a:t>
            </a:r>
          </a:p>
          <a:p>
            <a:r>
              <a:rPr lang="de-DE" dirty="0">
                <a:solidFill>
                  <a:srgbClr val="FF0000"/>
                </a:solidFill>
              </a:rPr>
              <a:t>für gerade Zahl k.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617B17-CADF-A462-D75E-B2738E0D767D}"/>
              </a:ext>
            </a:extLst>
          </p:cNvPr>
          <p:cNvSpPr txBox="1"/>
          <p:nvPr/>
        </p:nvSpPr>
        <p:spPr>
          <a:xfrm>
            <a:off x="4129722" y="5687885"/>
            <a:ext cx="2798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Pole mit Vorzeichenwechsel</a:t>
            </a:r>
          </a:p>
          <a:p>
            <a:r>
              <a:rPr lang="de-DE" dirty="0">
                <a:solidFill>
                  <a:schemeClr val="accent1"/>
                </a:solidFill>
              </a:rPr>
              <a:t>für ungerade Zahl k.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8936543-80FE-1D62-7FB4-891E1AE0D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722" y="4067174"/>
            <a:ext cx="2715331" cy="89521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812D5F7-24D5-EBE9-40AB-41CA8D4071C9}"/>
              </a:ext>
            </a:extLst>
          </p:cNvPr>
          <p:cNvSpPr txBox="1"/>
          <p:nvPr/>
        </p:nvSpPr>
        <p:spPr>
          <a:xfrm>
            <a:off x="4012347" y="1955035"/>
            <a:ext cx="2969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 größer der Betrag von k ist,</a:t>
            </a:r>
          </a:p>
          <a:p>
            <a:r>
              <a:rPr lang="de-DE" dirty="0"/>
              <a:t>desto dichter ist der Graph </a:t>
            </a:r>
          </a:p>
          <a:p>
            <a:r>
              <a:rPr lang="de-DE" sz="1400" dirty="0"/>
              <a:t>in Nullstellennähe </a:t>
            </a:r>
            <a:r>
              <a:rPr lang="de-DE" dirty="0"/>
              <a:t>an der x-Achse.</a:t>
            </a:r>
          </a:p>
        </p:txBody>
      </p:sp>
      <p:pic>
        <p:nvPicPr>
          <p:cNvPr id="20" name="Grafik 19">
            <a:hlinkClick r:id="rId8" action="ppaction://hlinkfile"/>
            <a:extLst>
              <a:ext uri="{FF2B5EF4-FFF2-40B4-BE49-F238E27FC236}">
                <a16:creationId xmlns:a16="http://schemas.microsoft.com/office/drawing/2014/main" id="{8439A786-B1C9-C068-EF48-12AA35EF30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722" y="978487"/>
            <a:ext cx="1069449" cy="3245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7810E6-9D40-F569-DD57-B16E41157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9658" y="846307"/>
            <a:ext cx="1776623" cy="5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6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A271F14-8F9D-640A-E1B5-299D69F0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000" dirty="0"/>
              <a:t>Polynome</a:t>
            </a:r>
            <a:r>
              <a:rPr lang="de-DE" dirty="0"/>
              <a:t> </a:t>
            </a:r>
            <a:r>
              <a:rPr lang="de-DE" sz="2000" dirty="0"/>
              <a:t>aus</a:t>
            </a:r>
            <a:r>
              <a:rPr lang="de-DE" sz="4400" dirty="0"/>
              <a:t> </a:t>
            </a:r>
            <a:r>
              <a:rPr lang="de-DE" sz="4000" dirty="0"/>
              <a:t>Linearfaktoren</a:t>
            </a:r>
            <a:r>
              <a:rPr lang="de-DE" dirty="0"/>
              <a:t> </a:t>
            </a:r>
            <a:r>
              <a:rPr lang="de-DE" sz="1800" dirty="0"/>
              <a:t>Mit </a:t>
            </a:r>
            <a:r>
              <a:rPr lang="de-DE" sz="1800" b="1" dirty="0"/>
              <a:t>Felderabstreichen</a:t>
            </a:r>
            <a:r>
              <a:rPr lang="de-DE" sz="1800" dirty="0"/>
              <a:t> zu einem qualitativen Graphen gelangen</a:t>
            </a:r>
            <a:endParaRPr lang="de-DE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AD604FD3-123A-FDA3-18B2-B3D39F94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604" y="1030562"/>
            <a:ext cx="1069449" cy="32455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E62CABA-444D-2D13-1F30-B98E62E0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664" y="1371275"/>
            <a:ext cx="8551244" cy="8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2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A271F14-8F9D-640A-E1B5-299D69F0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000" dirty="0"/>
              <a:t>Polynome</a:t>
            </a:r>
            <a:r>
              <a:rPr lang="de-DE" dirty="0"/>
              <a:t> </a:t>
            </a:r>
            <a:r>
              <a:rPr lang="de-DE" sz="2000" dirty="0"/>
              <a:t>aus</a:t>
            </a:r>
            <a:r>
              <a:rPr lang="de-DE" sz="4400" dirty="0"/>
              <a:t> </a:t>
            </a:r>
            <a:r>
              <a:rPr lang="de-DE" sz="4000" dirty="0"/>
              <a:t>Linearfaktoren</a:t>
            </a:r>
            <a:r>
              <a:rPr lang="de-DE" dirty="0"/>
              <a:t> </a:t>
            </a:r>
            <a:r>
              <a:rPr lang="de-DE" sz="1800" dirty="0"/>
              <a:t>Mit </a:t>
            </a:r>
            <a:r>
              <a:rPr lang="de-DE" sz="1800" b="1" dirty="0"/>
              <a:t>Felderabstreichen</a:t>
            </a:r>
            <a:r>
              <a:rPr lang="de-DE" sz="1800" dirty="0"/>
              <a:t> zu einem qualitativen Graphen gelangen</a:t>
            </a:r>
            <a:endParaRPr lang="de-DE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AD604FD3-123A-FDA3-18B2-B3D39F94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355" y="1073904"/>
            <a:ext cx="1069449" cy="324559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A80E5BE-7E00-ED08-B81B-E4C46446F582}"/>
              </a:ext>
            </a:extLst>
          </p:cNvPr>
          <p:cNvSpPr txBox="1"/>
          <p:nvPr/>
        </p:nvSpPr>
        <p:spPr>
          <a:xfrm flipH="1">
            <a:off x="326270" y="6061316"/>
            <a:ext cx="516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Weiteres im 1. Buch (und Netz) Kap. 6.1.3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ECA48C-448E-07F7-DBB3-A195D0C3A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11" y="1085987"/>
            <a:ext cx="8059500" cy="49412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306F85-0BFC-3012-3D03-1CD686E48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70" y="1085987"/>
            <a:ext cx="8487383" cy="49963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B6589B-4AD0-27ED-772A-F1C572933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261" y="1101499"/>
            <a:ext cx="7795514" cy="495981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66BC7BC-6A75-5659-8A1E-D47C9D495D3A}"/>
              </a:ext>
            </a:extLst>
          </p:cNvPr>
          <p:cNvSpPr txBox="1"/>
          <p:nvPr/>
        </p:nvSpPr>
        <p:spPr>
          <a:xfrm>
            <a:off x="8734015" y="1236183"/>
            <a:ext cx="336327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Regeln für das Bewerten von </a:t>
            </a:r>
          </a:p>
          <a:p>
            <a:r>
              <a:rPr lang="de-DE" dirty="0"/>
              <a:t>Handzeichnungen:</a:t>
            </a:r>
          </a:p>
          <a:p>
            <a:pPr marL="342900" indent="-342900">
              <a:buAutoNum type="arabicPeriod"/>
            </a:pPr>
            <a:r>
              <a:rPr lang="de-DE" dirty="0"/>
              <a:t>Gesamt-Grad des Polynoms angeben</a:t>
            </a:r>
          </a:p>
          <a:p>
            <a:pPr marL="342900" indent="-342900">
              <a:buAutoNum type="arabicPeriod"/>
            </a:pPr>
            <a:r>
              <a:rPr lang="de-DE" dirty="0"/>
              <a:t>Gesamtverlauf </a:t>
            </a:r>
          </a:p>
          <a:p>
            <a:pPr marL="342900" indent="-342900">
              <a:buAutoNum type="arabicPeriod"/>
            </a:pPr>
            <a:r>
              <a:rPr lang="de-DE" dirty="0"/>
              <a:t>Felder abstreichen (hier Gelb)</a:t>
            </a:r>
          </a:p>
          <a:p>
            <a:pPr marL="342900" indent="-342900">
              <a:buAutoNum type="arabicPeriod"/>
            </a:pPr>
            <a:r>
              <a:rPr lang="de-DE" dirty="0"/>
              <a:t>Nulldurchgänge</a:t>
            </a:r>
          </a:p>
          <a:p>
            <a:pPr marL="800100" lvl="1" indent="-342900">
              <a:buAutoNum type="arabicPeriod"/>
            </a:pPr>
            <a:r>
              <a:rPr lang="de-DE" dirty="0" err="1"/>
              <a:t>Gr</a:t>
            </a:r>
            <a:r>
              <a:rPr lang="de-DE" dirty="0"/>
              <a:t>=1 schräg</a:t>
            </a:r>
          </a:p>
          <a:p>
            <a:pPr marL="800100" lvl="1" indent="-342900">
              <a:buAutoNum type="arabicPeriod"/>
            </a:pPr>
            <a:r>
              <a:rPr lang="de-DE" dirty="0" err="1"/>
              <a:t>Gr</a:t>
            </a:r>
            <a:r>
              <a:rPr lang="de-DE" dirty="0"/>
              <a:t>=2 engere </a:t>
            </a:r>
            <a:r>
              <a:rPr lang="de-DE" sz="1200" dirty="0"/>
              <a:t>(Parabel-)</a:t>
            </a:r>
            <a:r>
              <a:rPr lang="de-DE" dirty="0"/>
              <a:t>Berührung</a:t>
            </a:r>
          </a:p>
          <a:p>
            <a:pPr marL="800100" lvl="1" indent="-342900">
              <a:buAutoNum type="arabicPeriod"/>
            </a:pPr>
            <a:r>
              <a:rPr lang="de-DE" dirty="0" err="1"/>
              <a:t>Gr</a:t>
            </a:r>
            <a:r>
              <a:rPr lang="de-DE" dirty="0"/>
              <a:t>=3 engerer Sattel</a:t>
            </a:r>
          </a:p>
          <a:p>
            <a:pPr marL="800100" lvl="1" indent="-342900">
              <a:buAutoNum type="arabicPeriod"/>
            </a:pPr>
            <a:r>
              <a:rPr lang="de-DE" dirty="0" err="1"/>
              <a:t>Gr</a:t>
            </a:r>
            <a:r>
              <a:rPr lang="de-DE" dirty="0"/>
              <a:t>=4, 6, 8.....  breitere Berührungen, </a:t>
            </a:r>
            <a:r>
              <a:rPr lang="de-DE" i="1" dirty="0"/>
              <a:t>etwa</a:t>
            </a:r>
            <a:endParaRPr lang="de-DE" dirty="0"/>
          </a:p>
          <a:p>
            <a:pPr marL="800100" lvl="1" indent="-342900">
              <a:buAutoNum type="arabicPeriod"/>
            </a:pPr>
            <a:r>
              <a:rPr lang="de-DE" dirty="0" err="1"/>
              <a:t>Gr</a:t>
            </a:r>
            <a:r>
              <a:rPr lang="de-DE" dirty="0"/>
              <a:t>=5, 7,9 ….breitere Sättel, </a:t>
            </a:r>
            <a:r>
              <a:rPr lang="de-DE" i="1" dirty="0"/>
              <a:t>etwa</a:t>
            </a:r>
          </a:p>
          <a:p>
            <a:pPr marL="342900" indent="-342900">
              <a:buAutoNum type="arabicPeriod"/>
            </a:pPr>
            <a:r>
              <a:rPr lang="de-DE" i="1" dirty="0" err="1"/>
              <a:t>i.W</a:t>
            </a:r>
            <a:r>
              <a:rPr lang="de-DE" i="1" dirty="0"/>
              <a:t>. keine anderen  „Beulen“</a:t>
            </a:r>
          </a:p>
          <a:p>
            <a:pPr lvl="1"/>
            <a:r>
              <a:rPr lang="de-DE" i="1" dirty="0"/>
              <a:t>Insbesondere  außen keine Biegungen zur x-Achse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7102C180-E364-F55C-1338-39B297299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342" y="980471"/>
            <a:ext cx="8591700" cy="489159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09277A8-649E-0CCC-8403-F923B2337C1D}"/>
              </a:ext>
            </a:extLst>
          </p:cNvPr>
          <p:cNvSpPr txBox="1"/>
          <p:nvPr/>
        </p:nvSpPr>
        <p:spPr>
          <a:xfrm rot="791708">
            <a:off x="3964758" y="5810821"/>
            <a:ext cx="316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Cool, ich hab‘s vorhergesagt!!!!</a:t>
            </a:r>
          </a:p>
        </p:txBody>
      </p:sp>
    </p:spTree>
    <p:extLst>
      <p:ext uri="{BB962C8B-B14F-4D97-AF65-F5344CB8AC3E}">
        <p14:creationId xmlns:p14="http://schemas.microsoft.com/office/powerpoint/2010/main" val="32937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757" y="6525182"/>
            <a:ext cx="794426" cy="233603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t>8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2965894-0956-83DA-1732-1BEB49BAB80D}"/>
              </a:ext>
            </a:extLst>
          </p:cNvPr>
          <p:cNvSpPr txBox="1">
            <a:spLocks noGrp="1" noChangeAspect="1"/>
          </p:cNvSpPr>
          <p:nvPr>
            <p:ph idx="1"/>
          </p:nvPr>
        </p:nvSpPr>
        <p:spPr>
          <a:xfrm>
            <a:off x="48639" y="6498868"/>
            <a:ext cx="12016901" cy="286232"/>
          </a:xfrm>
          <a:prstGeom prst="rect">
            <a:avLst/>
          </a:prstGeom>
          <a:noFill/>
          <a:ln w="190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400" dirty="0"/>
              <a:t>Prof. Dr. Dörte Haftendorn, </a:t>
            </a:r>
            <a:r>
              <a:rPr lang="de-DE" sz="1400" dirty="0">
                <a:hlinkClick r:id="rId2"/>
              </a:rPr>
              <a:t>http://www.mathematik-sehen-und-verstehen.de</a:t>
            </a:r>
            <a:r>
              <a:rPr lang="de-DE" sz="1400" dirty="0"/>
              <a:t>   </a:t>
            </a:r>
            <a:r>
              <a:rPr lang="de-DE" sz="1400" dirty="0">
                <a:hlinkClick r:id="rId3"/>
              </a:rPr>
              <a:t>http://www.kurven-erkunden-und-verstehen.de</a:t>
            </a:r>
            <a:r>
              <a:rPr lang="de-DE" sz="1400" dirty="0"/>
              <a:t> , </a:t>
            </a:r>
            <a:r>
              <a:rPr lang="de-DE" sz="1400" dirty="0">
                <a:hlinkClick r:id="rId4"/>
              </a:rPr>
              <a:t>www.cosh.de</a:t>
            </a:r>
            <a:r>
              <a:rPr lang="de-DE" sz="1400" dirty="0"/>
              <a:t>  Feb. 2024  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A271F14-8F9D-640A-E1B5-299D69F0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2" y="72900"/>
            <a:ext cx="11829448" cy="1325563"/>
          </a:xfrm>
        </p:spPr>
        <p:txBody>
          <a:bodyPr>
            <a:normAutofit/>
          </a:bodyPr>
          <a:lstStyle/>
          <a:p>
            <a:r>
              <a:rPr lang="de-DE" sz="4000" dirty="0"/>
              <a:t>Exponentialfunktionen und ihre Ableitung </a:t>
            </a:r>
            <a:r>
              <a:rPr lang="de-DE" sz="2400" dirty="0"/>
              <a:t>interaktive Hinführung</a:t>
            </a:r>
            <a:endParaRPr lang="de-DE" dirty="0"/>
          </a:p>
        </p:txBody>
      </p:sp>
      <p:pic>
        <p:nvPicPr>
          <p:cNvPr id="8" name="Grafik 7">
            <a:hlinkClick r:id="rId5" action="ppaction://hlinkfile"/>
            <a:extLst>
              <a:ext uri="{FF2B5EF4-FFF2-40B4-BE49-F238E27FC236}">
                <a16:creationId xmlns:a16="http://schemas.microsoft.com/office/drawing/2014/main" id="{AD604FD3-123A-FDA3-18B2-B3D39F94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545" y="1154742"/>
            <a:ext cx="1069449" cy="324559"/>
          </a:xfrm>
          <a:prstGeom prst="rect">
            <a:avLst/>
          </a:prstGeom>
        </p:spPr>
      </p:pic>
      <p:pic>
        <p:nvPicPr>
          <p:cNvPr id="5" name="Grafik 4">
            <a:hlinkClick r:id="rId7" action="ppaction://hlinkfile"/>
            <a:extLst>
              <a:ext uri="{FF2B5EF4-FFF2-40B4-BE49-F238E27FC236}">
                <a16:creationId xmlns:a16="http://schemas.microsoft.com/office/drawing/2014/main" id="{54D182AA-FC36-56F3-0BC8-13EA7C49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206" y="1925074"/>
            <a:ext cx="1069449" cy="32455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57D8A37-00D7-8D6C-1BFD-C6841B60F3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069" y="1697476"/>
            <a:ext cx="4891106" cy="42850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3019ECA-A64D-4562-A8D6-FCF6C4EBC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918" y="1036875"/>
            <a:ext cx="8281388" cy="53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3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1EFD2-3595-8DA2-C57D-A0E3BD4F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05" y="-19414"/>
            <a:ext cx="11444389" cy="1325563"/>
          </a:xfrm>
        </p:spPr>
        <p:txBody>
          <a:bodyPr>
            <a:normAutofit/>
          </a:bodyPr>
          <a:lstStyle/>
          <a:p>
            <a:r>
              <a:rPr lang="de-DE" dirty="0"/>
              <a:t> Scherung, </a:t>
            </a:r>
            <a:r>
              <a:rPr lang="de-DE" sz="3600" dirty="0"/>
              <a:t>das Stiefkind der Analysis und Geometrie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733B7-8AF5-F024-1978-D0E86EDD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e-DE" dirty="0"/>
              <a:t>Folie   </a:t>
            </a:r>
            <a:fld id="{72D30608-C8FC-4BFC-9241-DE44D0639B3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3FF2D3-D399-59BF-F27E-32EA1C570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9" y="1235329"/>
            <a:ext cx="3524250" cy="41624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C5F748B-3BE8-82DD-0BAF-F76CC3411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87" y="1640290"/>
            <a:ext cx="3681393" cy="8419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8BACAF-D8A1-6DCB-0026-7ED3519F1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387" y="1038394"/>
            <a:ext cx="4990289" cy="4788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3427C02-1C32-06A7-20C8-CE407CA7068B}"/>
              </a:ext>
            </a:extLst>
          </p:cNvPr>
          <p:cNvSpPr txBox="1"/>
          <p:nvPr/>
        </p:nvSpPr>
        <p:spPr>
          <a:xfrm>
            <a:off x="4131387" y="4925322"/>
            <a:ext cx="543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Solche Scherungen sind </a:t>
            </a:r>
            <a:r>
              <a:rPr lang="de-DE" sz="3200" dirty="0"/>
              <a:t>wendestellentreu</a:t>
            </a:r>
            <a:r>
              <a:rPr lang="de-DE" dirty="0"/>
              <a:t>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0C52D4-492E-4552-07AD-5F9C6C913A32}"/>
              </a:ext>
            </a:extLst>
          </p:cNvPr>
          <p:cNvSpPr txBox="1"/>
          <p:nvPr/>
        </p:nvSpPr>
        <p:spPr>
          <a:xfrm>
            <a:off x="4131387" y="5413263"/>
            <a:ext cx="750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Man kann also bei Funktionen, besonders bei Polynomen, additive Geradenterme weglassen und rechenfreundliche, </a:t>
            </a:r>
          </a:p>
          <a:p>
            <a:r>
              <a:rPr lang="de-DE" dirty="0"/>
              <a:t>bequeme Funktionsterme untersuchen.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chemeClr val="accent6"/>
                </a:solidFill>
                <a:sym typeface="Wingdings" panose="05000000000000000000" pitchFamily="2" charset="2"/>
              </a:rPr>
              <a:t>siehe Polynome im Affenkasten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F38CAB1-4234-E209-719A-DE682BCA5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81" y="1277837"/>
            <a:ext cx="3784957" cy="203870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1AFEAD5-F349-D23B-F276-E29F074829F0}"/>
              </a:ext>
            </a:extLst>
          </p:cNvPr>
          <p:cNvSpPr txBox="1"/>
          <p:nvPr/>
        </p:nvSpPr>
        <p:spPr>
          <a:xfrm>
            <a:off x="110764" y="5413263"/>
            <a:ext cx="3828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Scherungen sind flächentreu.</a:t>
            </a:r>
          </a:p>
          <a:p>
            <a:r>
              <a:rPr lang="de-DE" sz="2000" dirty="0"/>
              <a:t>Daraus folgen Integral-Aussagen.</a:t>
            </a:r>
            <a:r>
              <a:rPr lang="de-DE" sz="1600" dirty="0"/>
              <a:t> </a:t>
            </a:r>
          </a:p>
        </p:txBody>
      </p:sp>
      <p:pic>
        <p:nvPicPr>
          <p:cNvPr id="21" name="Grafik 20">
            <a:hlinkClick r:id="rId6" action="ppaction://hlinkfile"/>
            <a:extLst>
              <a:ext uri="{FF2B5EF4-FFF2-40B4-BE49-F238E27FC236}">
                <a16:creationId xmlns:a16="http://schemas.microsoft.com/office/drawing/2014/main" id="{BC2B63CE-0305-AE0D-2F27-DF77BC370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521" y="3429000"/>
            <a:ext cx="1069449" cy="32455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3BD3A6-2E5B-0373-5FCC-B7439F68B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566" y="3240215"/>
            <a:ext cx="4399034" cy="180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2666</Words>
  <Application>Microsoft Office PowerPoint</Application>
  <PresentationFormat>Breitbild</PresentationFormat>
  <Paragraphs>391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Lucida Handwriting</vt:lpstr>
      <vt:lpstr>Wingdings</vt:lpstr>
      <vt:lpstr>Office</vt:lpstr>
      <vt:lpstr>Verstehen ist der Schlüssel</vt:lpstr>
      <vt:lpstr>  Rahmenbedingungen für WiMINT-Tutorien</vt:lpstr>
      <vt:lpstr> Eulerkasten, Verkettung verstehen, Schlüsse ziehen, Besonderheiten entdecken</vt:lpstr>
      <vt:lpstr>  GeoGebra CAS  Erst von Hand rechnen, dann mit CAS prüfen</vt:lpstr>
      <vt:lpstr>DieVielfachheit von Nullstellen bestimmt die Gestalt und gliedert die Vielfalt</vt:lpstr>
      <vt:lpstr>Polynome aus Linearfaktoren Mit Felderabstreichen zu einem qualitativen Graphen gelangen</vt:lpstr>
      <vt:lpstr>Polynome aus Linearfaktoren Mit Felderabstreichen zu einem qualitativen Graphen gelangen</vt:lpstr>
      <vt:lpstr>Exponentialfunktionen und ihre Ableitung interaktive Hinführung</vt:lpstr>
      <vt:lpstr> Scherung, das Stiefkind der Analysis und Geometrie</vt:lpstr>
      <vt:lpstr> Polynome aus Linearfaktoren Mit Felderabstreichen zu einem qualitativen Graphen gelangen</vt:lpstr>
      <vt:lpstr>Affenkasten, alle Polynome 3. Grades haben so einen Kasten</vt:lpstr>
      <vt:lpstr>Affenkasten, alle Polynome 3. Grades haben so einen Kasten</vt:lpstr>
      <vt:lpstr>Welche Ziele sind nun angesprochen, welche nicht?</vt:lpstr>
      <vt:lpstr>  Kreisspiegelung  als Konstruktion oder als freie Erkundung  </vt:lpstr>
      <vt:lpstr>  Kreisspiegelung frei erkunden mit GeoGebra</vt:lpstr>
      <vt:lpstr>PowerPoint-Präsentation</vt:lpstr>
      <vt:lpstr> Kurven Mein Buch Kurven erkunden und verstehen, Kap. 3.2 ist hier im System verfügbar (12 Seiten ).</vt:lpstr>
      <vt:lpstr> Strophoide  konstruiert und polar-kartesisch dargestellt</vt:lpstr>
      <vt:lpstr> Strophoide  konstruiert und polar-kartesisch dargestellt</vt:lpstr>
      <vt:lpstr> Strophoide  konstruiert und polar-kartesisch dargestellt</vt:lpstr>
      <vt:lpstr> Strophoide  als Wurzel aus Polynomquotienten</vt:lpstr>
      <vt:lpstr>Welche Ziele sind nun angesprochen, welche nicht?</vt:lpstr>
      <vt:lpstr>Meine reiche Ernte ist in meinen Büchern und den Webseiten zu sehen, letztere frei verfügbar, nur nicht weiter zu verkaufen</vt:lpstr>
      <vt:lpstr>Curriculum Vitae</vt:lpstr>
      <vt:lpstr>Hinführung zum Hauptsatz der Differenzial- und Integralrechnung</vt:lpstr>
      <vt:lpstr>Harmonie der Quadriken</vt:lpstr>
      <vt:lpstr>Harmonie der Quadriken</vt:lpstr>
      <vt:lpstr>Bèziersplines und ihr Gerüst, Anwendung</vt:lpstr>
      <vt:lpstr>Die Welt ist vielfältig und Mathematik ist schön,  wenn man sich ihr unbefangen öffnet.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Verstehen ist der Schlüssel</dc:title>
  <dc:creator>Dörte Haftendorn</dc:creator>
  <cp:lastModifiedBy>Dörte Haftendorn</cp:lastModifiedBy>
  <cp:revision>66</cp:revision>
  <cp:lastPrinted>2024-02-06T18:17:42Z</cp:lastPrinted>
  <dcterms:created xsi:type="dcterms:W3CDTF">2024-01-22T16:53:26Z</dcterms:created>
  <dcterms:modified xsi:type="dcterms:W3CDTF">2024-02-06T18:17:43Z</dcterms:modified>
</cp:coreProperties>
</file>