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0" r:id="rId12"/>
    <p:sldId id="271" r:id="rId13"/>
    <p:sldId id="273" r:id="rId14"/>
    <p:sldId id="274" r:id="rId15"/>
    <p:sldId id="269" r:id="rId16"/>
    <p:sldId id="270" r:id="rId17"/>
    <p:sldId id="26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31337-233E-4E33-9F07-B50BCC05DEE2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BBFA9-4A5D-4AA6-9304-66F73B28A5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5632D-4223-44D7-B931-6F90911AD830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Vor dem Start anschauen lassen.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7"/>
          <p:cNvSpPr txBox="1">
            <a:spLocks noChangeArrowheads="1"/>
          </p:cNvSpPr>
          <p:nvPr userDrawn="1"/>
        </p:nvSpPr>
        <p:spPr bwMode="auto">
          <a:xfrm>
            <a:off x="571500" y="6286500"/>
            <a:ext cx="8153400" cy="277813"/>
          </a:xfrm>
          <a:prstGeom prst="rect">
            <a:avLst/>
          </a:prstGeom>
          <a:solidFill>
            <a:srgbClr val="DDDDDD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200" dirty="0"/>
              <a:t>Prof. Dr. Dörte Haftendorn, Leuphana Universität Lüneburg,  www.mathematik-verstehen.de    Folie  </a:t>
            </a:r>
            <a:fld id="{29A01BC3-4E48-4638-B807-1B3327702E8D}" type="slidenum">
              <a:rPr lang="de-DE" sz="1200"/>
              <a:pPr algn="ctr">
                <a:spcBef>
                  <a:spcPct val="50000"/>
                </a:spcBef>
                <a:defRPr/>
              </a:pPr>
              <a:t>‹Nr.›</a:t>
            </a:fld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de-DE" noProof="0" dirty="0" smtClean="0"/>
          </a:p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714375" y="6248400"/>
            <a:ext cx="7743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24C7-67FA-42DC-8813-2D75337DD21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D019-4686-4837-95A6-0544D2E41B00}" type="datetimeFigureOut">
              <a:rPr lang="de-DE" smtClean="0"/>
              <a:pPr/>
              <a:t>17.02.2010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04B7-D97C-4A1E-8375-EE0C1BED8F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file:///D:\mathe-lehramt\didaktik\interaktive-erfahrungen\parabel-tang-zu-A.ggb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regression.ggb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hyperlink" Target="file:///D:\mathe-lehramt\didaktik\interaktive-erfahrungen\deister\geogebra-pur.gg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spiegelung-selbst.ggb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file:///D:\mathe-lehramt\didaktik\interaktive-erfahrungen\deister\Vektoren.gg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stetigkeit_sprung.ggb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hyperlink" Target="file:///D:\mathe-lehramt\didaktik\interaktive-erfahrungen\deister\geogebra-pur.gg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expfkt_diff.ggb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hyperlink" Target="file:///D:\mathe-lehramt\didaktik\interaktive-erfahrungen\deister\geogebra-pur.gg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file:///D:\mathe-lehramt\didaktik\interaktive-erfahrungen\deister\elbe-s-kanal-bruecke.ggb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D:\mathe-lehramt\didaktik\krumm-nicht-dumm\parabel-empfang-leit.ggb" TargetMode="External"/><Relationship Id="rId5" Type="http://schemas.openxmlformats.org/officeDocument/2006/relationships/hyperlink" Target="file:///D:\mathe-lehramt\didaktik\krumm-nicht-dumm\reflexion_gerade.ggb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elbe-s-kanal-bruecke.ggb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hyperlink" Target="file:///D:\mathe-lehramt\didaktik\interaktive-erfahrungen\deister\Kardioide_aus_reflexion_konstr.gg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he-lehramt\didaktik\interaktive-erfahrungen\deister\elbe-s-kanal-bruecke.ggb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parabel-tang-zu-A.ggb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he-lehramt\didaktik\interaktive-erfahrungen\Deister\plattstelle-kudi-tab.gg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he-lehramt\didaktik\interaktive-erfahrungen\deister\plattstelle-kudi.ggb" TargetMode="External"/><Relationship Id="rId7" Type="http://schemas.openxmlformats.org/officeDocument/2006/relationships/hyperlink" Target="file:///D:\mathe-lehramt\didaktik\interaktive-erfahrungen\deister\plattstelle.gg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p4-panther.ggb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D:\mathe-lehramt\didaktik\interaktive-erfahrungen\deister\p4_goldener_schnitt.ggb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wasserturm-eig.ggb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elbe-s-kanal-bruecke.ggb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reichstag.ggb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mathe-lehramt\didaktik\interaktive-erfahrungen\deister\regression.ggb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file:///D:\mathe-lehramt\didaktik\interaktive-erfahrungen\deister\geogebra-pur.ggb" TargetMode="Externa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DDDDDD"/>
              </a:gs>
              <a:gs pos="100000">
                <a:srgbClr val="F8F8F8"/>
              </a:gs>
            </a:gsLst>
            <a:lin ang="5400000" scaled="1"/>
          </a:gradFill>
          <a:ln>
            <a:solidFill>
              <a:srgbClr val="008000"/>
            </a:solidFill>
          </a:ln>
        </p:spPr>
        <p:txBody>
          <a:bodyPr/>
          <a:lstStyle/>
          <a:p>
            <a:r>
              <a:rPr lang="de-DE" dirty="0" err="1" smtClean="0"/>
              <a:t>GeoGebra</a:t>
            </a:r>
            <a:r>
              <a:rPr lang="de-DE" dirty="0" smtClean="0"/>
              <a:t> ohne Ende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Mathematik </a:t>
            </a:r>
          </a:p>
          <a:p>
            <a:r>
              <a:rPr lang="de-DE" dirty="0" smtClean="0"/>
              <a:t>Interaktive Erkundungen </a:t>
            </a:r>
          </a:p>
          <a:p>
            <a:r>
              <a:rPr lang="de-DE" dirty="0" smtClean="0"/>
              <a:t>Visualisierungen für den Unterricht</a:t>
            </a:r>
          </a:p>
          <a:p>
            <a:endParaRPr lang="de-DE" dirty="0"/>
          </a:p>
        </p:txBody>
      </p:sp>
      <p:pic>
        <p:nvPicPr>
          <p:cNvPr id="3" name="Picture 4" descr="D:\Dörte-Texte-Felix\Buch\11-Geometrie\11-geo-geprüft\reichstag-300-h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3643338" cy="2369081"/>
          </a:xfrm>
          <a:prstGeom prst="rect">
            <a:avLst/>
          </a:prstGeom>
          <a:noFill/>
        </p:spPr>
      </p:pic>
      <p:pic>
        <p:nvPicPr>
          <p:cNvPr id="9" name="Picture 5" descr="geogebra64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78592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Stochastik und </a:t>
            </a:r>
            <a:r>
              <a:rPr lang="de-DE" dirty="0" err="1" smtClean="0"/>
              <a:t>GeoGebra</a:t>
            </a:r>
            <a:endParaRPr lang="de-DE" dirty="0"/>
          </a:p>
        </p:txBody>
      </p:sp>
      <p:pic>
        <p:nvPicPr>
          <p:cNvPr id="1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ogebra64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214546" y="200024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pur</a:t>
            </a:r>
            <a:endParaRPr lang="de-DE" sz="2800" dirty="0" smtClean="0"/>
          </a:p>
        </p:txBody>
      </p:sp>
      <p:pic>
        <p:nvPicPr>
          <p:cNvPr id="8" name="Grafik 7" descr="binom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2714620"/>
            <a:ext cx="5615940" cy="318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r>
              <a:rPr lang="de-DE" dirty="0" smtClean="0"/>
              <a:t>Einige Prinzipien</a:t>
            </a:r>
            <a:endParaRPr lang="de-DE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76825" y="1928802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/>
              <a:t>GeoGebra</a:t>
            </a:r>
            <a:r>
              <a:rPr lang="de-DE" dirty="0"/>
              <a:t> pur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79693"/>
            <a:ext cx="22383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072080"/>
            <a:ext cx="490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27313" y="2000240"/>
            <a:ext cx="162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Mit Tooltipps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71775" y="2500306"/>
            <a:ext cx="2511425" cy="495300"/>
          </a:xfrm>
          <a:prstGeom prst="rect">
            <a:avLst/>
          </a:prstGeom>
          <a:solidFill>
            <a:srgbClr val="FFFF99"/>
          </a:solidFill>
          <a:ln w="98425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Eigenschaftsfenster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00372"/>
            <a:ext cx="43910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71546"/>
            <a:ext cx="63357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Vektoren und Matrizen</a:t>
            </a:r>
            <a:endParaRPr lang="de-DE" dirty="0"/>
          </a:p>
        </p:txBody>
      </p:sp>
      <p:pic>
        <p:nvPicPr>
          <p:cNvPr id="1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ogebra64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214546" y="2000240"/>
            <a:ext cx="1628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Vektoren</a:t>
            </a:r>
            <a:endParaRPr lang="de-DE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928934"/>
            <a:ext cx="6059487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7286644" y="2214554"/>
            <a:ext cx="15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Spiegeln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Verstehen durch Visualisieren</a:t>
            </a:r>
            <a:endParaRPr lang="de-DE" dirty="0"/>
          </a:p>
        </p:txBody>
      </p:sp>
      <p:pic>
        <p:nvPicPr>
          <p:cNvPr id="1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ogebra64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14348" y="285749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pur</a:t>
            </a:r>
            <a:endParaRPr lang="de-DE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714488"/>
            <a:ext cx="4500594" cy="44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Verstehen durch Visualisieren</a:t>
            </a:r>
            <a:endParaRPr lang="de-DE" dirty="0"/>
          </a:p>
        </p:txBody>
      </p:sp>
      <p:pic>
        <p:nvPicPr>
          <p:cNvPr id="1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ogebra64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14348" y="285749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pur</a:t>
            </a:r>
            <a:endParaRPr lang="de-DE" sz="2800" dirty="0" smtClean="0"/>
          </a:p>
        </p:txBody>
      </p:sp>
      <p:pic>
        <p:nvPicPr>
          <p:cNvPr id="8" name="Grafik 7" descr="exp-abl-b-300-h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2786058"/>
            <a:ext cx="3973014" cy="3129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Erkunden von Kurven</a:t>
            </a:r>
            <a:endParaRPr lang="de-DE" dirty="0"/>
          </a:p>
        </p:txBody>
      </p:sp>
      <p:pic>
        <p:nvPicPr>
          <p:cNvPr id="1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92880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flexion-ger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052513"/>
            <a:ext cx="2600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eogebra64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4290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geogebra64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9080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80645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/>
              <a:t>Parabeln haben eine Leitgerade. Jeder Punkt der Parabel ist vom Brennpunkt ebenso weit entfernt wie von der Leitgeraden.</a:t>
            </a:r>
            <a:endParaRPr lang="de-DE" sz="2000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1989138"/>
            <a:ext cx="453707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dirty="0" smtClean="0"/>
              <a:t>Erkunden: </a:t>
            </a:r>
            <a:r>
              <a:rPr lang="de-DE" dirty="0" smtClean="0"/>
              <a:t>Katakaustik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85723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260350"/>
            <a:ext cx="8388350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geogebra64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35729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454158"/>
            <a:ext cx="3276600" cy="318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13" descr="kardioide-und-reflex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276475"/>
            <a:ext cx="3914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osette-kar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917836"/>
            <a:ext cx="324008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643306" y="2951179"/>
            <a:ext cx="49895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6000" dirty="0">
                <a:latin typeface="Cataneo BT" pitchFamily="66" charset="0"/>
              </a:rPr>
              <a:t>Danke </a:t>
            </a:r>
          </a:p>
          <a:p>
            <a:pPr algn="ctr"/>
            <a:r>
              <a:rPr lang="de-DE" sz="6000" dirty="0">
                <a:latin typeface="Cataneo BT" pitchFamily="66" charset="0"/>
              </a:rPr>
              <a:t>für Ihre</a:t>
            </a:r>
          </a:p>
          <a:p>
            <a:pPr algn="ctr"/>
            <a:r>
              <a:rPr lang="de-DE" sz="6000" dirty="0">
                <a:latin typeface="Cataneo BT" pitchFamily="66" charset="0"/>
              </a:rPr>
              <a:t>Aufmerksamkeit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GeoGebra</a:t>
            </a:r>
            <a:r>
              <a:rPr lang="de-DE" dirty="0" smtClean="0"/>
              <a:t> ohne Ende</a:t>
            </a:r>
            <a:endParaRPr lang="de-DE" dirty="0"/>
          </a:p>
        </p:txBody>
      </p:sp>
      <p:pic>
        <p:nvPicPr>
          <p:cNvPr id="16" name="Picture 5" descr="geogebra6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7148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er Bildlauf 5"/>
          <p:cNvSpPr/>
          <p:nvPr/>
        </p:nvSpPr>
        <p:spPr>
          <a:xfrm>
            <a:off x="357158" y="1571612"/>
            <a:ext cx="771530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Aber der Vortrag hat ein Ende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1414"/>
            <a:ext cx="7772400" cy="60482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7224" y="642918"/>
            <a:ext cx="7786742" cy="4857784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 smtClean="0"/>
              <a:t>GeoGebra</a:t>
            </a:r>
            <a:r>
              <a:rPr lang="de-DE" dirty="0" smtClean="0"/>
              <a:t>, ein umfassendes DMS = </a:t>
            </a:r>
            <a:br>
              <a:rPr lang="de-DE" dirty="0" smtClean="0"/>
            </a:br>
            <a:r>
              <a:rPr lang="de-DE" dirty="0" smtClean="0"/>
              <a:t>Dynamisches Mathematik System</a:t>
            </a:r>
          </a:p>
          <a:p>
            <a:r>
              <a:rPr lang="de-DE" dirty="0" smtClean="0"/>
              <a:t>Dargestellt an Schulbeispielen</a:t>
            </a:r>
          </a:p>
          <a:p>
            <a:pPr lvl="1"/>
            <a:r>
              <a:rPr lang="de-DE" dirty="0" smtClean="0"/>
              <a:t>Kurvendiskussion</a:t>
            </a:r>
          </a:p>
          <a:p>
            <a:pPr lvl="1"/>
            <a:r>
              <a:rPr lang="de-DE" dirty="0" smtClean="0"/>
              <a:t>Tabellengebrauch</a:t>
            </a:r>
          </a:p>
          <a:p>
            <a:pPr lvl="1"/>
            <a:r>
              <a:rPr lang="de-DE" dirty="0" smtClean="0"/>
              <a:t>Stochastik</a:t>
            </a:r>
          </a:p>
          <a:p>
            <a:pPr lvl="1"/>
            <a:r>
              <a:rPr lang="de-DE" dirty="0" smtClean="0"/>
              <a:t>Geometrie</a:t>
            </a:r>
          </a:p>
          <a:p>
            <a:pPr lvl="1"/>
            <a:r>
              <a:rPr lang="de-DE" dirty="0" smtClean="0"/>
              <a:t>Vektoren und </a:t>
            </a:r>
            <a:r>
              <a:rPr lang="de-DE" dirty="0" smtClean="0"/>
              <a:t>Matrizen</a:t>
            </a:r>
          </a:p>
          <a:p>
            <a:r>
              <a:rPr lang="de-DE" dirty="0" smtClean="0"/>
              <a:t>Verstehen durch Visualisieren</a:t>
            </a:r>
            <a:endParaRPr lang="de-DE" dirty="0" smtClean="0"/>
          </a:p>
          <a:p>
            <a:r>
              <a:rPr lang="de-DE" dirty="0" smtClean="0"/>
              <a:t>Erkunden </a:t>
            </a:r>
            <a:r>
              <a:rPr lang="de-DE" dirty="0" smtClean="0"/>
              <a:t>und </a:t>
            </a:r>
            <a:r>
              <a:rPr lang="de-DE" dirty="0" smtClean="0"/>
              <a:t>Entdecken</a:t>
            </a:r>
            <a:endParaRPr lang="de-DE" dirty="0" smtClean="0"/>
          </a:p>
          <a:p>
            <a:r>
              <a:rPr lang="de-DE" dirty="0" smtClean="0"/>
              <a:t>Fazit</a:t>
            </a:r>
          </a:p>
          <a:p>
            <a:pPr lvl="2">
              <a:buNone/>
            </a:pPr>
            <a:r>
              <a:rPr lang="de-DE" dirty="0"/>
              <a:t>	</a:t>
            </a:r>
            <a:endParaRPr lang="de-DE" dirty="0" smtClean="0"/>
          </a:p>
        </p:txBody>
      </p:sp>
      <p:sp>
        <p:nvSpPr>
          <p:cNvPr id="5" name="Horizontaler Bildlauf 4"/>
          <p:cNvSpPr/>
          <p:nvPr/>
        </p:nvSpPr>
        <p:spPr>
          <a:xfrm>
            <a:off x="1785918" y="5357826"/>
            <a:ext cx="5786478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Und alles steht im Internet</a:t>
            </a:r>
            <a:endParaRPr lang="de-DE" sz="3600" dirty="0"/>
          </a:p>
        </p:txBody>
      </p:sp>
      <p:pic>
        <p:nvPicPr>
          <p:cNvPr id="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071678"/>
            <a:ext cx="248480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Kurvendiskussion____________               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5786" y="1571612"/>
            <a:ext cx="7000924" cy="64294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Erst einmal sehen wir uns das Übliche an: 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27495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ogebra6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7167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500430" y="3286124"/>
            <a:ext cx="4605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Das ergibt in Null-Komma-Nix</a:t>
            </a:r>
            <a:br>
              <a:rPr lang="de-DE" sz="2800" dirty="0" smtClean="0"/>
            </a:br>
            <a:r>
              <a:rPr lang="de-DE" sz="2800" dirty="0" smtClean="0"/>
              <a:t>  die Rechenergebnisse</a:t>
            </a:r>
          </a:p>
          <a:p>
            <a:endParaRPr lang="de-DE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714752"/>
            <a:ext cx="1473201" cy="22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Kurvendiskussion, aber wirklich!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5786" y="1571612"/>
            <a:ext cx="7000924" cy="642942"/>
          </a:xfrm>
        </p:spPr>
        <p:txBody>
          <a:bodyPr>
            <a:normAutofit/>
          </a:bodyPr>
          <a:lstStyle/>
          <a:p>
            <a:r>
              <a:rPr lang="de-DE" dirty="0" smtClean="0"/>
              <a:t>Nun gehen wir anders herum vor: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27495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ogebra6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7167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500430" y="3286124"/>
            <a:ext cx="4605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Jetzt gibt es was zu diskutieren</a:t>
            </a:r>
          </a:p>
          <a:p>
            <a:endParaRPr lang="de-DE" sz="2800" dirty="0"/>
          </a:p>
        </p:txBody>
      </p:sp>
      <p:pic>
        <p:nvPicPr>
          <p:cNvPr id="10" name="Grafik 9" descr="plattstelle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214554"/>
            <a:ext cx="1912620" cy="2331720"/>
          </a:xfrm>
          <a:prstGeom prst="rect">
            <a:avLst/>
          </a:prstGeom>
        </p:spPr>
      </p:pic>
      <p:pic>
        <p:nvPicPr>
          <p:cNvPr id="11" name="Grafik 10" descr="plattstell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000504"/>
            <a:ext cx="1805940" cy="206502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143768" y="4714884"/>
            <a:ext cx="175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Plattstelle</a:t>
            </a:r>
            <a:endParaRPr lang="de-DE" sz="2800" dirty="0" smtClean="0"/>
          </a:p>
        </p:txBody>
      </p:sp>
      <p:pic>
        <p:nvPicPr>
          <p:cNvPr id="14" name="Picture 5" descr="geogebra64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28638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Kurvendiskussion, aber wirklich!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5786" y="1571612"/>
            <a:ext cx="7000924" cy="642942"/>
          </a:xfrm>
        </p:spPr>
        <p:txBody>
          <a:bodyPr>
            <a:normAutofit/>
          </a:bodyPr>
          <a:lstStyle/>
          <a:p>
            <a:r>
              <a:rPr lang="de-DE" dirty="0" smtClean="0"/>
              <a:t>Wir erkunden weiter:</a:t>
            </a:r>
            <a:endParaRPr lang="de-DE" dirty="0"/>
          </a:p>
        </p:txBody>
      </p:sp>
      <p:pic>
        <p:nvPicPr>
          <p:cNvPr id="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375761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p4-schraeg-5eck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357562"/>
            <a:ext cx="2786082" cy="2642798"/>
          </a:xfrm>
          <a:prstGeom prst="rect">
            <a:avLst/>
          </a:prstGeom>
        </p:spPr>
      </p:pic>
      <p:pic>
        <p:nvPicPr>
          <p:cNvPr id="16" name="Picture 5" descr="geogebra64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28638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6072198" y="2620028"/>
            <a:ext cx="2760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Goldener Schnitt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Mehr zum Goldenen Schnitt</a:t>
            </a:r>
            <a:endParaRPr lang="de-DE" dirty="0"/>
          </a:p>
        </p:txBody>
      </p:sp>
      <p:pic>
        <p:nvPicPr>
          <p:cNvPr id="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85926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642910" y="2571744"/>
            <a:ext cx="2760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Goldener Schnitt</a:t>
            </a:r>
            <a:endParaRPr lang="de-DE" sz="2800" dirty="0" smtClean="0"/>
          </a:p>
        </p:txBody>
      </p:sp>
      <p:pic>
        <p:nvPicPr>
          <p:cNvPr id="9" name="Grafik 8" descr="schinkel-300-b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357562"/>
            <a:ext cx="4700016" cy="268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Erkunden mit Fotos</a:t>
            </a:r>
            <a:endParaRPr lang="de-DE" dirty="0"/>
          </a:p>
        </p:txBody>
      </p:sp>
      <p:pic>
        <p:nvPicPr>
          <p:cNvPr id="1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92880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elbe-s-kanal-bruecke-6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643314"/>
            <a:ext cx="5565659" cy="2304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Erkunden mit Fotos</a:t>
            </a:r>
            <a:endParaRPr lang="de-DE" dirty="0"/>
          </a:p>
        </p:txBody>
      </p:sp>
      <p:pic>
        <p:nvPicPr>
          <p:cNvPr id="1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92880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reichstag-300-h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714620"/>
            <a:ext cx="5273751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Tabellen und </a:t>
            </a:r>
            <a:r>
              <a:rPr lang="de-DE" dirty="0" err="1" smtClean="0"/>
              <a:t>GeoGebra</a:t>
            </a:r>
            <a:endParaRPr lang="de-DE" dirty="0"/>
          </a:p>
        </p:txBody>
      </p:sp>
      <p:pic>
        <p:nvPicPr>
          <p:cNvPr id="16" name="Picture 5" descr="geogebra64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7161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regress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714620"/>
            <a:ext cx="6156960" cy="3284220"/>
          </a:xfrm>
          <a:prstGeom prst="rect">
            <a:avLst/>
          </a:prstGeom>
        </p:spPr>
      </p:pic>
      <p:pic>
        <p:nvPicPr>
          <p:cNvPr id="6" name="Picture 5" descr="geogebra64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214546" y="178592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pur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Font typeface="Arial" pitchFamily="34" charset="0"/>
          <a:buChar char="•"/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Bildschirmpräsentation (4:3)</PresentationFormat>
  <Paragraphs>56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GeoGebra ohne Ende</vt:lpstr>
      <vt:lpstr>Gliederung</vt:lpstr>
      <vt:lpstr>Kurvendiskussion____________                </vt:lpstr>
      <vt:lpstr>Kurvendiskussion, aber wirklich!</vt:lpstr>
      <vt:lpstr>Kurvendiskussion, aber wirklich!</vt:lpstr>
      <vt:lpstr>Mehr zum Goldenen Schnitt</vt:lpstr>
      <vt:lpstr>Erkunden mit Fotos</vt:lpstr>
      <vt:lpstr>Erkunden mit Fotos</vt:lpstr>
      <vt:lpstr>Tabellen und GeoGebra</vt:lpstr>
      <vt:lpstr>Stochastik und GeoGebra</vt:lpstr>
      <vt:lpstr>Einige Prinzipien</vt:lpstr>
      <vt:lpstr>Vektoren und Matrizen</vt:lpstr>
      <vt:lpstr>Verstehen durch Visualisieren</vt:lpstr>
      <vt:lpstr>Verstehen durch Visualisieren</vt:lpstr>
      <vt:lpstr>Erkunden von Kurven</vt:lpstr>
      <vt:lpstr>Erkunden: Katakaustik </vt:lpstr>
      <vt:lpstr>GeoGebra ohne Ende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GeoGebra ohne Ende</dc:title>
  <dc:creator>Prof. Dr. Dörte Haftendorn</dc:creator>
  <cp:lastModifiedBy>Prof. Dr. Dörte Haftendorn</cp:lastModifiedBy>
  <cp:revision>5</cp:revision>
  <dcterms:created xsi:type="dcterms:W3CDTF">2010-02-17T01:29:44Z</dcterms:created>
  <dcterms:modified xsi:type="dcterms:W3CDTF">2010-02-17T15:31:36Z</dcterms:modified>
</cp:coreProperties>
</file>