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ink/ink4.xml" ContentType="application/inkml+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351" r:id="rId2"/>
    <p:sldId id="258" r:id="rId3"/>
    <p:sldId id="349" r:id="rId4"/>
    <p:sldId id="337" r:id="rId5"/>
    <p:sldId id="259" r:id="rId6"/>
    <p:sldId id="262" r:id="rId7"/>
    <p:sldId id="260" r:id="rId8"/>
    <p:sldId id="261" r:id="rId9"/>
    <p:sldId id="263" r:id="rId10"/>
    <p:sldId id="264" r:id="rId11"/>
    <p:sldId id="265" r:id="rId12"/>
    <p:sldId id="266" r:id="rId13"/>
    <p:sldId id="267" r:id="rId14"/>
    <p:sldId id="271" r:id="rId15"/>
    <p:sldId id="270" r:id="rId16"/>
    <p:sldId id="269" r:id="rId17"/>
    <p:sldId id="268" r:id="rId18"/>
    <p:sldId id="274" r:id="rId19"/>
    <p:sldId id="275" r:id="rId20"/>
    <p:sldId id="345" r:id="rId21"/>
    <p:sldId id="346" r:id="rId22"/>
    <p:sldId id="347" r:id="rId23"/>
    <p:sldId id="348" r:id="rId24"/>
    <p:sldId id="276" r:id="rId25"/>
    <p:sldId id="277" r:id="rId26"/>
    <p:sldId id="278" r:id="rId27"/>
    <p:sldId id="279" r:id="rId28"/>
    <p:sldId id="280" r:id="rId29"/>
    <p:sldId id="282" r:id="rId30"/>
    <p:sldId id="281"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7" r:id="rId44"/>
    <p:sldId id="272"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298" r:id="rId61"/>
    <p:sldId id="296" r:id="rId62"/>
    <p:sldId id="301" r:id="rId63"/>
    <p:sldId id="303" r:id="rId64"/>
    <p:sldId id="304" r:id="rId65"/>
    <p:sldId id="313" r:id="rId66"/>
    <p:sldId id="338" r:id="rId67"/>
    <p:sldId id="305" r:id="rId68"/>
    <p:sldId id="344" r:id="rId69"/>
    <p:sldId id="339" r:id="rId70"/>
    <p:sldId id="341" r:id="rId71"/>
    <p:sldId id="342" r:id="rId72"/>
    <p:sldId id="343" r:id="rId73"/>
    <p:sldId id="315" r:id="rId74"/>
    <p:sldId id="321" r:id="rId75"/>
    <p:sldId id="306" r:id="rId76"/>
    <p:sldId id="316" r:id="rId77"/>
    <p:sldId id="318" r:id="rId78"/>
    <p:sldId id="317" r:id="rId79"/>
    <p:sldId id="350" r:id="rId80"/>
  </p:sldIdLst>
  <p:sldSz cx="9144000" cy="6858000" type="screen4x3"/>
  <p:notesSz cx="7104063" cy="10234613"/>
  <p:defaultTextStyle>
    <a:defPPr>
      <a:defRPr lang="de-DE"/>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7E694E"/>
    <a:srgbClr val="CC0099"/>
    <a:srgbClr val="FF0066"/>
    <a:srgbClr val="C2CBCC"/>
    <a:srgbClr val="E0B9E1"/>
    <a:srgbClr val="CC99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76430" autoAdjust="0"/>
  </p:normalViewPr>
  <p:slideViewPr>
    <p:cSldViewPr>
      <p:cViewPr varScale="1">
        <p:scale>
          <a:sx n="74" d="100"/>
          <a:sy n="74" d="100"/>
        </p:scale>
        <p:origin x="1020"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1" y="1"/>
            <a:ext cx="3078639"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endParaRPr lang="de-DE"/>
          </a:p>
        </p:txBody>
      </p:sp>
      <p:sp>
        <p:nvSpPr>
          <p:cNvPr id="137219" name="Rectangle 3"/>
          <p:cNvSpPr>
            <a:spLocks noGrp="1" noChangeArrowheads="1"/>
          </p:cNvSpPr>
          <p:nvPr>
            <p:ph type="dt" sz="quarter" idx="1"/>
          </p:nvPr>
        </p:nvSpPr>
        <p:spPr bwMode="auto">
          <a:xfrm>
            <a:off x="4023836" y="1"/>
            <a:ext cx="3078639"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de-DE"/>
          </a:p>
        </p:txBody>
      </p:sp>
      <p:sp>
        <p:nvSpPr>
          <p:cNvPr id="137220" name="Rectangle 4"/>
          <p:cNvSpPr>
            <a:spLocks noGrp="1" noChangeArrowheads="1"/>
          </p:cNvSpPr>
          <p:nvPr>
            <p:ph type="ftr" sz="quarter" idx="2"/>
          </p:nvPr>
        </p:nvSpPr>
        <p:spPr bwMode="auto">
          <a:xfrm>
            <a:off x="1" y="9721851"/>
            <a:ext cx="3078639"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endParaRPr lang="de-DE"/>
          </a:p>
        </p:txBody>
      </p:sp>
      <p:sp>
        <p:nvSpPr>
          <p:cNvPr id="137221" name="Rectangle 5"/>
          <p:cNvSpPr>
            <a:spLocks noGrp="1" noChangeArrowheads="1"/>
          </p:cNvSpPr>
          <p:nvPr>
            <p:ph type="sldNum" sz="quarter" idx="3"/>
          </p:nvPr>
        </p:nvSpPr>
        <p:spPr bwMode="auto">
          <a:xfrm>
            <a:off x="4023836" y="9721851"/>
            <a:ext cx="3078639"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EAA2FC1D-B3F7-4050-AEF9-8B63DBC8D702}" type="slidenum">
              <a:rPr lang="de-DE"/>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06-20T08:55:14.406"/>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0 139 18,'29'-5'0,"2"1"1,0 0 0,0 2 0,-2-1-1,2 3 1,1-3 0,-1 4 1,-1-2-1,-1 1 0,5 0-1,-3 0 1,0 0 0,2 0-1,-2 0 1,2 0 0,-1 1-1,1-1 1,0 0 0,1-1 0,1 1 0,0-2 0,3 0 0,1 0 0,0-1-1,4-1 1,-1 1-1,1-1 1,2 0 0,-2 0 0,2 0 1,1 0 0,0 0 0,-1 1 1,1 0 0,-1 0 0,3 2-1,0-5 0,0 5 0,3-3-1,-3 1 0,1-1 0,-1 2-1,1-3 1,-3 3-1,0 0 0,-2-1 0,-1 1 1,1-1-1,-1 1 0,-1 0 0,0 0 0,1-1 1,-2 2-1,3 0 0,-4 0 0,4 1 0,-1-2 0,0 2 0,0-2 0,1 2 0,1-2 0,0 1 1,1-3-1,1 4-1,-2-2 1,2 2 0,-1-2 0,1 1 0,1-1 0,-2 3 0,1-2 1,1 1-1,0 0 0,1 0 0,-3 1 1,1 1-2,-1 0 1,-1-1 0,-3 2-1,1 0 2,-2-1-1,-1 0 0,-3 1 1,-2-3-1,-2 1 1,-2-1-1,0 0 1,-3 0-1,-5 0 0,1 0-1,-3-1 1,-1 1 0,-3-1 0,0 1 0,1-2 0,-4 1 0,1-1 0,-3 1 0,3 1 0,-4-1 0,0 1 0,-2-2 0,-1 1 0,-3-1 0,2 1 0,-3 1-1,-1-1-1,-2-1-4,1 4-6,-6-8-8,8 12-2</inkml:trace>
</inkml:ink>
</file>

<file path=ppt/ink/ink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06-20T08:55:16.343"/>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44 20,'25'-2'5,"-6"-1"-1,2 1 0,-2 0-1,0 1-1,-2-1 0,1 1 0,-2 0 0,2 0 0,2 0 0,0 1 0,0-1 1,1-1-1,3 1 0,0-2 0,1 2-1,1-2 1,-2 1-1,3 1 0,-2-2 0,4 3-1,-1-2 1,1 2 0,0 0-1,-2 2 0,3-2 0,-2 2 0,2-2 0,-2 1 1,0-1-1,1 3 1,-1-1-1,-1-1 1,2 0 0,-1 1 0,0 1 0,1 1 0,-1 0-1,0 0 1,0 0-1,0 1 0,0 1 0,0-1 0,0 1 0,-1 0 0,1 0 1,-2-1-1,3-1 0,-2-1 1,0-1-1,0 0 0,2-2 0,-1 0 0,-1 0 1,0-2-1,2 0 1,-3 0-1,2-1 0,1 1 0,0-1 0,3-1 1,2 1-1,1-4 0,1 2 0,2-4 0,0 3 0,1-3 0,0 2 0,-2 0 0,-2 1 0,-2 0 0,3 2 0,-4 0 0,0 1 1,-4 1-1,0 0 0,1 3 0,-5-1 0,3 2 0,-2-1 1,-2 1-1,-1 0 0,1 0 0,-4 1 0,-1-3 0,-3 0 0,-1 2 0,-1-1 0,-3 0 0,-2 0 0,-1 0 1,-2 0-1,-2 0-1,1-1 0,-3 1-4,2 0-3,-1-4-7,5 8-8,-7-10 0</inkml:trace>
</inkml:ink>
</file>

<file path=ppt/ink/ink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06-20T08:55:18.109"/>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0 148 29,'28'-1'10,"-3"-3"-1,3 3 2,-2 0-2,6 1 0,-3 1 0,3-1-3,2 4-1,-2-2-2,2 1-1,0 1-1,-1 1 0,0-2 1,3 3-1,-2-2 1,0-1-1,2 1 1,1-1 1,-1-1-1,6 1 0,-5-2 1,3 0-1,2-1 0,2 0 1,-2-2-1,3-1 0,2 1 0,1-4-1,0 3 1,4-4-2,2 2 1,1-1-1,2 1 0,3 0 1,-1 0-1,1-2 0,1 4 0,1-2 0,-1 1 0,2-1 0,-1 2 1,0 0-2,1-2 2,-1 4-1,-1-3 0,0 3 0,-1-1 0,-2 0 0,-4-1 0,3 2 0,-3 0 0,-2-3 0,-1 2 0,-1 1 0,-2-3-1,-3 2 1,0 1 0,-1-1 0,-2-1 0,-1 1 0,2-1 1,-3-1-1,4-1 0,-2 0 0,2 0 0,0 0 0,1-1 0,-1 0-1,-1 1 1,-3 0 0,2 0 1,-5 2-2,0-1 1,-6 2 1,1 0-1,-1 1 0,-4 1 0,1-1 0,-4 1 0,-2-1 0,-1 1 0,-1 0 0,-4 2 0,1-2 0,-3 1 0,-3 0 0,2 0 0,-6-1 0,1 1 0,-4-1 1,-1 0-1,-2 0 1,1 0-1,-2 0 1,0-1 0,0 1-1,-2 0 1,1 1-1,1-1-1,0 0-1,0 1-1,-1-3-2,-1 4-4,-1-2-7,-2-2-13,4 7-3,-11-9 2</inkml:trace>
</inkml:ink>
</file>

<file path=ppt/ink/ink4.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2-06-01T11:57:31.984"/>
    </inkml:context>
    <inkml:brush xml:id="br0">
      <inkml:brushProperty name="width" value="0.05292" units="cm"/>
      <inkml:brushProperty name="height" value="0.05292" units="cm"/>
      <inkml:brushProperty name="color" value="#7030A0"/>
      <inkml:brushProperty name="fitToCurve" value="1"/>
    </inkml:brush>
  </inkml:definitions>
  <inkml:trace contextRef="#ctx0" brushRef="#br0">89 0 9,'0'0'14,"0"0"-3,0 0-1,-15 21-4,15-21-1,0 0-1,-20 24 1,20-24-1,0 0 1,0 0-1,-7 20 0,7-20 1,0 0 1,0 0-1,0 0 0,0 0 1,0 0-1,0 0-1,0 0 1,20 10-2,-20-10 0,0 0 0,0 0-1,24-6-1,-24 6 1,19-2-1,-19 2 0,0 0 1,26-9-1,-26 9 0,0 0 0,22 9 0,-22-9 0,0 0 0,0 0 0,18 15 0,-18-15 0,0 0-1,0 0 1,30 15 0,-30-15-1,0 0 1,0 0-1,19 24 1,-19-24-1,0 0 1,0 0-1,7 24 0,-7-24 1,0 0-1,0 19 0,0-19 0,0 0 0,-4 24 1,4-24-1,0 0 1,-11 26-1,11-26 0,-11 21 0,11-21 0,-15 20 0,15-20 0,-20 21 1,20-21-1,-22 20 0,22-20 0,-19 11 0,19-11 0,0 0 1,-20 8-1,20-8 0,0 0 0,0 0 0,0 0 0,-17 5 0,17-5 0,0 0 0,0 0 0,0 0-1,0 0 1,0 0 0,0 0 0,0 0 0,0 0 0,0 0-1,0 0 1,0 0 0,0 0 0,0 0 0,0 0 0,22 4 0,-22-4 0,0 0 0,28-4 1,-28 4-1,0 0 0,24-2-1,-24 2 1,0 0 0,24 0 0,-24 0 0,0 0 0,24 4 0,-24-4 0,21 0 1,-21 0-1,24 0 0,-24 0 0,24 4 0,-24-4 0,22 9 0,-22-9 0,0 0 0,24 21 0,-24-21 0,6 24 0,-6-24 0,2 24 0,-2-24 0,0 24 0,0-24 0,-2 21 0,2-21 0,-4 22 1,4-22-1,0 0 0,-13 28 1,13-28-1,0 0 1,-20 24 0,20-24 0,-15 19-1,15-19 1,-17 22 0,17-22 0,-18 22-1,18-22 1,0 0 0,-24 12 1,24-12 0,0 0-1,0 0 1,-21-4-1,21 4 0,0 0 0,-28-4 0,28 4-1,-18-4 1,18 4-1,-19-3 1,19 3-1,0 0 0,-24-4 0,24 4 0,0 0 0,0 0 0,-20-2 0,20 2 0,0 0 0,0 0 1,-24-2-1,24 2-1,0 0-1,-30 2-2,30-2-9,-24 32-19,24-32-1,-17 22-2,17-22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1" y="1"/>
            <a:ext cx="3078639"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endParaRPr lang="de-DE"/>
          </a:p>
        </p:txBody>
      </p:sp>
      <p:sp>
        <p:nvSpPr>
          <p:cNvPr id="74755" name="Rectangle 3"/>
          <p:cNvSpPr>
            <a:spLocks noGrp="1" noChangeArrowheads="1"/>
          </p:cNvSpPr>
          <p:nvPr>
            <p:ph type="dt" idx="1"/>
          </p:nvPr>
        </p:nvSpPr>
        <p:spPr bwMode="auto">
          <a:xfrm>
            <a:off x="4023836" y="1"/>
            <a:ext cx="3078639"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de-DE"/>
          </a:p>
        </p:txBody>
      </p:sp>
      <p:sp>
        <p:nvSpPr>
          <p:cNvPr id="74756" name="Rectangle 4"/>
          <p:cNvSpPr>
            <a:spLocks noGrp="1" noRot="1" noChangeAspect="1" noChangeArrowheads="1" noTextEdit="1"/>
          </p:cNvSpPr>
          <p:nvPr>
            <p:ph type="sldImg" idx="2"/>
          </p:nvPr>
        </p:nvSpPr>
        <p:spPr bwMode="auto">
          <a:xfrm>
            <a:off x="993775" y="768350"/>
            <a:ext cx="5116513" cy="3836988"/>
          </a:xfrm>
          <a:prstGeom prst="rect">
            <a:avLst/>
          </a:prstGeom>
          <a:noFill/>
          <a:ln w="9525">
            <a:solidFill>
              <a:srgbClr val="000000"/>
            </a:solidFill>
            <a:miter lim="800000"/>
            <a:headEnd/>
            <a:tailEnd/>
          </a:ln>
          <a:effectLst/>
        </p:spPr>
      </p:sp>
      <p:sp>
        <p:nvSpPr>
          <p:cNvPr id="74757" name="Rectangle 5"/>
          <p:cNvSpPr>
            <a:spLocks noGrp="1" noChangeArrowheads="1"/>
          </p:cNvSpPr>
          <p:nvPr>
            <p:ph type="body" sz="quarter" idx="3"/>
          </p:nvPr>
        </p:nvSpPr>
        <p:spPr bwMode="auto">
          <a:xfrm>
            <a:off x="710090" y="4860925"/>
            <a:ext cx="5683886"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4758" name="Rectangle 6"/>
          <p:cNvSpPr>
            <a:spLocks noGrp="1" noChangeArrowheads="1"/>
          </p:cNvSpPr>
          <p:nvPr>
            <p:ph type="ftr" sz="quarter" idx="4"/>
          </p:nvPr>
        </p:nvSpPr>
        <p:spPr bwMode="auto">
          <a:xfrm>
            <a:off x="1" y="9721851"/>
            <a:ext cx="3078639"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endParaRPr lang="de-DE"/>
          </a:p>
        </p:txBody>
      </p:sp>
      <p:sp>
        <p:nvSpPr>
          <p:cNvPr id="74759" name="Rectangle 7"/>
          <p:cNvSpPr>
            <a:spLocks noGrp="1" noChangeArrowheads="1"/>
          </p:cNvSpPr>
          <p:nvPr>
            <p:ph type="sldNum" sz="quarter" idx="5"/>
          </p:nvPr>
        </p:nvSpPr>
        <p:spPr bwMode="auto">
          <a:xfrm>
            <a:off x="4023836" y="9721851"/>
            <a:ext cx="3078639"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30B04DDE-B401-4743-A1B0-BB8C1D35D585}" type="slidenum">
              <a:rPr lang="de-DE"/>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BF6B0-244D-8967-A1BB-C7C6F841E3B2}"/>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37CFC54-C5CB-5404-8F7D-37549CAB90BA}"/>
              </a:ext>
            </a:extLst>
          </p:cNvPr>
          <p:cNvSpPr>
            <a:spLocks noGrp="1" noChangeArrowheads="1"/>
          </p:cNvSpPr>
          <p:nvPr>
            <p:ph type="sldNum" sz="quarter" idx="5"/>
          </p:nvPr>
        </p:nvSpPr>
        <p:spPr>
          <a:ln/>
        </p:spPr>
        <p:txBody>
          <a:bodyPr/>
          <a:lstStyle/>
          <a:p>
            <a:fld id="{95FDC0D3-5EE4-468B-8EC6-1141A6CB5259}" type="slidenum">
              <a:rPr lang="de-DE"/>
              <a:pPr/>
              <a:t>1</a:t>
            </a:fld>
            <a:endParaRPr lang="de-DE"/>
          </a:p>
        </p:txBody>
      </p:sp>
      <p:sp>
        <p:nvSpPr>
          <p:cNvPr id="136194" name="Rectangle 2">
            <a:extLst>
              <a:ext uri="{FF2B5EF4-FFF2-40B4-BE49-F238E27FC236}">
                <a16:creationId xmlns:a16="http://schemas.microsoft.com/office/drawing/2014/main" id="{CA579747-768E-8953-38BD-53C66EE2C4CE}"/>
              </a:ext>
            </a:extLst>
          </p:cNvPr>
          <p:cNvSpPr>
            <a:spLocks noGrp="1" noRot="1" noChangeAspect="1" noChangeArrowheads="1" noTextEdit="1"/>
          </p:cNvSpPr>
          <p:nvPr>
            <p:ph type="sldImg"/>
          </p:nvPr>
        </p:nvSpPr>
        <p:spPr>
          <a:xfrm>
            <a:off x="993775" y="768350"/>
            <a:ext cx="5116513" cy="3836988"/>
          </a:xfrm>
          <a:ln/>
        </p:spPr>
      </p:sp>
      <p:sp>
        <p:nvSpPr>
          <p:cNvPr id="136195" name="Rectangle 3">
            <a:extLst>
              <a:ext uri="{FF2B5EF4-FFF2-40B4-BE49-F238E27FC236}">
                <a16:creationId xmlns:a16="http://schemas.microsoft.com/office/drawing/2014/main" id="{2E4B60D5-4A08-87D4-C528-3413B6CE3876}"/>
              </a:ext>
            </a:extLst>
          </p:cNvPr>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3933465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3A8714-D4EE-47D4-875F-4322538821D8}" type="slidenum">
              <a:rPr lang="de-DE"/>
              <a:pPr/>
              <a:t>10</a:t>
            </a:fld>
            <a:endParaRPr lang="de-DE"/>
          </a:p>
        </p:txBody>
      </p:sp>
      <p:sp>
        <p:nvSpPr>
          <p:cNvPr id="82946" name="Rectangle 2"/>
          <p:cNvSpPr>
            <a:spLocks noGrp="1" noRot="1" noChangeAspect="1" noChangeArrowheads="1" noTextEdit="1"/>
          </p:cNvSpPr>
          <p:nvPr>
            <p:ph type="sldImg"/>
          </p:nvPr>
        </p:nvSpPr>
        <p:spPr>
          <a:xfrm>
            <a:off x="993775" y="768350"/>
            <a:ext cx="5116513" cy="3836988"/>
          </a:xfrm>
          <a:ln/>
        </p:spPr>
      </p:sp>
      <p:sp>
        <p:nvSpPr>
          <p:cNvPr id="829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FF240-879E-4AB9-99FD-8AE973723302}" type="slidenum">
              <a:rPr lang="de-DE"/>
              <a:pPr/>
              <a:t>11</a:t>
            </a:fld>
            <a:endParaRPr lang="de-DE"/>
          </a:p>
        </p:txBody>
      </p:sp>
      <p:sp>
        <p:nvSpPr>
          <p:cNvPr id="83970" name="Rectangle 2"/>
          <p:cNvSpPr>
            <a:spLocks noGrp="1" noRot="1" noChangeAspect="1" noChangeArrowheads="1" noTextEdit="1"/>
          </p:cNvSpPr>
          <p:nvPr>
            <p:ph type="sldImg"/>
          </p:nvPr>
        </p:nvSpPr>
        <p:spPr>
          <a:xfrm>
            <a:off x="993775" y="768350"/>
            <a:ext cx="5116513" cy="3836988"/>
          </a:xfrm>
          <a:ln/>
        </p:spPr>
      </p:sp>
      <p:sp>
        <p:nvSpPr>
          <p:cNvPr id="839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8135BB-1825-40C5-B88C-82005FCBF170}" type="slidenum">
              <a:rPr lang="de-DE"/>
              <a:pPr/>
              <a:t>12</a:t>
            </a:fld>
            <a:endParaRPr lang="de-DE"/>
          </a:p>
        </p:txBody>
      </p:sp>
      <p:sp>
        <p:nvSpPr>
          <p:cNvPr id="84994" name="Rectangle 2"/>
          <p:cNvSpPr>
            <a:spLocks noGrp="1" noRot="1" noChangeAspect="1" noChangeArrowheads="1" noTextEdit="1"/>
          </p:cNvSpPr>
          <p:nvPr>
            <p:ph type="sldImg"/>
          </p:nvPr>
        </p:nvSpPr>
        <p:spPr>
          <a:xfrm>
            <a:off x="993775" y="768350"/>
            <a:ext cx="5116513" cy="3836988"/>
          </a:xfrm>
          <a:ln/>
        </p:spPr>
      </p:sp>
      <p:sp>
        <p:nvSpPr>
          <p:cNvPr id="849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F1AA9-2B3F-4B02-8718-3B8EDC73AC43}" type="slidenum">
              <a:rPr lang="de-DE"/>
              <a:pPr/>
              <a:t>13</a:t>
            </a:fld>
            <a:endParaRPr lang="de-DE"/>
          </a:p>
        </p:txBody>
      </p:sp>
      <p:sp>
        <p:nvSpPr>
          <p:cNvPr id="86018" name="Rectangle 2"/>
          <p:cNvSpPr>
            <a:spLocks noGrp="1" noRot="1" noChangeAspect="1" noChangeArrowheads="1" noTextEdit="1"/>
          </p:cNvSpPr>
          <p:nvPr>
            <p:ph type="sldImg"/>
          </p:nvPr>
        </p:nvSpPr>
        <p:spPr>
          <a:xfrm>
            <a:off x="993775" y="768350"/>
            <a:ext cx="5116513" cy="3836988"/>
          </a:xfrm>
          <a:ln/>
        </p:spPr>
      </p:sp>
      <p:sp>
        <p:nvSpPr>
          <p:cNvPr id="86019"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4FE56-1258-4738-B53B-A7227C32D285}" type="slidenum">
              <a:rPr lang="de-DE"/>
              <a:pPr/>
              <a:t>14</a:t>
            </a:fld>
            <a:endParaRPr lang="de-DE"/>
          </a:p>
        </p:txBody>
      </p:sp>
      <p:sp>
        <p:nvSpPr>
          <p:cNvPr id="87042" name="Rectangle 2"/>
          <p:cNvSpPr>
            <a:spLocks noGrp="1" noRot="1" noChangeAspect="1" noChangeArrowheads="1" noTextEdit="1"/>
          </p:cNvSpPr>
          <p:nvPr>
            <p:ph type="sldImg"/>
          </p:nvPr>
        </p:nvSpPr>
        <p:spPr>
          <a:xfrm>
            <a:off x="993775" y="768350"/>
            <a:ext cx="5116513" cy="3836988"/>
          </a:xfrm>
          <a:ln/>
        </p:spPr>
      </p:sp>
      <p:sp>
        <p:nvSpPr>
          <p:cNvPr id="870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557A8-9AA1-45DB-B209-A94819AB94AF}" type="slidenum">
              <a:rPr lang="de-DE"/>
              <a:pPr/>
              <a:t>15</a:t>
            </a:fld>
            <a:endParaRPr lang="de-DE"/>
          </a:p>
        </p:txBody>
      </p:sp>
      <p:sp>
        <p:nvSpPr>
          <p:cNvPr id="88066" name="Rectangle 2"/>
          <p:cNvSpPr>
            <a:spLocks noGrp="1" noRot="1" noChangeAspect="1" noChangeArrowheads="1" noTextEdit="1"/>
          </p:cNvSpPr>
          <p:nvPr>
            <p:ph type="sldImg"/>
          </p:nvPr>
        </p:nvSpPr>
        <p:spPr>
          <a:xfrm>
            <a:off x="993775" y="768350"/>
            <a:ext cx="5116513" cy="3836988"/>
          </a:xfrm>
          <a:ln/>
        </p:spPr>
      </p:sp>
      <p:sp>
        <p:nvSpPr>
          <p:cNvPr id="880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12B09-AED1-4D62-926F-3825DD6BFC32}" type="slidenum">
              <a:rPr lang="de-DE"/>
              <a:pPr/>
              <a:t>16</a:t>
            </a:fld>
            <a:endParaRPr lang="de-DE"/>
          </a:p>
        </p:txBody>
      </p:sp>
      <p:sp>
        <p:nvSpPr>
          <p:cNvPr id="89090" name="Rectangle 2"/>
          <p:cNvSpPr>
            <a:spLocks noGrp="1" noRot="1" noChangeAspect="1" noChangeArrowheads="1" noTextEdit="1"/>
          </p:cNvSpPr>
          <p:nvPr>
            <p:ph type="sldImg"/>
          </p:nvPr>
        </p:nvSpPr>
        <p:spPr>
          <a:xfrm>
            <a:off x="993775" y="768350"/>
            <a:ext cx="5116513" cy="3836988"/>
          </a:xfrm>
          <a:ln/>
        </p:spPr>
      </p:sp>
      <p:sp>
        <p:nvSpPr>
          <p:cNvPr id="890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E7CE6-EDD9-4548-B700-479835C823D4}" type="slidenum">
              <a:rPr lang="de-DE"/>
              <a:pPr/>
              <a:t>17</a:t>
            </a:fld>
            <a:endParaRPr lang="de-DE"/>
          </a:p>
        </p:txBody>
      </p:sp>
      <p:sp>
        <p:nvSpPr>
          <p:cNvPr id="90114" name="Rectangle 2"/>
          <p:cNvSpPr>
            <a:spLocks noGrp="1" noRot="1" noChangeAspect="1" noChangeArrowheads="1" noTextEdit="1"/>
          </p:cNvSpPr>
          <p:nvPr>
            <p:ph type="sldImg"/>
          </p:nvPr>
        </p:nvSpPr>
        <p:spPr>
          <a:xfrm>
            <a:off x="993775" y="768350"/>
            <a:ext cx="5116513" cy="3836988"/>
          </a:xfrm>
          <a:ln/>
        </p:spPr>
      </p:sp>
      <p:sp>
        <p:nvSpPr>
          <p:cNvPr id="901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06AADB-38D5-4826-9437-353C44E34950}" type="slidenum">
              <a:rPr lang="de-DE"/>
              <a:pPr/>
              <a:t>18</a:t>
            </a:fld>
            <a:endParaRPr lang="de-DE"/>
          </a:p>
        </p:txBody>
      </p:sp>
      <p:sp>
        <p:nvSpPr>
          <p:cNvPr id="91138" name="Rectangle 2"/>
          <p:cNvSpPr>
            <a:spLocks noGrp="1" noRot="1" noChangeAspect="1" noChangeArrowheads="1" noTextEdit="1"/>
          </p:cNvSpPr>
          <p:nvPr>
            <p:ph type="sldImg"/>
          </p:nvPr>
        </p:nvSpPr>
        <p:spPr>
          <a:xfrm>
            <a:off x="993775" y="768350"/>
            <a:ext cx="5116513" cy="3836988"/>
          </a:xfrm>
          <a:ln/>
        </p:spPr>
      </p:sp>
      <p:sp>
        <p:nvSpPr>
          <p:cNvPr id="911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208FE-CC71-4244-8BDC-D60458F530CF}" type="slidenum">
              <a:rPr lang="de-DE"/>
              <a:pPr/>
              <a:t>19</a:t>
            </a:fld>
            <a:endParaRPr lang="de-DE"/>
          </a:p>
        </p:txBody>
      </p:sp>
      <p:sp>
        <p:nvSpPr>
          <p:cNvPr id="92162" name="Rectangle 2"/>
          <p:cNvSpPr>
            <a:spLocks noGrp="1" noRot="1" noChangeAspect="1" noChangeArrowheads="1" noTextEdit="1"/>
          </p:cNvSpPr>
          <p:nvPr>
            <p:ph type="sldImg"/>
          </p:nvPr>
        </p:nvSpPr>
        <p:spPr>
          <a:xfrm>
            <a:off x="993775" y="768350"/>
            <a:ext cx="5116513" cy="3836988"/>
          </a:xfrm>
          <a:ln/>
        </p:spPr>
      </p:sp>
      <p:sp>
        <p:nvSpPr>
          <p:cNvPr id="921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DEA00-5EF4-4C20-A625-ADE017F110CC}" type="slidenum">
              <a:rPr lang="de-DE"/>
              <a:pPr/>
              <a:t>2</a:t>
            </a:fld>
            <a:endParaRPr lang="de-DE"/>
          </a:p>
        </p:txBody>
      </p:sp>
      <p:sp>
        <p:nvSpPr>
          <p:cNvPr id="75778" name="Rectangle 2"/>
          <p:cNvSpPr>
            <a:spLocks noGrp="1" noRot="1" noChangeAspect="1" noChangeArrowheads="1" noTextEdit="1"/>
          </p:cNvSpPr>
          <p:nvPr>
            <p:ph type="sldImg"/>
          </p:nvPr>
        </p:nvSpPr>
        <p:spPr>
          <a:xfrm>
            <a:off x="993775" y="768350"/>
            <a:ext cx="5116513" cy="3836988"/>
          </a:xfrm>
          <a:ln/>
        </p:spPr>
      </p:sp>
      <p:sp>
        <p:nvSpPr>
          <p:cNvPr id="75779"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208FE-CC71-4244-8BDC-D60458F530CF}" type="slidenum">
              <a:rPr lang="de-DE"/>
              <a:pPr/>
              <a:t>20</a:t>
            </a:fld>
            <a:endParaRPr lang="de-DE"/>
          </a:p>
        </p:txBody>
      </p:sp>
      <p:sp>
        <p:nvSpPr>
          <p:cNvPr id="92162" name="Rectangle 2"/>
          <p:cNvSpPr>
            <a:spLocks noGrp="1" noRot="1" noChangeAspect="1" noChangeArrowheads="1" noTextEdit="1"/>
          </p:cNvSpPr>
          <p:nvPr>
            <p:ph type="sldImg"/>
          </p:nvPr>
        </p:nvSpPr>
        <p:spPr>
          <a:xfrm>
            <a:off x="993775" y="768350"/>
            <a:ext cx="5116513" cy="3836988"/>
          </a:xfrm>
          <a:ln/>
        </p:spPr>
      </p:sp>
      <p:sp>
        <p:nvSpPr>
          <p:cNvPr id="9216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208FE-CC71-4244-8BDC-D60458F530CF}" type="slidenum">
              <a:rPr lang="de-DE"/>
              <a:pPr/>
              <a:t>21</a:t>
            </a:fld>
            <a:endParaRPr lang="de-DE"/>
          </a:p>
        </p:txBody>
      </p:sp>
      <p:sp>
        <p:nvSpPr>
          <p:cNvPr id="92162" name="Rectangle 2"/>
          <p:cNvSpPr>
            <a:spLocks noGrp="1" noRot="1" noChangeAspect="1" noChangeArrowheads="1" noTextEdit="1"/>
          </p:cNvSpPr>
          <p:nvPr>
            <p:ph type="sldImg"/>
          </p:nvPr>
        </p:nvSpPr>
        <p:spPr>
          <a:xfrm>
            <a:off x="993775" y="768350"/>
            <a:ext cx="5116513" cy="3836988"/>
          </a:xfrm>
          <a:ln/>
        </p:spPr>
      </p:sp>
      <p:sp>
        <p:nvSpPr>
          <p:cNvPr id="921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208FE-CC71-4244-8BDC-D60458F530CF}" type="slidenum">
              <a:rPr lang="de-DE"/>
              <a:pPr/>
              <a:t>22</a:t>
            </a:fld>
            <a:endParaRPr lang="de-DE"/>
          </a:p>
        </p:txBody>
      </p:sp>
      <p:sp>
        <p:nvSpPr>
          <p:cNvPr id="92162" name="Rectangle 2"/>
          <p:cNvSpPr>
            <a:spLocks noGrp="1" noRot="1" noChangeAspect="1" noChangeArrowheads="1" noTextEdit="1"/>
          </p:cNvSpPr>
          <p:nvPr>
            <p:ph type="sldImg"/>
          </p:nvPr>
        </p:nvSpPr>
        <p:spPr>
          <a:xfrm>
            <a:off x="993775" y="768350"/>
            <a:ext cx="5116513" cy="3836988"/>
          </a:xfrm>
          <a:ln/>
        </p:spPr>
      </p:sp>
      <p:sp>
        <p:nvSpPr>
          <p:cNvPr id="921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208FE-CC71-4244-8BDC-D60458F530CF}" type="slidenum">
              <a:rPr lang="de-DE"/>
              <a:pPr/>
              <a:t>23</a:t>
            </a:fld>
            <a:endParaRPr lang="de-DE"/>
          </a:p>
        </p:txBody>
      </p:sp>
      <p:sp>
        <p:nvSpPr>
          <p:cNvPr id="92162" name="Rectangle 2"/>
          <p:cNvSpPr>
            <a:spLocks noGrp="1" noRot="1" noChangeAspect="1" noChangeArrowheads="1" noTextEdit="1"/>
          </p:cNvSpPr>
          <p:nvPr>
            <p:ph type="sldImg"/>
          </p:nvPr>
        </p:nvSpPr>
        <p:spPr>
          <a:xfrm>
            <a:off x="993775" y="768350"/>
            <a:ext cx="5116513" cy="3836988"/>
          </a:xfrm>
          <a:ln/>
        </p:spPr>
      </p:sp>
      <p:sp>
        <p:nvSpPr>
          <p:cNvPr id="9216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E6222-DABF-44EA-BF09-4AE81B5212D5}" type="slidenum">
              <a:rPr lang="de-DE"/>
              <a:pPr/>
              <a:t>24</a:t>
            </a:fld>
            <a:endParaRPr lang="de-DE"/>
          </a:p>
        </p:txBody>
      </p:sp>
      <p:sp>
        <p:nvSpPr>
          <p:cNvPr id="93186" name="Rectangle 2"/>
          <p:cNvSpPr>
            <a:spLocks noGrp="1" noRot="1" noChangeAspect="1" noChangeArrowheads="1" noTextEdit="1"/>
          </p:cNvSpPr>
          <p:nvPr>
            <p:ph type="sldImg"/>
          </p:nvPr>
        </p:nvSpPr>
        <p:spPr>
          <a:xfrm>
            <a:off x="993775" y="768350"/>
            <a:ext cx="5116513" cy="3836988"/>
          </a:xfrm>
          <a:ln/>
        </p:spPr>
      </p:sp>
      <p:sp>
        <p:nvSpPr>
          <p:cNvPr id="931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1355A-9988-4B54-A924-A9900998ABFD}" type="slidenum">
              <a:rPr lang="de-DE"/>
              <a:pPr/>
              <a:t>25</a:t>
            </a:fld>
            <a:endParaRPr lang="de-DE"/>
          </a:p>
        </p:txBody>
      </p:sp>
      <p:sp>
        <p:nvSpPr>
          <p:cNvPr id="94210" name="Rectangle 2"/>
          <p:cNvSpPr>
            <a:spLocks noGrp="1" noRot="1" noChangeAspect="1" noChangeArrowheads="1" noTextEdit="1"/>
          </p:cNvSpPr>
          <p:nvPr>
            <p:ph type="sldImg"/>
          </p:nvPr>
        </p:nvSpPr>
        <p:spPr>
          <a:xfrm>
            <a:off x="993775" y="768350"/>
            <a:ext cx="5116513" cy="3836988"/>
          </a:xfrm>
          <a:ln/>
        </p:spPr>
      </p:sp>
      <p:sp>
        <p:nvSpPr>
          <p:cNvPr id="942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BF651-8F00-465F-9F05-EC59689429F5}" type="slidenum">
              <a:rPr lang="de-DE"/>
              <a:pPr/>
              <a:t>26</a:t>
            </a:fld>
            <a:endParaRPr lang="de-DE"/>
          </a:p>
        </p:txBody>
      </p:sp>
      <p:sp>
        <p:nvSpPr>
          <p:cNvPr id="95234" name="Rectangle 2"/>
          <p:cNvSpPr>
            <a:spLocks noGrp="1" noRot="1" noChangeAspect="1" noChangeArrowheads="1" noTextEdit="1"/>
          </p:cNvSpPr>
          <p:nvPr>
            <p:ph type="sldImg"/>
          </p:nvPr>
        </p:nvSpPr>
        <p:spPr>
          <a:xfrm>
            <a:off x="993775" y="768350"/>
            <a:ext cx="5116513" cy="3836988"/>
          </a:xfrm>
          <a:ln/>
        </p:spPr>
      </p:sp>
      <p:sp>
        <p:nvSpPr>
          <p:cNvPr id="9523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6AE5C-2504-4B7E-B25C-2451CE8D8A13}" type="slidenum">
              <a:rPr lang="de-DE"/>
              <a:pPr/>
              <a:t>27</a:t>
            </a:fld>
            <a:endParaRPr lang="de-DE"/>
          </a:p>
        </p:txBody>
      </p:sp>
      <p:sp>
        <p:nvSpPr>
          <p:cNvPr id="96258" name="Rectangle 2"/>
          <p:cNvSpPr>
            <a:spLocks noGrp="1" noRot="1" noChangeAspect="1" noChangeArrowheads="1" noTextEdit="1"/>
          </p:cNvSpPr>
          <p:nvPr>
            <p:ph type="sldImg"/>
          </p:nvPr>
        </p:nvSpPr>
        <p:spPr>
          <a:xfrm>
            <a:off x="993775" y="768350"/>
            <a:ext cx="5116513" cy="3836988"/>
          </a:xfrm>
          <a:ln/>
        </p:spPr>
      </p:sp>
      <p:sp>
        <p:nvSpPr>
          <p:cNvPr id="9625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672E6C-6572-40F8-BD49-C1A3A299CFD0}" type="slidenum">
              <a:rPr lang="de-DE"/>
              <a:pPr/>
              <a:t>28</a:t>
            </a:fld>
            <a:endParaRPr lang="de-DE"/>
          </a:p>
        </p:txBody>
      </p:sp>
      <p:sp>
        <p:nvSpPr>
          <p:cNvPr id="97282" name="Rectangle 2"/>
          <p:cNvSpPr>
            <a:spLocks noGrp="1" noRot="1" noChangeAspect="1" noChangeArrowheads="1" noTextEdit="1"/>
          </p:cNvSpPr>
          <p:nvPr>
            <p:ph type="sldImg"/>
          </p:nvPr>
        </p:nvSpPr>
        <p:spPr>
          <a:xfrm>
            <a:off x="993775" y="768350"/>
            <a:ext cx="5116513" cy="3836988"/>
          </a:xfrm>
          <a:ln/>
        </p:spPr>
      </p:sp>
      <p:sp>
        <p:nvSpPr>
          <p:cNvPr id="9728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F0D14-D76D-4EB5-BF89-9B94E66A172C}" type="slidenum">
              <a:rPr lang="de-DE"/>
              <a:pPr/>
              <a:t>29</a:t>
            </a:fld>
            <a:endParaRPr lang="de-DE"/>
          </a:p>
        </p:txBody>
      </p:sp>
      <p:sp>
        <p:nvSpPr>
          <p:cNvPr id="98306" name="Rectangle 2"/>
          <p:cNvSpPr>
            <a:spLocks noGrp="1" noRot="1" noChangeAspect="1" noChangeArrowheads="1" noTextEdit="1"/>
          </p:cNvSpPr>
          <p:nvPr>
            <p:ph type="sldImg"/>
          </p:nvPr>
        </p:nvSpPr>
        <p:spPr>
          <a:xfrm>
            <a:off x="993775" y="768350"/>
            <a:ext cx="5116513" cy="3836988"/>
          </a:xfrm>
          <a:ln/>
        </p:spPr>
      </p:sp>
      <p:sp>
        <p:nvSpPr>
          <p:cNvPr id="9830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DEA00-5EF4-4C20-A625-ADE017F110CC}" type="slidenum">
              <a:rPr lang="de-DE"/>
              <a:pPr/>
              <a:t>3</a:t>
            </a:fld>
            <a:endParaRPr lang="de-DE"/>
          </a:p>
        </p:txBody>
      </p:sp>
      <p:sp>
        <p:nvSpPr>
          <p:cNvPr id="75778" name="Rectangle 2"/>
          <p:cNvSpPr>
            <a:spLocks noGrp="1" noRot="1" noChangeAspect="1" noChangeArrowheads="1" noTextEdit="1"/>
          </p:cNvSpPr>
          <p:nvPr>
            <p:ph type="sldImg"/>
          </p:nvPr>
        </p:nvSpPr>
        <p:spPr>
          <a:xfrm>
            <a:off x="993775" y="768350"/>
            <a:ext cx="5116513" cy="3836988"/>
          </a:xfrm>
          <a:ln/>
        </p:spPr>
      </p:sp>
      <p:sp>
        <p:nvSpPr>
          <p:cNvPr id="75779"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2FBE2-673C-4673-9617-895F04683E72}" type="slidenum">
              <a:rPr lang="de-DE"/>
              <a:pPr/>
              <a:t>30</a:t>
            </a:fld>
            <a:endParaRPr lang="de-DE"/>
          </a:p>
        </p:txBody>
      </p:sp>
      <p:sp>
        <p:nvSpPr>
          <p:cNvPr id="99330" name="Rectangle 2"/>
          <p:cNvSpPr>
            <a:spLocks noGrp="1" noRot="1" noChangeAspect="1" noChangeArrowheads="1" noTextEdit="1"/>
          </p:cNvSpPr>
          <p:nvPr>
            <p:ph type="sldImg"/>
          </p:nvPr>
        </p:nvSpPr>
        <p:spPr>
          <a:xfrm>
            <a:off x="993775" y="768350"/>
            <a:ext cx="5116513" cy="3836988"/>
          </a:xfrm>
          <a:ln/>
        </p:spPr>
      </p:sp>
      <p:sp>
        <p:nvSpPr>
          <p:cNvPr id="9933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10555-A5F9-4A9D-A9F6-E45FF5DC04A9}" type="slidenum">
              <a:rPr lang="de-DE"/>
              <a:pPr/>
              <a:t>31</a:t>
            </a:fld>
            <a:endParaRPr lang="de-DE"/>
          </a:p>
        </p:txBody>
      </p:sp>
      <p:sp>
        <p:nvSpPr>
          <p:cNvPr id="100354" name="Rectangle 2"/>
          <p:cNvSpPr>
            <a:spLocks noGrp="1" noRot="1" noChangeAspect="1" noChangeArrowheads="1" noTextEdit="1"/>
          </p:cNvSpPr>
          <p:nvPr>
            <p:ph type="sldImg"/>
          </p:nvPr>
        </p:nvSpPr>
        <p:spPr>
          <a:xfrm>
            <a:off x="993775" y="768350"/>
            <a:ext cx="5116513" cy="3836988"/>
          </a:xfrm>
          <a:ln/>
        </p:spPr>
      </p:sp>
      <p:sp>
        <p:nvSpPr>
          <p:cNvPr id="10035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AC49ED-4996-42CD-91AB-BC92F5DDD52C}" type="slidenum">
              <a:rPr lang="de-DE"/>
              <a:pPr/>
              <a:t>32</a:t>
            </a:fld>
            <a:endParaRPr lang="de-DE"/>
          </a:p>
        </p:txBody>
      </p:sp>
      <p:sp>
        <p:nvSpPr>
          <p:cNvPr id="101378" name="Rectangle 2"/>
          <p:cNvSpPr>
            <a:spLocks noGrp="1" noRot="1" noChangeAspect="1" noChangeArrowheads="1" noTextEdit="1"/>
          </p:cNvSpPr>
          <p:nvPr>
            <p:ph type="sldImg"/>
          </p:nvPr>
        </p:nvSpPr>
        <p:spPr>
          <a:xfrm>
            <a:off x="993775" y="768350"/>
            <a:ext cx="5116513" cy="3836988"/>
          </a:xfrm>
          <a:ln/>
        </p:spPr>
      </p:sp>
      <p:sp>
        <p:nvSpPr>
          <p:cNvPr id="1013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F2B77B-26D2-47B3-9560-A0277813DCCC}" type="slidenum">
              <a:rPr lang="de-DE"/>
              <a:pPr/>
              <a:t>33</a:t>
            </a:fld>
            <a:endParaRPr lang="de-DE"/>
          </a:p>
        </p:txBody>
      </p:sp>
      <p:sp>
        <p:nvSpPr>
          <p:cNvPr id="102402" name="Rectangle 2"/>
          <p:cNvSpPr>
            <a:spLocks noGrp="1" noRot="1" noChangeAspect="1" noChangeArrowheads="1" noTextEdit="1"/>
          </p:cNvSpPr>
          <p:nvPr>
            <p:ph type="sldImg"/>
          </p:nvPr>
        </p:nvSpPr>
        <p:spPr>
          <a:xfrm>
            <a:off x="993775" y="768350"/>
            <a:ext cx="5116513" cy="3836988"/>
          </a:xfrm>
          <a:ln/>
        </p:spPr>
      </p:sp>
      <p:sp>
        <p:nvSpPr>
          <p:cNvPr id="1024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4F052-23E8-4411-8522-51CEF9D6C785}" type="slidenum">
              <a:rPr lang="de-DE"/>
              <a:pPr/>
              <a:t>34</a:t>
            </a:fld>
            <a:endParaRPr lang="de-DE"/>
          </a:p>
        </p:txBody>
      </p:sp>
      <p:sp>
        <p:nvSpPr>
          <p:cNvPr id="103426" name="Rectangle 2"/>
          <p:cNvSpPr>
            <a:spLocks noGrp="1" noRot="1" noChangeAspect="1" noChangeArrowheads="1" noTextEdit="1"/>
          </p:cNvSpPr>
          <p:nvPr>
            <p:ph type="sldImg"/>
          </p:nvPr>
        </p:nvSpPr>
        <p:spPr>
          <a:xfrm>
            <a:off x="993775" y="768350"/>
            <a:ext cx="5116513" cy="3836988"/>
          </a:xfrm>
          <a:ln/>
        </p:spPr>
      </p:sp>
      <p:sp>
        <p:nvSpPr>
          <p:cNvPr id="1034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147F11-CD54-4D31-968B-C307106C256F}" type="slidenum">
              <a:rPr lang="de-DE"/>
              <a:pPr/>
              <a:t>35</a:t>
            </a:fld>
            <a:endParaRPr lang="de-DE"/>
          </a:p>
        </p:txBody>
      </p:sp>
      <p:sp>
        <p:nvSpPr>
          <p:cNvPr id="104450" name="Rectangle 2"/>
          <p:cNvSpPr>
            <a:spLocks noGrp="1" noRot="1" noChangeAspect="1" noChangeArrowheads="1" noTextEdit="1"/>
          </p:cNvSpPr>
          <p:nvPr>
            <p:ph type="sldImg"/>
          </p:nvPr>
        </p:nvSpPr>
        <p:spPr>
          <a:xfrm>
            <a:off x="993775" y="768350"/>
            <a:ext cx="5116513" cy="3836988"/>
          </a:xfrm>
          <a:ln/>
        </p:spPr>
      </p:sp>
      <p:sp>
        <p:nvSpPr>
          <p:cNvPr id="1044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B086ED-6C4A-4AF3-B4F6-D8F768B4C993}" type="slidenum">
              <a:rPr lang="de-DE"/>
              <a:pPr/>
              <a:t>36</a:t>
            </a:fld>
            <a:endParaRPr lang="de-DE"/>
          </a:p>
        </p:txBody>
      </p:sp>
      <p:sp>
        <p:nvSpPr>
          <p:cNvPr id="105474" name="Rectangle 2"/>
          <p:cNvSpPr>
            <a:spLocks noGrp="1" noRot="1" noChangeAspect="1" noChangeArrowheads="1" noTextEdit="1"/>
          </p:cNvSpPr>
          <p:nvPr>
            <p:ph type="sldImg"/>
          </p:nvPr>
        </p:nvSpPr>
        <p:spPr>
          <a:xfrm>
            <a:off x="993775" y="768350"/>
            <a:ext cx="5116513" cy="3836988"/>
          </a:xfrm>
          <a:ln/>
        </p:spPr>
      </p:sp>
      <p:sp>
        <p:nvSpPr>
          <p:cNvPr id="1054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C3078B-CE19-4DF1-A858-68F7E55BBD62}" type="slidenum">
              <a:rPr lang="de-DE"/>
              <a:pPr/>
              <a:t>37</a:t>
            </a:fld>
            <a:endParaRPr lang="de-DE"/>
          </a:p>
        </p:txBody>
      </p:sp>
      <p:sp>
        <p:nvSpPr>
          <p:cNvPr id="106498" name="Rectangle 2"/>
          <p:cNvSpPr>
            <a:spLocks noGrp="1" noRot="1" noChangeAspect="1" noChangeArrowheads="1" noTextEdit="1"/>
          </p:cNvSpPr>
          <p:nvPr>
            <p:ph type="sldImg"/>
          </p:nvPr>
        </p:nvSpPr>
        <p:spPr>
          <a:xfrm>
            <a:off x="993775" y="768350"/>
            <a:ext cx="5116513" cy="3836988"/>
          </a:xfrm>
          <a:ln/>
        </p:spPr>
      </p:sp>
      <p:sp>
        <p:nvSpPr>
          <p:cNvPr id="1064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C943D-1670-43F2-97D0-700089DFFC4B}" type="slidenum">
              <a:rPr lang="de-DE"/>
              <a:pPr/>
              <a:t>38</a:t>
            </a:fld>
            <a:endParaRPr lang="de-DE"/>
          </a:p>
        </p:txBody>
      </p:sp>
      <p:sp>
        <p:nvSpPr>
          <p:cNvPr id="107522" name="Rectangle 2"/>
          <p:cNvSpPr>
            <a:spLocks noGrp="1" noRot="1" noChangeAspect="1" noChangeArrowheads="1" noTextEdit="1"/>
          </p:cNvSpPr>
          <p:nvPr>
            <p:ph type="sldImg"/>
          </p:nvPr>
        </p:nvSpPr>
        <p:spPr>
          <a:xfrm>
            <a:off x="993775" y="768350"/>
            <a:ext cx="5116513" cy="3836988"/>
          </a:xfrm>
          <a:ln/>
        </p:spPr>
      </p:sp>
      <p:sp>
        <p:nvSpPr>
          <p:cNvPr id="1075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D399E-B32B-4D9C-9813-53CB359C21CE}" type="slidenum">
              <a:rPr lang="de-DE"/>
              <a:pPr/>
              <a:t>39</a:t>
            </a:fld>
            <a:endParaRPr lang="de-DE"/>
          </a:p>
        </p:txBody>
      </p:sp>
      <p:sp>
        <p:nvSpPr>
          <p:cNvPr id="108546" name="Rectangle 2"/>
          <p:cNvSpPr>
            <a:spLocks noGrp="1" noRot="1" noChangeAspect="1" noChangeArrowheads="1" noTextEdit="1"/>
          </p:cNvSpPr>
          <p:nvPr>
            <p:ph type="sldImg"/>
          </p:nvPr>
        </p:nvSpPr>
        <p:spPr>
          <a:xfrm>
            <a:off x="993775" y="768350"/>
            <a:ext cx="5116513" cy="3836988"/>
          </a:xfrm>
          <a:ln/>
        </p:spPr>
      </p:sp>
      <p:sp>
        <p:nvSpPr>
          <p:cNvPr id="1085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A9F5E-6776-4F33-94C0-46E801E9932D}" type="slidenum">
              <a:rPr lang="de-DE"/>
              <a:pPr/>
              <a:t>4</a:t>
            </a:fld>
            <a:endParaRPr lang="de-DE"/>
          </a:p>
        </p:txBody>
      </p:sp>
      <p:sp>
        <p:nvSpPr>
          <p:cNvPr id="171010" name="Rectangle 2"/>
          <p:cNvSpPr>
            <a:spLocks noGrp="1" noRot="1" noChangeAspect="1" noChangeArrowheads="1" noTextEdit="1"/>
          </p:cNvSpPr>
          <p:nvPr>
            <p:ph type="sldImg"/>
          </p:nvPr>
        </p:nvSpPr>
        <p:spPr>
          <a:xfrm>
            <a:off x="993775" y="768350"/>
            <a:ext cx="5116513" cy="3836988"/>
          </a:xfrm>
          <a:ln/>
        </p:spPr>
      </p:sp>
      <p:sp>
        <p:nvSpPr>
          <p:cNvPr id="1710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EF370-F44C-43F7-B38F-51AEB4DD6640}" type="slidenum">
              <a:rPr lang="de-DE"/>
              <a:pPr/>
              <a:t>40</a:t>
            </a:fld>
            <a:endParaRPr lang="de-DE"/>
          </a:p>
        </p:txBody>
      </p:sp>
      <p:sp>
        <p:nvSpPr>
          <p:cNvPr id="109570" name="Rectangle 2"/>
          <p:cNvSpPr>
            <a:spLocks noGrp="1" noRot="1" noChangeAspect="1" noChangeArrowheads="1" noTextEdit="1"/>
          </p:cNvSpPr>
          <p:nvPr>
            <p:ph type="sldImg"/>
          </p:nvPr>
        </p:nvSpPr>
        <p:spPr>
          <a:xfrm>
            <a:off x="993775" y="768350"/>
            <a:ext cx="5116513" cy="3836988"/>
          </a:xfrm>
          <a:ln/>
        </p:spPr>
      </p:sp>
      <p:sp>
        <p:nvSpPr>
          <p:cNvPr id="1095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96E0F-BA94-46B2-BF5B-21A7B5327E11}" type="slidenum">
              <a:rPr lang="de-DE"/>
              <a:pPr/>
              <a:t>41</a:t>
            </a:fld>
            <a:endParaRPr lang="de-DE"/>
          </a:p>
        </p:txBody>
      </p:sp>
      <p:sp>
        <p:nvSpPr>
          <p:cNvPr id="110594" name="Rectangle 2"/>
          <p:cNvSpPr>
            <a:spLocks noGrp="1" noRot="1" noChangeAspect="1" noChangeArrowheads="1" noTextEdit="1"/>
          </p:cNvSpPr>
          <p:nvPr>
            <p:ph type="sldImg"/>
          </p:nvPr>
        </p:nvSpPr>
        <p:spPr>
          <a:xfrm>
            <a:off x="993775" y="768350"/>
            <a:ext cx="5116513" cy="3836988"/>
          </a:xfrm>
          <a:ln/>
        </p:spPr>
      </p:sp>
      <p:sp>
        <p:nvSpPr>
          <p:cNvPr id="1105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5E7712-EAA6-4BBA-822C-72F053D1B099}" type="slidenum">
              <a:rPr lang="de-DE"/>
              <a:pPr/>
              <a:t>42</a:t>
            </a:fld>
            <a:endParaRPr lang="de-DE"/>
          </a:p>
        </p:txBody>
      </p:sp>
      <p:sp>
        <p:nvSpPr>
          <p:cNvPr id="111618" name="Rectangle 2"/>
          <p:cNvSpPr>
            <a:spLocks noGrp="1" noRot="1" noChangeAspect="1" noChangeArrowheads="1" noTextEdit="1"/>
          </p:cNvSpPr>
          <p:nvPr>
            <p:ph type="sldImg"/>
          </p:nvPr>
        </p:nvSpPr>
        <p:spPr>
          <a:xfrm>
            <a:off x="993775" y="768350"/>
            <a:ext cx="5116513" cy="3836988"/>
          </a:xfrm>
          <a:ln/>
        </p:spPr>
      </p:sp>
      <p:sp>
        <p:nvSpPr>
          <p:cNvPr id="1116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B613A-9754-40BB-8B02-58CB54BF5229}" type="slidenum">
              <a:rPr lang="de-DE"/>
              <a:pPr/>
              <a:t>43</a:t>
            </a:fld>
            <a:endParaRPr lang="de-DE"/>
          </a:p>
        </p:txBody>
      </p:sp>
      <p:sp>
        <p:nvSpPr>
          <p:cNvPr id="112642" name="Rectangle 2"/>
          <p:cNvSpPr>
            <a:spLocks noGrp="1" noRot="1" noChangeAspect="1" noChangeArrowheads="1" noTextEdit="1"/>
          </p:cNvSpPr>
          <p:nvPr>
            <p:ph type="sldImg"/>
          </p:nvPr>
        </p:nvSpPr>
        <p:spPr>
          <a:xfrm>
            <a:off x="993775" y="768350"/>
            <a:ext cx="5116513" cy="3836988"/>
          </a:xfrm>
          <a:ln/>
        </p:spPr>
      </p:sp>
      <p:sp>
        <p:nvSpPr>
          <p:cNvPr id="1126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393DD-B522-450B-A05A-11659EAA0758}" type="slidenum">
              <a:rPr lang="de-DE"/>
              <a:pPr/>
              <a:t>44</a:t>
            </a:fld>
            <a:endParaRPr lang="de-DE"/>
          </a:p>
        </p:txBody>
      </p:sp>
      <p:sp>
        <p:nvSpPr>
          <p:cNvPr id="113666" name="Rectangle 2"/>
          <p:cNvSpPr>
            <a:spLocks noGrp="1" noRot="1" noChangeAspect="1" noChangeArrowheads="1" noTextEdit="1"/>
          </p:cNvSpPr>
          <p:nvPr>
            <p:ph type="sldImg"/>
          </p:nvPr>
        </p:nvSpPr>
        <p:spPr>
          <a:xfrm>
            <a:off x="993775" y="768350"/>
            <a:ext cx="5116513" cy="3836988"/>
          </a:xfrm>
          <a:ln/>
        </p:spPr>
      </p:sp>
      <p:sp>
        <p:nvSpPr>
          <p:cNvPr id="11366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E9E632-701A-4D28-9162-518F2C06E176}" type="slidenum">
              <a:rPr lang="de-DE"/>
              <a:pPr/>
              <a:t>45</a:t>
            </a:fld>
            <a:endParaRPr lang="de-DE"/>
          </a:p>
        </p:txBody>
      </p:sp>
      <p:sp>
        <p:nvSpPr>
          <p:cNvPr id="140290" name="Rectangle 2"/>
          <p:cNvSpPr>
            <a:spLocks noGrp="1" noRot="1" noChangeAspect="1" noChangeArrowheads="1" noTextEdit="1"/>
          </p:cNvSpPr>
          <p:nvPr>
            <p:ph type="sldImg"/>
          </p:nvPr>
        </p:nvSpPr>
        <p:spPr>
          <a:xfrm>
            <a:off x="993775" y="768350"/>
            <a:ext cx="5116513" cy="3836988"/>
          </a:xfrm>
          <a:ln/>
        </p:spPr>
      </p:sp>
      <p:sp>
        <p:nvSpPr>
          <p:cNvPr id="1402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60015-9740-40E2-B16B-02B64B8E24BC}" type="slidenum">
              <a:rPr lang="de-DE"/>
              <a:pPr/>
              <a:t>46</a:t>
            </a:fld>
            <a:endParaRPr lang="de-DE"/>
          </a:p>
        </p:txBody>
      </p:sp>
      <p:sp>
        <p:nvSpPr>
          <p:cNvPr id="142338" name="Rectangle 2"/>
          <p:cNvSpPr>
            <a:spLocks noGrp="1" noRot="1" noChangeAspect="1" noChangeArrowheads="1" noTextEdit="1"/>
          </p:cNvSpPr>
          <p:nvPr>
            <p:ph type="sldImg"/>
          </p:nvPr>
        </p:nvSpPr>
        <p:spPr>
          <a:xfrm>
            <a:off x="993775" y="768350"/>
            <a:ext cx="5116513" cy="3836988"/>
          </a:xfrm>
          <a:ln/>
        </p:spPr>
      </p:sp>
      <p:sp>
        <p:nvSpPr>
          <p:cNvPr id="1423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DAB27F-48DA-41E5-B4BC-E1F8EA2B6126}" type="slidenum">
              <a:rPr lang="de-DE"/>
              <a:pPr/>
              <a:t>47</a:t>
            </a:fld>
            <a:endParaRPr lang="de-DE"/>
          </a:p>
        </p:txBody>
      </p:sp>
      <p:sp>
        <p:nvSpPr>
          <p:cNvPr id="144386" name="Rectangle 2"/>
          <p:cNvSpPr>
            <a:spLocks noGrp="1" noRot="1" noChangeAspect="1" noChangeArrowheads="1" noTextEdit="1"/>
          </p:cNvSpPr>
          <p:nvPr>
            <p:ph type="sldImg"/>
          </p:nvPr>
        </p:nvSpPr>
        <p:spPr>
          <a:xfrm>
            <a:off x="993775" y="768350"/>
            <a:ext cx="5116513" cy="3836988"/>
          </a:xfrm>
          <a:ln/>
        </p:spPr>
      </p:sp>
      <p:sp>
        <p:nvSpPr>
          <p:cNvPr id="1443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5431DF-505B-4DC4-8834-94E02FC337E6}" type="slidenum">
              <a:rPr lang="de-DE"/>
              <a:pPr/>
              <a:t>48</a:t>
            </a:fld>
            <a:endParaRPr lang="de-DE"/>
          </a:p>
        </p:txBody>
      </p:sp>
      <p:sp>
        <p:nvSpPr>
          <p:cNvPr id="146434" name="Rectangle 2"/>
          <p:cNvSpPr>
            <a:spLocks noGrp="1" noRot="1" noChangeAspect="1" noChangeArrowheads="1" noTextEdit="1"/>
          </p:cNvSpPr>
          <p:nvPr>
            <p:ph type="sldImg"/>
          </p:nvPr>
        </p:nvSpPr>
        <p:spPr>
          <a:xfrm>
            <a:off x="993775" y="768350"/>
            <a:ext cx="5116513" cy="3836988"/>
          </a:xfrm>
          <a:ln/>
        </p:spPr>
      </p:sp>
      <p:sp>
        <p:nvSpPr>
          <p:cNvPr id="14643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1DAD4-DA29-4500-951F-AF0050FBBDE8}" type="slidenum">
              <a:rPr lang="de-DE"/>
              <a:pPr/>
              <a:t>49</a:t>
            </a:fld>
            <a:endParaRPr lang="de-DE"/>
          </a:p>
        </p:txBody>
      </p:sp>
      <p:sp>
        <p:nvSpPr>
          <p:cNvPr id="148482" name="Rectangle 2"/>
          <p:cNvSpPr>
            <a:spLocks noGrp="1" noRot="1" noChangeAspect="1" noChangeArrowheads="1" noTextEdit="1"/>
          </p:cNvSpPr>
          <p:nvPr>
            <p:ph type="sldImg"/>
          </p:nvPr>
        </p:nvSpPr>
        <p:spPr>
          <a:xfrm>
            <a:off x="993775" y="768350"/>
            <a:ext cx="5116513" cy="3836988"/>
          </a:xfrm>
          <a:ln/>
        </p:spPr>
      </p:sp>
      <p:sp>
        <p:nvSpPr>
          <p:cNvPr id="14848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C3A0D-E6FF-4FB5-AAEB-33B45B2B0CEC}" type="slidenum">
              <a:rPr lang="de-DE"/>
              <a:pPr/>
              <a:t>5</a:t>
            </a:fld>
            <a:endParaRPr lang="de-DE"/>
          </a:p>
        </p:txBody>
      </p:sp>
      <p:sp>
        <p:nvSpPr>
          <p:cNvPr id="77826" name="Rectangle 2"/>
          <p:cNvSpPr>
            <a:spLocks noGrp="1" noRot="1" noChangeAspect="1" noChangeArrowheads="1" noTextEdit="1"/>
          </p:cNvSpPr>
          <p:nvPr>
            <p:ph type="sldImg"/>
          </p:nvPr>
        </p:nvSpPr>
        <p:spPr>
          <a:xfrm>
            <a:off x="993775" y="768350"/>
            <a:ext cx="5116513" cy="3836988"/>
          </a:xfrm>
          <a:ln/>
        </p:spPr>
      </p:sp>
      <p:sp>
        <p:nvSpPr>
          <p:cNvPr id="778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DD9A5-E05E-40B3-BD24-ACB52EF30CB5}" type="slidenum">
              <a:rPr lang="de-DE"/>
              <a:pPr/>
              <a:t>50</a:t>
            </a:fld>
            <a:endParaRPr lang="de-DE"/>
          </a:p>
        </p:txBody>
      </p:sp>
      <p:sp>
        <p:nvSpPr>
          <p:cNvPr id="150530" name="Rectangle 2"/>
          <p:cNvSpPr>
            <a:spLocks noGrp="1" noRot="1" noChangeAspect="1" noChangeArrowheads="1" noTextEdit="1"/>
          </p:cNvSpPr>
          <p:nvPr>
            <p:ph type="sldImg"/>
          </p:nvPr>
        </p:nvSpPr>
        <p:spPr>
          <a:xfrm>
            <a:off x="993775" y="768350"/>
            <a:ext cx="5116513" cy="3836988"/>
          </a:xfrm>
          <a:ln/>
        </p:spPr>
      </p:sp>
      <p:sp>
        <p:nvSpPr>
          <p:cNvPr id="15053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CF5D0-38E3-48A6-A121-9D002601B742}" type="slidenum">
              <a:rPr lang="de-DE"/>
              <a:pPr/>
              <a:t>51</a:t>
            </a:fld>
            <a:endParaRPr lang="de-DE"/>
          </a:p>
        </p:txBody>
      </p:sp>
      <p:sp>
        <p:nvSpPr>
          <p:cNvPr id="152578" name="Rectangle 2"/>
          <p:cNvSpPr>
            <a:spLocks noGrp="1" noRot="1" noChangeAspect="1" noChangeArrowheads="1" noTextEdit="1"/>
          </p:cNvSpPr>
          <p:nvPr>
            <p:ph type="sldImg"/>
          </p:nvPr>
        </p:nvSpPr>
        <p:spPr>
          <a:xfrm>
            <a:off x="993775" y="768350"/>
            <a:ext cx="5116513" cy="3836988"/>
          </a:xfrm>
          <a:ln/>
        </p:spPr>
      </p:sp>
      <p:sp>
        <p:nvSpPr>
          <p:cNvPr id="1525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A3985-83B7-4359-A0F5-243FF5406C8C}" type="slidenum">
              <a:rPr lang="de-DE"/>
              <a:pPr/>
              <a:t>52</a:t>
            </a:fld>
            <a:endParaRPr lang="de-DE"/>
          </a:p>
        </p:txBody>
      </p:sp>
      <p:sp>
        <p:nvSpPr>
          <p:cNvPr id="154626" name="Rectangle 2"/>
          <p:cNvSpPr>
            <a:spLocks noGrp="1" noRot="1" noChangeAspect="1" noChangeArrowheads="1" noTextEdit="1"/>
          </p:cNvSpPr>
          <p:nvPr>
            <p:ph type="sldImg"/>
          </p:nvPr>
        </p:nvSpPr>
        <p:spPr>
          <a:xfrm>
            <a:off x="993775" y="768350"/>
            <a:ext cx="5116513" cy="3836988"/>
          </a:xfrm>
          <a:ln/>
        </p:spPr>
      </p:sp>
      <p:sp>
        <p:nvSpPr>
          <p:cNvPr id="15462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D3F1E9-5605-4F67-B6CC-C985E325180D}" type="slidenum">
              <a:rPr lang="de-DE"/>
              <a:pPr/>
              <a:t>53</a:t>
            </a:fld>
            <a:endParaRPr lang="de-DE"/>
          </a:p>
        </p:txBody>
      </p:sp>
      <p:sp>
        <p:nvSpPr>
          <p:cNvPr id="156674" name="Rectangle 2"/>
          <p:cNvSpPr>
            <a:spLocks noGrp="1" noRot="1" noChangeAspect="1" noChangeArrowheads="1" noTextEdit="1"/>
          </p:cNvSpPr>
          <p:nvPr>
            <p:ph type="sldImg"/>
          </p:nvPr>
        </p:nvSpPr>
        <p:spPr>
          <a:xfrm>
            <a:off x="993775" y="768350"/>
            <a:ext cx="5116513" cy="3836988"/>
          </a:xfrm>
          <a:ln/>
        </p:spPr>
      </p:sp>
      <p:sp>
        <p:nvSpPr>
          <p:cNvPr id="1566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6764E-E61F-4DCF-A7A4-DF3466FDA52E}" type="slidenum">
              <a:rPr lang="de-DE"/>
              <a:pPr/>
              <a:t>54</a:t>
            </a:fld>
            <a:endParaRPr lang="de-DE"/>
          </a:p>
        </p:txBody>
      </p:sp>
      <p:sp>
        <p:nvSpPr>
          <p:cNvPr id="158722" name="Rectangle 2"/>
          <p:cNvSpPr>
            <a:spLocks noGrp="1" noRot="1" noChangeAspect="1" noChangeArrowheads="1" noTextEdit="1"/>
          </p:cNvSpPr>
          <p:nvPr>
            <p:ph type="sldImg"/>
          </p:nvPr>
        </p:nvSpPr>
        <p:spPr>
          <a:xfrm>
            <a:off x="993775" y="768350"/>
            <a:ext cx="5116513" cy="3836988"/>
          </a:xfrm>
          <a:ln/>
        </p:spPr>
      </p:sp>
      <p:sp>
        <p:nvSpPr>
          <p:cNvPr id="1587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8E3D0-9D42-4A85-9E01-7FB45DA47931}" type="slidenum">
              <a:rPr lang="de-DE"/>
              <a:pPr/>
              <a:t>55</a:t>
            </a:fld>
            <a:endParaRPr lang="de-DE"/>
          </a:p>
        </p:txBody>
      </p:sp>
      <p:sp>
        <p:nvSpPr>
          <p:cNvPr id="160770" name="Rectangle 2"/>
          <p:cNvSpPr>
            <a:spLocks noGrp="1" noRot="1" noChangeAspect="1" noChangeArrowheads="1" noTextEdit="1"/>
          </p:cNvSpPr>
          <p:nvPr>
            <p:ph type="sldImg"/>
          </p:nvPr>
        </p:nvSpPr>
        <p:spPr>
          <a:xfrm>
            <a:off x="993775" y="768350"/>
            <a:ext cx="5116513" cy="3836988"/>
          </a:xfrm>
          <a:ln/>
        </p:spPr>
      </p:sp>
      <p:sp>
        <p:nvSpPr>
          <p:cNvPr id="1607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17F436-18FA-4D21-AC0A-CB23C251318B}" type="slidenum">
              <a:rPr lang="de-DE"/>
              <a:pPr/>
              <a:t>56</a:t>
            </a:fld>
            <a:endParaRPr lang="de-DE"/>
          </a:p>
        </p:txBody>
      </p:sp>
      <p:sp>
        <p:nvSpPr>
          <p:cNvPr id="162818" name="Rectangle 2"/>
          <p:cNvSpPr>
            <a:spLocks noGrp="1" noRot="1" noChangeAspect="1" noChangeArrowheads="1" noTextEdit="1"/>
          </p:cNvSpPr>
          <p:nvPr>
            <p:ph type="sldImg"/>
          </p:nvPr>
        </p:nvSpPr>
        <p:spPr>
          <a:xfrm>
            <a:off x="993775" y="768350"/>
            <a:ext cx="5116513" cy="3836988"/>
          </a:xfrm>
          <a:ln/>
        </p:spPr>
      </p:sp>
      <p:sp>
        <p:nvSpPr>
          <p:cNvPr id="1628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8C7254-6F1D-416F-B9F0-37F3653CC33B}" type="slidenum">
              <a:rPr lang="de-DE"/>
              <a:pPr/>
              <a:t>57</a:t>
            </a:fld>
            <a:endParaRPr lang="de-DE"/>
          </a:p>
        </p:txBody>
      </p:sp>
      <p:sp>
        <p:nvSpPr>
          <p:cNvPr id="164866" name="Rectangle 2"/>
          <p:cNvSpPr>
            <a:spLocks noGrp="1" noRot="1" noChangeAspect="1" noChangeArrowheads="1" noTextEdit="1"/>
          </p:cNvSpPr>
          <p:nvPr>
            <p:ph type="sldImg"/>
          </p:nvPr>
        </p:nvSpPr>
        <p:spPr>
          <a:xfrm>
            <a:off x="993775" y="768350"/>
            <a:ext cx="5116513" cy="3836988"/>
          </a:xfrm>
          <a:ln/>
        </p:spPr>
      </p:sp>
      <p:sp>
        <p:nvSpPr>
          <p:cNvPr id="1648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03F640-276E-4D9E-8DE7-D4C42794F240}" type="slidenum">
              <a:rPr lang="de-DE"/>
              <a:pPr/>
              <a:t>58</a:t>
            </a:fld>
            <a:endParaRPr lang="de-DE"/>
          </a:p>
        </p:txBody>
      </p:sp>
      <p:sp>
        <p:nvSpPr>
          <p:cNvPr id="166914" name="Rectangle 2"/>
          <p:cNvSpPr>
            <a:spLocks noGrp="1" noRot="1" noChangeAspect="1" noChangeArrowheads="1" noTextEdit="1"/>
          </p:cNvSpPr>
          <p:nvPr>
            <p:ph type="sldImg"/>
          </p:nvPr>
        </p:nvSpPr>
        <p:spPr>
          <a:xfrm>
            <a:off x="993775" y="768350"/>
            <a:ext cx="5116513" cy="3836988"/>
          </a:xfrm>
          <a:ln/>
        </p:spPr>
      </p:sp>
      <p:sp>
        <p:nvSpPr>
          <p:cNvPr id="1669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02DD06-CF56-4DC2-99F1-666D7A8598F3}" type="slidenum">
              <a:rPr lang="de-DE"/>
              <a:pPr/>
              <a:t>59</a:t>
            </a:fld>
            <a:endParaRPr lang="de-DE"/>
          </a:p>
        </p:txBody>
      </p:sp>
      <p:sp>
        <p:nvSpPr>
          <p:cNvPr id="168962" name="Rectangle 2"/>
          <p:cNvSpPr>
            <a:spLocks noGrp="1" noRot="1" noChangeAspect="1" noChangeArrowheads="1" noTextEdit="1"/>
          </p:cNvSpPr>
          <p:nvPr>
            <p:ph type="sldImg"/>
          </p:nvPr>
        </p:nvSpPr>
        <p:spPr>
          <a:xfrm>
            <a:off x="993775" y="768350"/>
            <a:ext cx="5116513" cy="3836988"/>
          </a:xfrm>
          <a:ln/>
        </p:spPr>
      </p:sp>
      <p:sp>
        <p:nvSpPr>
          <p:cNvPr id="1689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719C0F-4F4C-4BAF-8828-9BEFC0C649CE}" type="slidenum">
              <a:rPr lang="de-DE"/>
              <a:pPr/>
              <a:t>6</a:t>
            </a:fld>
            <a:endParaRPr lang="de-DE"/>
          </a:p>
        </p:txBody>
      </p:sp>
      <p:sp>
        <p:nvSpPr>
          <p:cNvPr id="78850" name="Rectangle 2"/>
          <p:cNvSpPr>
            <a:spLocks noGrp="1" noRot="1" noChangeAspect="1" noChangeArrowheads="1" noTextEdit="1"/>
          </p:cNvSpPr>
          <p:nvPr>
            <p:ph type="sldImg"/>
          </p:nvPr>
        </p:nvSpPr>
        <p:spPr>
          <a:xfrm>
            <a:off x="993775" y="768350"/>
            <a:ext cx="5116513" cy="3836988"/>
          </a:xfrm>
          <a:ln/>
        </p:spPr>
      </p:sp>
      <p:sp>
        <p:nvSpPr>
          <p:cNvPr id="788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B6E78-3294-4FEB-B440-79B7301EA4FA}" type="slidenum">
              <a:rPr lang="de-DE"/>
              <a:pPr/>
              <a:t>60</a:t>
            </a:fld>
            <a:endParaRPr lang="de-DE"/>
          </a:p>
        </p:txBody>
      </p:sp>
      <p:sp>
        <p:nvSpPr>
          <p:cNvPr id="114690" name="Rectangle 2"/>
          <p:cNvSpPr>
            <a:spLocks noGrp="1" noRot="1" noChangeAspect="1" noChangeArrowheads="1" noTextEdit="1"/>
          </p:cNvSpPr>
          <p:nvPr>
            <p:ph type="sldImg"/>
          </p:nvPr>
        </p:nvSpPr>
        <p:spPr>
          <a:xfrm>
            <a:off x="993775" y="768350"/>
            <a:ext cx="5116513" cy="3836988"/>
          </a:xfrm>
          <a:ln/>
        </p:spPr>
      </p:sp>
      <p:sp>
        <p:nvSpPr>
          <p:cNvPr id="114691"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31FCB-A5EB-4331-83C7-60F54EEB6793}" type="slidenum">
              <a:rPr lang="de-DE"/>
              <a:pPr/>
              <a:t>61</a:t>
            </a:fld>
            <a:endParaRPr lang="de-DE"/>
          </a:p>
        </p:txBody>
      </p:sp>
      <p:sp>
        <p:nvSpPr>
          <p:cNvPr id="115714" name="Rectangle 2"/>
          <p:cNvSpPr>
            <a:spLocks noGrp="1" noRot="1" noChangeAspect="1" noChangeArrowheads="1" noTextEdit="1"/>
          </p:cNvSpPr>
          <p:nvPr>
            <p:ph type="sldImg"/>
          </p:nvPr>
        </p:nvSpPr>
        <p:spPr>
          <a:xfrm>
            <a:off x="993775" y="768350"/>
            <a:ext cx="5116513" cy="3836988"/>
          </a:xfrm>
          <a:ln/>
        </p:spPr>
      </p:sp>
      <p:sp>
        <p:nvSpPr>
          <p:cNvPr id="1157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15664-330E-4F48-B49C-F902A363DB8B}" type="slidenum">
              <a:rPr lang="de-DE"/>
              <a:pPr/>
              <a:t>62</a:t>
            </a:fld>
            <a:endParaRPr lang="de-DE"/>
          </a:p>
        </p:txBody>
      </p:sp>
      <p:sp>
        <p:nvSpPr>
          <p:cNvPr id="116738" name="Rectangle 2"/>
          <p:cNvSpPr>
            <a:spLocks noGrp="1" noRot="1" noChangeAspect="1" noChangeArrowheads="1" noTextEdit="1"/>
          </p:cNvSpPr>
          <p:nvPr>
            <p:ph type="sldImg"/>
          </p:nvPr>
        </p:nvSpPr>
        <p:spPr>
          <a:xfrm>
            <a:off x="993775" y="768350"/>
            <a:ext cx="5116513" cy="3836988"/>
          </a:xfrm>
          <a:ln/>
        </p:spPr>
      </p:sp>
      <p:sp>
        <p:nvSpPr>
          <p:cNvPr id="116739"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F7581-4D91-49E2-A9F8-573BDCC6AACC}" type="slidenum">
              <a:rPr lang="de-DE"/>
              <a:pPr/>
              <a:t>63</a:t>
            </a:fld>
            <a:endParaRPr lang="de-DE"/>
          </a:p>
        </p:txBody>
      </p:sp>
      <p:sp>
        <p:nvSpPr>
          <p:cNvPr id="117762" name="Rectangle 2"/>
          <p:cNvSpPr>
            <a:spLocks noGrp="1" noRot="1" noChangeAspect="1" noChangeArrowheads="1" noTextEdit="1"/>
          </p:cNvSpPr>
          <p:nvPr>
            <p:ph type="sldImg"/>
          </p:nvPr>
        </p:nvSpPr>
        <p:spPr>
          <a:xfrm>
            <a:off x="993775" y="768350"/>
            <a:ext cx="5116513" cy="3836988"/>
          </a:xfrm>
          <a:ln/>
        </p:spPr>
      </p:sp>
      <p:sp>
        <p:nvSpPr>
          <p:cNvPr id="1177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B6AD8D-FCFE-45FB-A4F0-360C4F88C132}" type="slidenum">
              <a:rPr lang="de-DE"/>
              <a:pPr/>
              <a:t>64</a:t>
            </a:fld>
            <a:endParaRPr lang="de-DE"/>
          </a:p>
        </p:txBody>
      </p:sp>
      <p:sp>
        <p:nvSpPr>
          <p:cNvPr id="118786" name="Rectangle 2"/>
          <p:cNvSpPr>
            <a:spLocks noGrp="1" noRot="1" noChangeAspect="1" noChangeArrowheads="1" noTextEdit="1"/>
          </p:cNvSpPr>
          <p:nvPr>
            <p:ph type="sldImg"/>
          </p:nvPr>
        </p:nvSpPr>
        <p:spPr>
          <a:xfrm>
            <a:off x="993775" y="768350"/>
            <a:ext cx="5116513" cy="3836988"/>
          </a:xfrm>
          <a:ln/>
        </p:spPr>
      </p:sp>
      <p:sp>
        <p:nvSpPr>
          <p:cNvPr id="1187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3A9B68-CFD3-4DF0-95FC-170867FA6E7D}" type="slidenum">
              <a:rPr lang="de-DE"/>
              <a:pPr/>
              <a:t>65</a:t>
            </a:fld>
            <a:endParaRPr lang="de-DE"/>
          </a:p>
        </p:txBody>
      </p:sp>
      <p:sp>
        <p:nvSpPr>
          <p:cNvPr id="126978" name="Rectangle 2"/>
          <p:cNvSpPr>
            <a:spLocks noGrp="1" noRot="1" noChangeAspect="1" noChangeArrowheads="1" noTextEdit="1"/>
          </p:cNvSpPr>
          <p:nvPr>
            <p:ph type="sldImg"/>
          </p:nvPr>
        </p:nvSpPr>
        <p:spPr>
          <a:xfrm>
            <a:off x="993775" y="768350"/>
            <a:ext cx="5116513" cy="3836988"/>
          </a:xfrm>
          <a:ln/>
        </p:spPr>
      </p:sp>
      <p:sp>
        <p:nvSpPr>
          <p:cNvPr id="1269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00F5D-F22F-47C0-A36C-B349969F92F3}" type="slidenum">
              <a:rPr lang="de-DE"/>
              <a:pPr/>
              <a:t>66</a:t>
            </a:fld>
            <a:endParaRPr lang="de-DE"/>
          </a:p>
        </p:txBody>
      </p:sp>
      <p:sp>
        <p:nvSpPr>
          <p:cNvPr id="119810" name="Rectangle 2"/>
          <p:cNvSpPr>
            <a:spLocks noGrp="1" noRot="1" noChangeAspect="1" noChangeArrowheads="1" noTextEdit="1"/>
          </p:cNvSpPr>
          <p:nvPr>
            <p:ph type="sldImg"/>
          </p:nvPr>
        </p:nvSpPr>
        <p:spPr>
          <a:xfrm>
            <a:off x="993775" y="768350"/>
            <a:ext cx="5116513" cy="3836988"/>
          </a:xfrm>
          <a:ln/>
        </p:spPr>
      </p:sp>
      <p:sp>
        <p:nvSpPr>
          <p:cNvPr id="1198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67</a:t>
            </a:fld>
            <a:endParaRPr lang="de-DE"/>
          </a:p>
        </p:txBody>
      </p:sp>
      <p:sp>
        <p:nvSpPr>
          <p:cNvPr id="128002" name="Rectangle 2"/>
          <p:cNvSpPr>
            <a:spLocks noGrp="1" noRot="1" noChangeAspect="1" noChangeArrowheads="1" noTextEdit="1"/>
          </p:cNvSpPr>
          <p:nvPr>
            <p:ph type="sldImg"/>
          </p:nvPr>
        </p:nvSpPr>
        <p:spPr>
          <a:xfrm>
            <a:off x="993775" y="768350"/>
            <a:ext cx="5116513" cy="3836988"/>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68</a:t>
            </a:fld>
            <a:endParaRPr lang="de-DE"/>
          </a:p>
        </p:txBody>
      </p:sp>
      <p:sp>
        <p:nvSpPr>
          <p:cNvPr id="128002" name="Rectangle 2"/>
          <p:cNvSpPr>
            <a:spLocks noGrp="1" noRot="1" noChangeAspect="1" noChangeArrowheads="1" noTextEdit="1"/>
          </p:cNvSpPr>
          <p:nvPr>
            <p:ph type="sldImg"/>
          </p:nvPr>
        </p:nvSpPr>
        <p:spPr>
          <a:xfrm>
            <a:off x="993775" y="768350"/>
            <a:ext cx="5116513" cy="3836988"/>
          </a:xfrm>
          <a:ln/>
        </p:spPr>
      </p:sp>
      <p:sp>
        <p:nvSpPr>
          <p:cNvPr id="12800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69</a:t>
            </a:fld>
            <a:endParaRPr lang="de-DE"/>
          </a:p>
        </p:txBody>
      </p:sp>
      <p:sp>
        <p:nvSpPr>
          <p:cNvPr id="128002" name="Rectangle 2"/>
          <p:cNvSpPr>
            <a:spLocks noGrp="1" noRot="1" noChangeAspect="1" noChangeArrowheads="1" noTextEdit="1"/>
          </p:cNvSpPr>
          <p:nvPr>
            <p:ph type="sldImg"/>
          </p:nvPr>
        </p:nvSpPr>
        <p:spPr>
          <a:xfrm>
            <a:off x="993775" y="768350"/>
            <a:ext cx="5116513" cy="3836988"/>
          </a:xfrm>
          <a:ln/>
        </p:spPr>
      </p:sp>
      <p:sp>
        <p:nvSpPr>
          <p:cNvPr id="12800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4094B5-FE2A-414F-A81E-89A99B886A84}" type="slidenum">
              <a:rPr lang="de-DE"/>
              <a:pPr/>
              <a:t>7</a:t>
            </a:fld>
            <a:endParaRPr lang="de-DE"/>
          </a:p>
        </p:txBody>
      </p:sp>
      <p:sp>
        <p:nvSpPr>
          <p:cNvPr id="79874" name="Rectangle 2"/>
          <p:cNvSpPr>
            <a:spLocks noGrp="1" noRot="1" noChangeAspect="1" noChangeArrowheads="1" noTextEdit="1"/>
          </p:cNvSpPr>
          <p:nvPr>
            <p:ph type="sldImg"/>
          </p:nvPr>
        </p:nvSpPr>
        <p:spPr>
          <a:xfrm>
            <a:off x="993775" y="768350"/>
            <a:ext cx="5116513" cy="3836988"/>
          </a:xfrm>
          <a:ln/>
        </p:spPr>
      </p:sp>
      <p:sp>
        <p:nvSpPr>
          <p:cNvPr id="798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70</a:t>
            </a:fld>
            <a:endParaRPr lang="de-DE"/>
          </a:p>
        </p:txBody>
      </p:sp>
      <p:sp>
        <p:nvSpPr>
          <p:cNvPr id="128002" name="Rectangle 2"/>
          <p:cNvSpPr>
            <a:spLocks noGrp="1" noRot="1" noChangeAspect="1" noChangeArrowheads="1" noTextEdit="1"/>
          </p:cNvSpPr>
          <p:nvPr>
            <p:ph type="sldImg"/>
          </p:nvPr>
        </p:nvSpPr>
        <p:spPr>
          <a:xfrm>
            <a:off x="993775" y="768350"/>
            <a:ext cx="5116513" cy="3836988"/>
          </a:xfrm>
          <a:ln/>
        </p:spPr>
      </p:sp>
      <p:sp>
        <p:nvSpPr>
          <p:cNvPr id="12800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71</a:t>
            </a:fld>
            <a:endParaRPr lang="de-DE"/>
          </a:p>
        </p:txBody>
      </p:sp>
      <p:sp>
        <p:nvSpPr>
          <p:cNvPr id="128002" name="Rectangle 2"/>
          <p:cNvSpPr>
            <a:spLocks noGrp="1" noRot="1" noChangeAspect="1" noChangeArrowheads="1" noTextEdit="1"/>
          </p:cNvSpPr>
          <p:nvPr>
            <p:ph type="sldImg"/>
          </p:nvPr>
        </p:nvSpPr>
        <p:spPr>
          <a:xfrm>
            <a:off x="993775" y="768350"/>
            <a:ext cx="5116513" cy="3836988"/>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72</a:t>
            </a:fld>
            <a:endParaRPr lang="de-DE"/>
          </a:p>
        </p:txBody>
      </p:sp>
      <p:sp>
        <p:nvSpPr>
          <p:cNvPr id="128002" name="Rectangle 2"/>
          <p:cNvSpPr>
            <a:spLocks noGrp="1" noRot="1" noChangeAspect="1" noChangeArrowheads="1" noTextEdit="1"/>
          </p:cNvSpPr>
          <p:nvPr>
            <p:ph type="sldImg"/>
          </p:nvPr>
        </p:nvSpPr>
        <p:spPr>
          <a:xfrm>
            <a:off x="993775" y="768350"/>
            <a:ext cx="5116513" cy="3836988"/>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C89F3-06D1-46D7-9350-784BED6EE950}" type="slidenum">
              <a:rPr lang="de-DE"/>
              <a:pPr/>
              <a:t>73</a:t>
            </a:fld>
            <a:endParaRPr lang="de-DE"/>
          </a:p>
        </p:txBody>
      </p:sp>
      <p:sp>
        <p:nvSpPr>
          <p:cNvPr id="129026" name="Rectangle 2"/>
          <p:cNvSpPr>
            <a:spLocks noGrp="1" noRot="1" noChangeAspect="1" noChangeArrowheads="1" noTextEdit="1"/>
          </p:cNvSpPr>
          <p:nvPr>
            <p:ph type="sldImg"/>
          </p:nvPr>
        </p:nvSpPr>
        <p:spPr>
          <a:xfrm>
            <a:off x="993775" y="768350"/>
            <a:ext cx="5116513" cy="3836988"/>
          </a:xfrm>
          <a:ln/>
        </p:spPr>
      </p:sp>
      <p:sp>
        <p:nvSpPr>
          <p:cNvPr id="12902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658E3D-13F3-4859-8DB4-A92F5D8B721A}" type="slidenum">
              <a:rPr lang="de-DE"/>
              <a:pPr/>
              <a:t>74</a:t>
            </a:fld>
            <a:endParaRPr lang="de-DE"/>
          </a:p>
        </p:txBody>
      </p:sp>
      <p:sp>
        <p:nvSpPr>
          <p:cNvPr id="132098" name="Rectangle 2"/>
          <p:cNvSpPr>
            <a:spLocks noGrp="1" noRot="1" noChangeAspect="1" noChangeArrowheads="1" noTextEdit="1"/>
          </p:cNvSpPr>
          <p:nvPr>
            <p:ph type="sldImg"/>
          </p:nvPr>
        </p:nvSpPr>
        <p:spPr>
          <a:xfrm>
            <a:off x="993775" y="768350"/>
            <a:ext cx="5116513" cy="3836988"/>
          </a:xfrm>
          <a:ln/>
        </p:spPr>
      </p:sp>
      <p:sp>
        <p:nvSpPr>
          <p:cNvPr id="132099"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5A6840-B47F-4F47-9713-3FBFB0E2C20C}" type="slidenum">
              <a:rPr lang="de-DE"/>
              <a:pPr/>
              <a:t>75</a:t>
            </a:fld>
            <a:endParaRPr lang="de-DE"/>
          </a:p>
        </p:txBody>
      </p:sp>
      <p:sp>
        <p:nvSpPr>
          <p:cNvPr id="133122" name="Rectangle 2"/>
          <p:cNvSpPr>
            <a:spLocks noGrp="1" noRot="1" noChangeAspect="1" noChangeArrowheads="1" noTextEdit="1"/>
          </p:cNvSpPr>
          <p:nvPr>
            <p:ph type="sldImg"/>
          </p:nvPr>
        </p:nvSpPr>
        <p:spPr>
          <a:xfrm>
            <a:off x="993775" y="768350"/>
            <a:ext cx="5116513" cy="3836988"/>
          </a:xfrm>
          <a:ln/>
        </p:spPr>
      </p:sp>
      <p:sp>
        <p:nvSpPr>
          <p:cNvPr id="1331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D290D3-7AC3-47FD-9833-2C39C8BA3227}" type="slidenum">
              <a:rPr lang="de-DE"/>
              <a:pPr/>
              <a:t>76</a:t>
            </a:fld>
            <a:endParaRPr lang="de-DE"/>
          </a:p>
        </p:txBody>
      </p:sp>
      <p:sp>
        <p:nvSpPr>
          <p:cNvPr id="134146" name="Rectangle 2"/>
          <p:cNvSpPr>
            <a:spLocks noGrp="1" noRot="1" noChangeAspect="1" noChangeArrowheads="1" noTextEdit="1"/>
          </p:cNvSpPr>
          <p:nvPr>
            <p:ph type="sldImg"/>
          </p:nvPr>
        </p:nvSpPr>
        <p:spPr>
          <a:xfrm>
            <a:off x="993775" y="768350"/>
            <a:ext cx="5116513" cy="3836988"/>
          </a:xfrm>
          <a:ln/>
        </p:spPr>
      </p:sp>
      <p:sp>
        <p:nvSpPr>
          <p:cNvPr id="13414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719862-1DA5-47CF-9777-ECDBCB5ECEEF}" type="slidenum">
              <a:rPr lang="de-DE"/>
              <a:pPr/>
              <a:t>77</a:t>
            </a:fld>
            <a:endParaRPr lang="de-DE"/>
          </a:p>
        </p:txBody>
      </p:sp>
      <p:sp>
        <p:nvSpPr>
          <p:cNvPr id="135170" name="Rectangle 2"/>
          <p:cNvSpPr>
            <a:spLocks noGrp="1" noRot="1" noChangeAspect="1" noChangeArrowheads="1" noTextEdit="1"/>
          </p:cNvSpPr>
          <p:nvPr>
            <p:ph type="sldImg"/>
          </p:nvPr>
        </p:nvSpPr>
        <p:spPr>
          <a:xfrm>
            <a:off x="993775" y="768350"/>
            <a:ext cx="5116513" cy="3836988"/>
          </a:xfrm>
          <a:ln/>
        </p:spPr>
      </p:sp>
      <p:sp>
        <p:nvSpPr>
          <p:cNvPr id="1351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DC0D3-5EE4-468B-8EC6-1141A6CB5259}" type="slidenum">
              <a:rPr lang="de-DE"/>
              <a:pPr/>
              <a:t>78</a:t>
            </a:fld>
            <a:endParaRPr lang="de-DE"/>
          </a:p>
        </p:txBody>
      </p:sp>
      <p:sp>
        <p:nvSpPr>
          <p:cNvPr id="136194" name="Rectangle 2"/>
          <p:cNvSpPr>
            <a:spLocks noGrp="1" noRot="1" noChangeAspect="1" noChangeArrowheads="1" noTextEdit="1"/>
          </p:cNvSpPr>
          <p:nvPr>
            <p:ph type="sldImg"/>
          </p:nvPr>
        </p:nvSpPr>
        <p:spPr>
          <a:xfrm>
            <a:off x="993775" y="768350"/>
            <a:ext cx="5116513" cy="3836988"/>
          </a:xfrm>
          <a:ln/>
        </p:spPr>
      </p:sp>
      <p:sp>
        <p:nvSpPr>
          <p:cNvPr id="13619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65B5C-6132-FEA1-2FA0-F17E83DF12A2}"/>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25E81A0-0EB2-7179-CC20-3EEF7BFC51ED}"/>
              </a:ext>
            </a:extLst>
          </p:cNvPr>
          <p:cNvSpPr>
            <a:spLocks noGrp="1" noChangeArrowheads="1"/>
          </p:cNvSpPr>
          <p:nvPr>
            <p:ph type="sldNum" sz="quarter" idx="5"/>
          </p:nvPr>
        </p:nvSpPr>
        <p:spPr>
          <a:ln/>
        </p:spPr>
        <p:txBody>
          <a:bodyPr/>
          <a:lstStyle/>
          <a:p>
            <a:fld id="{95FDC0D3-5EE4-468B-8EC6-1141A6CB5259}" type="slidenum">
              <a:rPr lang="de-DE"/>
              <a:pPr/>
              <a:t>79</a:t>
            </a:fld>
            <a:endParaRPr lang="de-DE"/>
          </a:p>
        </p:txBody>
      </p:sp>
      <p:sp>
        <p:nvSpPr>
          <p:cNvPr id="136194" name="Rectangle 2">
            <a:extLst>
              <a:ext uri="{FF2B5EF4-FFF2-40B4-BE49-F238E27FC236}">
                <a16:creationId xmlns:a16="http://schemas.microsoft.com/office/drawing/2014/main" id="{1C1FA568-8BBB-8412-9B10-9D8251666ED6}"/>
              </a:ext>
            </a:extLst>
          </p:cNvPr>
          <p:cNvSpPr>
            <a:spLocks noGrp="1" noRot="1" noChangeAspect="1" noChangeArrowheads="1" noTextEdit="1"/>
          </p:cNvSpPr>
          <p:nvPr>
            <p:ph type="sldImg"/>
          </p:nvPr>
        </p:nvSpPr>
        <p:spPr>
          <a:xfrm>
            <a:off x="993775" y="768350"/>
            <a:ext cx="5116513" cy="3836988"/>
          </a:xfrm>
          <a:ln/>
        </p:spPr>
      </p:sp>
      <p:sp>
        <p:nvSpPr>
          <p:cNvPr id="136195" name="Rectangle 3">
            <a:extLst>
              <a:ext uri="{FF2B5EF4-FFF2-40B4-BE49-F238E27FC236}">
                <a16:creationId xmlns:a16="http://schemas.microsoft.com/office/drawing/2014/main" id="{7946CDF6-2A03-57C5-1236-F64B4E629360}"/>
              </a:ext>
            </a:extLst>
          </p:cNvPr>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188324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2D2BD8-321E-4C14-B414-561794452438}" type="slidenum">
              <a:rPr lang="de-DE"/>
              <a:pPr/>
              <a:t>8</a:t>
            </a:fld>
            <a:endParaRPr lang="de-DE"/>
          </a:p>
        </p:txBody>
      </p:sp>
      <p:sp>
        <p:nvSpPr>
          <p:cNvPr id="80898" name="Rectangle 2"/>
          <p:cNvSpPr>
            <a:spLocks noGrp="1" noRot="1" noChangeAspect="1" noChangeArrowheads="1" noTextEdit="1"/>
          </p:cNvSpPr>
          <p:nvPr>
            <p:ph type="sldImg"/>
          </p:nvPr>
        </p:nvSpPr>
        <p:spPr>
          <a:xfrm>
            <a:off x="993775" y="768350"/>
            <a:ext cx="5116513" cy="3836988"/>
          </a:xfrm>
          <a:ln/>
        </p:spPr>
      </p:sp>
      <p:sp>
        <p:nvSpPr>
          <p:cNvPr id="808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17914-FFD3-4C8B-A023-182A5C2B185B}" type="slidenum">
              <a:rPr lang="de-DE"/>
              <a:pPr/>
              <a:t>9</a:t>
            </a:fld>
            <a:endParaRPr lang="de-DE"/>
          </a:p>
        </p:txBody>
      </p:sp>
      <p:sp>
        <p:nvSpPr>
          <p:cNvPr id="81922" name="Rectangle 2"/>
          <p:cNvSpPr>
            <a:spLocks noGrp="1" noRot="1" noChangeAspect="1" noChangeArrowheads="1" noTextEdit="1"/>
          </p:cNvSpPr>
          <p:nvPr>
            <p:ph type="sldImg"/>
          </p:nvPr>
        </p:nvSpPr>
        <p:spPr>
          <a:xfrm>
            <a:off x="993775" y="768350"/>
            <a:ext cx="5116513" cy="3836988"/>
          </a:xfrm>
          <a:ln/>
        </p:spPr>
      </p:sp>
      <p:sp>
        <p:nvSpPr>
          <p:cNvPr id="81923"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860F3253-5A83-4D97-9066-210E87000527}" type="slidenum">
              <a:rPr lang="de-DE"/>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5E27895E-3F34-4AD0-A3EE-14CE4A29E046}" type="slidenum">
              <a:rPr lang="de-DE"/>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367FEFC2-2AC5-4824-AF82-AB48B3D29747}" type="slidenum">
              <a:rPr lang="de-DE"/>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0A2A1E2D-43D4-4E77-8467-A1BC87684CDA}" type="slidenum">
              <a:rPr lang="de-DE"/>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0685C453-D1EC-45C1-B992-B1A43C9FF99A}" type="slidenum">
              <a:rPr lang="de-DE"/>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0209897E-EE11-448C-ACEC-8DCBC25982A0}" type="slidenum">
              <a:rPr lang="de-DE"/>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1A4BBDB5-25C6-4E67-A128-02BA698DA1D6}" type="slidenum">
              <a:rPr lang="de-DE"/>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68EE119E-5FCE-4E4F-AF94-E8CF712935DE}" type="slidenum">
              <a:rPr lang="de-DE"/>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2E786B2D-6B4D-41D3-80F5-5B6A47101E07}" type="slidenum">
              <a:rPr lang="de-DE"/>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B46964AF-BAE5-49A6-B079-B374C60BD8F5}" type="slidenum">
              <a:rPr lang="de-DE"/>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52DE3A33-E8D9-45FF-AE57-DA01A15FC7A5}" type="slidenum">
              <a:rPr lang="de-DE"/>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5F5484E-10E9-4C31-8660-A60BFACEC2D1}"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w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w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oleObject" Target="../embeddings/oleObject18.bin"/><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19.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4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wmf"/></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oleObject" Target="../embeddings/oleObject3.bin"/><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oleObject" Target="../embeddings/oleObject4.bin"/><Relationship Id="rId4" Type="http://schemas.openxmlformats.org/officeDocument/2006/relationships/image" Target="../media/image6.wmf"/><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oleObject" Target="../embeddings/oleObject20.bin"/><Relationship Id="rId4" Type="http://schemas.openxmlformats.org/officeDocument/2006/relationships/image" Target="../media/image6.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slide" Target="slide60.xml"/><Relationship Id="rId5" Type="http://schemas.openxmlformats.org/officeDocument/2006/relationships/image" Target="../media/image40.jpeg"/><Relationship Id="rId4" Type="http://schemas.openxmlformats.org/officeDocument/2006/relationships/image" Target="../media/image2.wmf"/></Relationships>
</file>

<file path=ppt/slides/_rels/slide45.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oleObject" Target="../embeddings/oleObject22.bin"/><Relationship Id="rId7"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customXml" Target="../ink/ink1.xml"/><Relationship Id="rId11" Type="http://schemas.openxmlformats.org/officeDocument/2006/relationships/image" Target="../media/image44.png"/><Relationship Id="rId5" Type="http://schemas.openxmlformats.org/officeDocument/2006/relationships/image" Target="../media/image41.png"/><Relationship Id="rId10" Type="http://schemas.openxmlformats.org/officeDocument/2006/relationships/customXml" Target="../ink/ink3.xml"/><Relationship Id="rId4" Type="http://schemas.openxmlformats.org/officeDocument/2006/relationships/image" Target="../media/image2.wmf"/><Relationship Id="rId9"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2.wmf"/><Relationship Id="rId4" Type="http://schemas.openxmlformats.org/officeDocument/2006/relationships/oleObject" Target="../embeddings/oleObject23.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5.bin"/><Relationship Id="rId7"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wmf"/></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9.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oleObject" Target="../embeddings/oleObject5.bin"/><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1.jpeg"/></Relationships>
</file>

<file path=ppt/slides/_rels/slide5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oleObject" Target="../embeddings/oleObject26.bin"/><Relationship Id="rId7" Type="http://schemas.openxmlformats.org/officeDocument/2006/relationships/hyperlink" Target="file:///D:\mathe-lehramt\geschichte\riemann\integral-unter_und-weiter.ggb"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hyperlink" Target="file:///D:\mathe-lehramt\geschichte\riemann\riemann-int.mn" TargetMode="External"/><Relationship Id="rId10" Type="http://schemas.openxmlformats.org/officeDocument/2006/relationships/image" Target="../media/image53.png"/><Relationship Id="rId4" Type="http://schemas.openxmlformats.org/officeDocument/2006/relationships/image" Target="../media/image2.wmf"/><Relationship Id="rId9" Type="http://schemas.openxmlformats.org/officeDocument/2006/relationships/image" Target="../media/image52.png"/></Relationships>
</file>

<file path=ppt/slides/_rels/slide5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oleObject" Target="../embeddings/oleObject27.bin"/><Relationship Id="rId7"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hyperlink" Target="file:///D:\mathe-lehramt\geschichte\riemann\riemann-int.mn" TargetMode="External"/><Relationship Id="rId4" Type="http://schemas.openxmlformats.org/officeDocument/2006/relationships/image" Target="../media/image2.wmf"/><Relationship Id="rId9"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4.png"/><Relationship Id="rId4" Type="http://schemas.openxmlformats.org/officeDocument/2006/relationships/image" Target="../media/image2.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2.wmf"/></Relationships>
</file>

<file path=ppt/slides/_rels/slide5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9.png"/><Relationship Id="rId7"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hyperlink" Target="file:///D:\mathe-lehramt\geschichte\riemann\riemann-int.mn" TargetMode="External"/><Relationship Id="rId5" Type="http://schemas.openxmlformats.org/officeDocument/2006/relationships/image" Target="../media/image2.wmf"/><Relationship Id="rId10" Type="http://schemas.openxmlformats.org/officeDocument/2006/relationships/image" Target="../media/image61.wmf"/><Relationship Id="rId4" Type="http://schemas.openxmlformats.org/officeDocument/2006/relationships/oleObject" Target="../embeddings/oleObject30.bin"/><Relationship Id="rId9" Type="http://schemas.openxmlformats.org/officeDocument/2006/relationships/oleObject" Target="../embeddings/oleObject31.bin"/></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2.wmf"/><Relationship Id="rId4" Type="http://schemas.openxmlformats.org/officeDocument/2006/relationships/oleObject" Target="../embeddings/oleObject32.bin"/></Relationships>
</file>

<file path=ppt/slides/_rels/slide5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oleObject" Target="../embeddings/oleObject34.bin"/><Relationship Id="rId3" Type="http://schemas.openxmlformats.org/officeDocument/2006/relationships/image" Target="../media/image63.png"/><Relationship Id="rId7" Type="http://schemas.openxmlformats.org/officeDocument/2006/relationships/hyperlink" Target="file:///D:\mathe-lehramt\geschichte\riemann\riemann-unstet-int.mn" TargetMode="External"/><Relationship Id="rId12" Type="http://schemas.openxmlformats.org/officeDocument/2006/relationships/hyperlink" Target="file:///D:\mathe-lehramt\geschichte\riemann\riemann-int.mn"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2.wmf"/><Relationship Id="rId11" Type="http://schemas.openxmlformats.org/officeDocument/2006/relationships/hyperlink" Target="file:///D:\mathe-lehramt\geschichte\riemann\integral-unter_und-weiter.ggb" TargetMode="External"/><Relationship Id="rId5" Type="http://schemas.openxmlformats.org/officeDocument/2006/relationships/oleObject" Target="../embeddings/oleObject33.bin"/><Relationship Id="rId10" Type="http://schemas.openxmlformats.org/officeDocument/2006/relationships/image" Target="../media/image51.png"/><Relationship Id="rId4" Type="http://schemas.openxmlformats.org/officeDocument/2006/relationships/image" Target="../media/image64.png"/><Relationship Id="rId9" Type="http://schemas.openxmlformats.org/officeDocument/2006/relationships/hyperlink" Target="file:///D:\mathe-lehramt\geschichte\riemann\riemann1bk.ggb" TargetMode="External"/><Relationship Id="rId14" Type="http://schemas.openxmlformats.org/officeDocument/2006/relationships/image" Target="../media/image65.wmf"/></Relationships>
</file>

<file path=ppt/slides/_rels/slide5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oleObject" Target="../embeddings/oleObject35.bin"/><Relationship Id="rId7" Type="http://schemas.openxmlformats.org/officeDocument/2006/relationships/image" Target="../media/image66.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hyperlink" Target="file:///D:\mathe-lehramt\geschichte\riemann\riemann-int.mn" TargetMode="External"/><Relationship Id="rId4" Type="http://schemas.openxmlformats.org/officeDocument/2006/relationships/image" Target="../media/image2.wmf"/></Relationships>
</file>

<file path=ppt/slides/_rels/slide58.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36.bin"/><Relationship Id="rId7" Type="http://schemas.openxmlformats.org/officeDocument/2006/relationships/oleObject" Target="../embeddings/oleObject37.bin"/><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hyperlink" Target="file:///D:\mathe-lehramt\geschichte\riemann\riemann-int.mn" TargetMode="External"/><Relationship Id="rId4" Type="http://schemas.openxmlformats.org/officeDocument/2006/relationships/image" Target="../media/image2.wmf"/><Relationship Id="rId9" Type="http://schemas.openxmlformats.org/officeDocument/2006/relationships/image" Target="../media/image69.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8.bin"/><Relationship Id="rId7" Type="http://schemas.openxmlformats.org/officeDocument/2006/relationships/image" Target="../media/image70.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hyperlink" Target="file:///D:\mathe-lehramt\geschichte\riemann\riemann-nicht-int.mn" TargetMode="Externa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oleObject" Target="../embeddings/oleObject6.bin"/><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9.bin"/><Relationship Id="rId7" Type="http://schemas.openxmlformats.org/officeDocument/2006/relationships/slide" Target="slide45.xml"/><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2.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2.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75.jpeg"/><Relationship Id="rId4" Type="http://schemas.openxmlformats.org/officeDocument/2006/relationships/image" Target="../media/image2.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2.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77.jpeg"/><Relationship Id="rId4" Type="http://schemas.openxmlformats.org/officeDocument/2006/relationships/image" Target="../media/image2.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hyperlink" Target="file:///C:\Lexika\Lexikon%20der%20Mathematik%206\pqr.pdf" TargetMode="External"/><Relationship Id="rId5" Type="http://schemas.openxmlformats.org/officeDocument/2006/relationships/image" Target="../media/image78.jpeg"/><Relationship Id="rId4" Type="http://schemas.openxmlformats.org/officeDocument/2006/relationships/image" Target="../media/image2.wmf"/></Relationships>
</file>

<file path=ppt/slides/_rels/slide67.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2.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customXml" Target="../ink/ink4.xml"/><Relationship Id="rId5" Type="http://schemas.openxmlformats.org/officeDocument/2006/relationships/image" Target="../media/image81.png"/><Relationship Id="rId4" Type="http://schemas.openxmlformats.org/officeDocument/2006/relationships/image" Target="../media/image80.jpeg"/></Relationships>
</file>

<file path=ppt/slides/_rels/slide6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83.jpeg"/></Relationships>
</file>

<file path=ppt/slides/_rels/slide6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85.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oleObject" Target="../embeddings/oleObject7.bin"/><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88.jpeg"/></Relationships>
</file>

<file path=ppt/slides/_rels/slide7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0.png"/><Relationship Id="rId4" Type="http://schemas.openxmlformats.org/officeDocument/2006/relationships/image" Target="../media/image2.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2.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2.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wmf"/><Relationship Id="rId4" Type="http://schemas.openxmlformats.org/officeDocument/2006/relationships/oleObject" Target="../embeddings/oleObject1.bin"/></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7864E-61F6-A80C-A064-3A7E176F271D}"/>
            </a:ext>
          </a:extLst>
        </p:cNvPr>
        <p:cNvGrpSpPr/>
        <p:nvPr/>
      </p:nvGrpSpPr>
      <p:grpSpPr>
        <a:xfrm>
          <a:off x="0" y="0"/>
          <a:ext cx="0" cy="0"/>
          <a:chOff x="0" y="0"/>
          <a:chExt cx="0" cy="0"/>
        </a:xfrm>
      </p:grpSpPr>
      <p:pic>
        <p:nvPicPr>
          <p:cNvPr id="69636" name="Picture 4">
            <a:extLst>
              <a:ext uri="{FF2B5EF4-FFF2-40B4-BE49-F238E27FC236}">
                <a16:creationId xmlns:a16="http://schemas.microsoft.com/office/drawing/2014/main" id="{0734D043-2A3B-4CFF-D1A7-16E61FCA863B}"/>
              </a:ext>
            </a:extLst>
          </p:cNvPr>
          <p:cNvPicPr>
            <a:picLocks noChangeAspect="1" noChangeArrowheads="1"/>
          </p:cNvPicPr>
          <p:nvPr/>
        </p:nvPicPr>
        <p:blipFill>
          <a:blip r:embed="rId3" cstate="print"/>
          <a:srcRect/>
          <a:stretch>
            <a:fillRect/>
          </a:stretch>
        </p:blipFill>
        <p:spPr bwMode="auto">
          <a:xfrm>
            <a:off x="6413944" y="1192436"/>
            <a:ext cx="2945162" cy="4181252"/>
          </a:xfrm>
          <a:prstGeom prst="rect">
            <a:avLst/>
          </a:prstGeom>
          <a:noFill/>
          <a:ln w="9525">
            <a:noFill/>
            <a:miter lim="800000"/>
            <a:headEnd/>
            <a:tailEnd/>
          </a:ln>
          <a:effectLst/>
        </p:spPr>
      </p:pic>
      <p:sp>
        <p:nvSpPr>
          <p:cNvPr id="69634" name="Rectangle 2">
            <a:extLst>
              <a:ext uri="{FF2B5EF4-FFF2-40B4-BE49-F238E27FC236}">
                <a16:creationId xmlns:a16="http://schemas.microsoft.com/office/drawing/2014/main" id="{8AD5479F-2B0D-0784-EB08-8F3B6F4C34C4}"/>
              </a:ext>
            </a:extLst>
          </p:cNvPr>
          <p:cNvSpPr>
            <a:spLocks noGrp="1" noChangeArrowheads="1"/>
          </p:cNvSpPr>
          <p:nvPr>
            <p:ph type="ctrTitle"/>
          </p:nvPr>
        </p:nvSpPr>
        <p:spPr>
          <a:xfrm>
            <a:off x="1716581" y="313609"/>
            <a:ext cx="7336931" cy="863600"/>
          </a:xfrm>
        </p:spPr>
        <p:txBody>
          <a:bodyPr/>
          <a:lstStyle/>
          <a:p>
            <a:r>
              <a:rPr lang="de-DE" sz="5400" b="1" dirty="0">
                <a:ln w="22225">
                  <a:solidFill>
                    <a:schemeClr val="accent2"/>
                  </a:solidFill>
                  <a:prstDash val="solid"/>
                </a:ln>
                <a:solidFill>
                  <a:srgbClr val="008000"/>
                </a:solidFill>
              </a:rPr>
              <a:t>Bernhard Riemann</a:t>
            </a:r>
          </a:p>
        </p:txBody>
      </p:sp>
      <p:sp>
        <p:nvSpPr>
          <p:cNvPr id="69638" name="Rectangle 6">
            <a:extLst>
              <a:ext uri="{FF2B5EF4-FFF2-40B4-BE49-F238E27FC236}">
                <a16:creationId xmlns:a16="http://schemas.microsoft.com/office/drawing/2014/main" id="{76675CC0-CEE3-34A3-DF73-2D0FF99A708F}"/>
              </a:ext>
            </a:extLst>
          </p:cNvPr>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9639" name="Object 7">
            <a:extLst>
              <a:ext uri="{FF2B5EF4-FFF2-40B4-BE49-F238E27FC236}">
                <a16:creationId xmlns:a16="http://schemas.microsoft.com/office/drawing/2014/main" id="{CDE67771-8449-ED1E-799D-E9A2FA55A8CD}"/>
              </a:ext>
            </a:extLst>
          </p:cNvPr>
          <p:cNvGraphicFramePr>
            <a:graphicFrameLocks noChangeAspect="1"/>
          </p:cNvGraphicFramePr>
          <p:nvPr/>
        </p:nvGraphicFramePr>
        <p:xfrm>
          <a:off x="44150" y="313609"/>
          <a:ext cx="1169144" cy="5396885"/>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69639" name="Object 7">
                        <a:extLst>
                          <a:ext uri="{FF2B5EF4-FFF2-40B4-BE49-F238E27FC236}">
                            <a16:creationId xmlns:a16="http://schemas.microsoft.com/office/drawing/2014/main" id="{CDE67771-8449-ED1E-799D-E9A2FA55A8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50" y="313609"/>
                        <a:ext cx="1169144" cy="5396885"/>
                      </a:xfrm>
                      <a:prstGeom prst="rect">
                        <a:avLst/>
                      </a:prstGeom>
                      <a:noFill/>
                    </p:spPr>
                  </p:pic>
                </p:oleObj>
              </mc:Fallback>
            </mc:AlternateContent>
          </a:graphicData>
        </a:graphic>
      </p:graphicFrame>
      <p:pic>
        <p:nvPicPr>
          <p:cNvPr id="69642" name="Picture 10" descr="RIEMAG2">
            <a:extLst>
              <a:ext uri="{FF2B5EF4-FFF2-40B4-BE49-F238E27FC236}">
                <a16:creationId xmlns:a16="http://schemas.microsoft.com/office/drawing/2014/main" id="{9CD20E13-43BB-991D-A8CF-06D7775E60B5}"/>
              </a:ext>
            </a:extLst>
          </p:cNvPr>
          <p:cNvPicPr>
            <a:picLocks noChangeAspect="1" noChangeArrowheads="1"/>
          </p:cNvPicPr>
          <p:nvPr/>
        </p:nvPicPr>
        <p:blipFill>
          <a:blip r:embed="rId6" cstate="print"/>
          <a:srcRect/>
          <a:stretch>
            <a:fillRect/>
          </a:stretch>
        </p:blipFill>
        <p:spPr bwMode="auto">
          <a:xfrm>
            <a:off x="1331913" y="1557338"/>
            <a:ext cx="2662237" cy="3816350"/>
          </a:xfrm>
          <a:prstGeom prst="rect">
            <a:avLst/>
          </a:prstGeom>
          <a:noFill/>
        </p:spPr>
      </p:pic>
      <p:sp>
        <p:nvSpPr>
          <p:cNvPr id="2" name="Rechteck 1">
            <a:extLst>
              <a:ext uri="{FF2B5EF4-FFF2-40B4-BE49-F238E27FC236}">
                <a16:creationId xmlns:a16="http://schemas.microsoft.com/office/drawing/2014/main" id="{4512443F-E2E0-C517-3AF2-1F029CD2C575}"/>
              </a:ext>
            </a:extLst>
          </p:cNvPr>
          <p:cNvSpPr/>
          <p:nvPr/>
        </p:nvSpPr>
        <p:spPr>
          <a:xfrm>
            <a:off x="3507631" y="1021267"/>
            <a:ext cx="4088705" cy="2585323"/>
          </a:xfrm>
          <a:prstGeom prst="rect">
            <a:avLst/>
          </a:prstGeom>
          <a:noFill/>
        </p:spPr>
        <p:txBody>
          <a:bodyPr wrap="square" lIns="91440" tIns="45720" rIns="91440" bIns="45720">
            <a:spAutoFit/>
          </a:bodyPr>
          <a:lstStyle/>
          <a:p>
            <a:pPr algn="ctr"/>
            <a:r>
              <a:rPr lang="de-DE" sz="5400" b="1" cap="none" spc="0" dirty="0">
                <a:ln w="22225">
                  <a:solidFill>
                    <a:schemeClr val="accent2"/>
                  </a:solidFill>
                  <a:prstDash val="solid"/>
                </a:ln>
                <a:solidFill>
                  <a:srgbClr val="008000"/>
                </a:solidFill>
                <a:effectLst/>
              </a:rPr>
              <a:t>zum 200. </a:t>
            </a:r>
          </a:p>
          <a:p>
            <a:pPr algn="ctr"/>
            <a:r>
              <a:rPr lang="de-DE" sz="5400" b="1" cap="none" spc="0" dirty="0">
                <a:ln w="22225">
                  <a:solidFill>
                    <a:schemeClr val="accent2"/>
                  </a:solidFill>
                  <a:prstDash val="solid"/>
                </a:ln>
                <a:solidFill>
                  <a:srgbClr val="008000"/>
                </a:solidFill>
                <a:effectLst/>
              </a:rPr>
              <a:t>Geburtstag</a:t>
            </a:r>
          </a:p>
          <a:p>
            <a:pPr algn="ctr"/>
            <a:r>
              <a:rPr lang="de-DE" sz="5400" b="1" dirty="0">
                <a:ln w="22225">
                  <a:solidFill>
                    <a:schemeClr val="accent2"/>
                  </a:solidFill>
                  <a:prstDash val="solid"/>
                </a:ln>
                <a:solidFill>
                  <a:srgbClr val="008000"/>
                </a:solidFill>
              </a:rPr>
              <a:t>2026</a:t>
            </a:r>
            <a:r>
              <a:rPr lang="de-DE" sz="5400" b="1" dirty="0">
                <a:ln w="22225">
                  <a:solidFill>
                    <a:schemeClr val="accent2"/>
                  </a:solidFill>
                  <a:prstDash val="solid"/>
                </a:ln>
                <a:solidFill>
                  <a:schemeClr val="accent2">
                    <a:lumMod val="40000"/>
                    <a:lumOff val="60000"/>
                  </a:schemeClr>
                </a:solidFill>
              </a:rPr>
              <a:t> </a:t>
            </a:r>
            <a:endParaRPr lang="de-DE" sz="5400" b="1" cap="none" spc="0" dirty="0">
              <a:ln w="22225">
                <a:solidFill>
                  <a:schemeClr val="accent2"/>
                </a:solidFill>
                <a:prstDash val="solid"/>
              </a:ln>
              <a:solidFill>
                <a:schemeClr val="accent2">
                  <a:lumMod val="40000"/>
                  <a:lumOff val="60000"/>
                </a:schemeClr>
              </a:solidFill>
              <a:effectLst/>
            </a:endParaRPr>
          </a:p>
        </p:txBody>
      </p:sp>
      <p:sp>
        <p:nvSpPr>
          <p:cNvPr id="3" name="Text Box 8">
            <a:extLst>
              <a:ext uri="{FF2B5EF4-FFF2-40B4-BE49-F238E27FC236}">
                <a16:creationId xmlns:a16="http://schemas.microsoft.com/office/drawing/2014/main" id="{FCCB0071-9B51-AEDF-675E-9014D1D11305}"/>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4" name="Foliennummernplatzhalter 5">
            <a:extLst>
              <a:ext uri="{FF2B5EF4-FFF2-40B4-BE49-F238E27FC236}">
                <a16:creationId xmlns:a16="http://schemas.microsoft.com/office/drawing/2014/main" id="{B2DDCE96-F02E-1950-F93D-A7D9ADBF93AE}"/>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1</a:t>
            </a:fld>
            <a:endParaRPr lang="de-DE" dirty="0"/>
          </a:p>
        </p:txBody>
      </p:sp>
      <p:sp>
        <p:nvSpPr>
          <p:cNvPr id="5" name="Textfeld 4">
            <a:extLst>
              <a:ext uri="{FF2B5EF4-FFF2-40B4-BE49-F238E27FC236}">
                <a16:creationId xmlns:a16="http://schemas.microsoft.com/office/drawing/2014/main" id="{AA7050C2-14CA-FB32-8586-F5679F582C99}"/>
              </a:ext>
            </a:extLst>
          </p:cNvPr>
          <p:cNvSpPr txBox="1"/>
          <p:nvPr/>
        </p:nvSpPr>
        <p:spPr>
          <a:xfrm>
            <a:off x="4124535" y="3714083"/>
            <a:ext cx="2289409" cy="1200329"/>
          </a:xfrm>
          <a:prstGeom prst="rect">
            <a:avLst/>
          </a:prstGeom>
          <a:noFill/>
        </p:spPr>
        <p:txBody>
          <a:bodyPr wrap="none" rtlCol="0">
            <a:spAutoFit/>
          </a:bodyPr>
          <a:lstStyle/>
          <a:p>
            <a:pPr algn="ctr"/>
            <a:r>
              <a:rPr lang="de-DE" dirty="0" err="1"/>
              <a:t>Breselenz</a:t>
            </a:r>
            <a:r>
              <a:rPr lang="de-DE" dirty="0"/>
              <a:t> </a:t>
            </a:r>
          </a:p>
          <a:p>
            <a:pPr algn="ctr"/>
            <a:r>
              <a:rPr lang="de-DE" dirty="0"/>
              <a:t>17. September </a:t>
            </a:r>
          </a:p>
          <a:p>
            <a:pPr algn="ctr"/>
            <a:r>
              <a:rPr lang="de-DE" dirty="0"/>
              <a:t>2026</a:t>
            </a:r>
          </a:p>
        </p:txBody>
      </p:sp>
    </p:spTree>
    <p:extLst>
      <p:ext uri="{BB962C8B-B14F-4D97-AF65-F5344CB8AC3E}">
        <p14:creationId xmlns:p14="http://schemas.microsoft.com/office/powerpoint/2010/main" val="45091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10243" name="Picture 3"/>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0244"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0245"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1024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Text Box 7"/>
          <p:cNvSpPr txBox="1">
            <a:spLocks noChangeArrowheads="1"/>
          </p:cNvSpPr>
          <p:nvPr/>
        </p:nvSpPr>
        <p:spPr bwMode="auto">
          <a:xfrm>
            <a:off x="6948488" y="1341438"/>
            <a:ext cx="1135062" cy="519112"/>
          </a:xfrm>
          <a:prstGeom prst="rect">
            <a:avLst/>
          </a:prstGeom>
          <a:noFill/>
          <a:ln w="9525">
            <a:noFill/>
            <a:miter lim="800000"/>
            <a:headEnd/>
            <a:tailEnd/>
          </a:ln>
          <a:effectLst/>
        </p:spPr>
        <p:txBody>
          <a:bodyPr wrap="none">
            <a:spAutoFit/>
          </a:bodyPr>
          <a:lstStyle/>
          <a:p>
            <a:r>
              <a:rPr lang="de-DE" sz="2800"/>
              <a:t>Genie</a:t>
            </a:r>
          </a:p>
        </p:txBody>
      </p:sp>
      <p:sp>
        <p:nvSpPr>
          <p:cNvPr id="10248"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0249"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10250" name="Picture 10" descr="int-fragez"/>
          <p:cNvPicPr>
            <a:picLocks noChangeAspect="1" noChangeArrowheads="1"/>
          </p:cNvPicPr>
          <p:nvPr/>
        </p:nvPicPr>
        <p:blipFill>
          <a:blip r:embed="rId6" cstate="print"/>
          <a:srcRect/>
          <a:stretch>
            <a:fillRect/>
          </a:stretch>
        </p:blipFill>
        <p:spPr bwMode="auto">
          <a:xfrm>
            <a:off x="7924800" y="333375"/>
            <a:ext cx="1219200" cy="4257675"/>
          </a:xfrm>
          <a:prstGeom prst="rect">
            <a:avLst/>
          </a:prstGeom>
          <a:noFill/>
        </p:spPr>
      </p:pic>
      <p:sp>
        <p:nvSpPr>
          <p:cNvPr id="10251" name="Rectangle 11"/>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sp>
        <p:nvSpPr>
          <p:cNvPr id="10252" name="Text Box 12"/>
          <p:cNvSpPr txBox="1">
            <a:spLocks noChangeArrowheads="1"/>
          </p:cNvSpPr>
          <p:nvPr/>
        </p:nvSpPr>
        <p:spPr bwMode="auto">
          <a:xfrm>
            <a:off x="900113" y="2276475"/>
            <a:ext cx="6300787" cy="457200"/>
          </a:xfrm>
          <a:prstGeom prst="rect">
            <a:avLst/>
          </a:prstGeom>
          <a:noFill/>
          <a:ln w="9525">
            <a:noFill/>
            <a:miter lim="800000"/>
            <a:headEnd/>
            <a:tailEnd/>
          </a:ln>
          <a:effectLst/>
        </p:spPr>
        <p:txBody>
          <a:bodyPr wrap="none">
            <a:spAutoFit/>
          </a:bodyPr>
          <a:lstStyle/>
          <a:p>
            <a:r>
              <a:rPr lang="de-DE">
                <a:solidFill>
                  <a:srgbClr val="008000"/>
                </a:solidFill>
              </a:rPr>
              <a:t>Struik: Abriss der Geschichte der Mathematik</a:t>
            </a:r>
            <a:endParaRPr lang="de-DE" sz="1600">
              <a:solidFill>
                <a:srgbClr val="008000"/>
              </a:solidFill>
            </a:endParaRPr>
          </a:p>
        </p:txBody>
      </p:sp>
      <p:sp>
        <p:nvSpPr>
          <p:cNvPr id="10253" name="Text Box 13"/>
          <p:cNvSpPr txBox="1">
            <a:spLocks noChangeArrowheads="1"/>
          </p:cNvSpPr>
          <p:nvPr/>
        </p:nvSpPr>
        <p:spPr bwMode="auto">
          <a:xfrm>
            <a:off x="1116013" y="2759075"/>
            <a:ext cx="5643562" cy="1187450"/>
          </a:xfrm>
          <a:prstGeom prst="rect">
            <a:avLst/>
          </a:prstGeom>
          <a:noFill/>
          <a:ln w="9525">
            <a:noFill/>
            <a:miter lim="800000"/>
            <a:headEnd/>
            <a:tailEnd/>
          </a:ln>
          <a:effectLst/>
        </p:spPr>
        <p:txBody>
          <a:bodyPr wrap="none">
            <a:spAutoFit/>
          </a:bodyPr>
          <a:lstStyle/>
          <a:p>
            <a:pPr marL="342900" indent="-342900"/>
            <a:r>
              <a:rPr lang="de-DE"/>
              <a:t>Mit Bernhard Riemann ,dem Nachfolger </a:t>
            </a:r>
          </a:p>
          <a:p>
            <a:pPr marL="342900" indent="-342900"/>
            <a:r>
              <a:rPr lang="de-DE"/>
              <a:t>Dirichlets in Göttingen, kommen wir </a:t>
            </a:r>
          </a:p>
          <a:p>
            <a:pPr marL="342900" indent="-342900"/>
            <a:r>
              <a:rPr lang="de-DE"/>
              <a:t>zu dem Mann,</a:t>
            </a:r>
          </a:p>
        </p:txBody>
      </p:sp>
      <p:sp>
        <p:nvSpPr>
          <p:cNvPr id="10254" name="Text Box 14"/>
          <p:cNvSpPr txBox="1">
            <a:spLocks noChangeArrowheads="1"/>
          </p:cNvSpPr>
          <p:nvPr/>
        </p:nvSpPr>
        <p:spPr bwMode="auto">
          <a:xfrm>
            <a:off x="1042988" y="4005263"/>
            <a:ext cx="6767512" cy="1554162"/>
          </a:xfrm>
          <a:prstGeom prst="rect">
            <a:avLst/>
          </a:prstGeom>
          <a:noFill/>
          <a:ln w="9525">
            <a:noFill/>
            <a:miter lim="800000"/>
            <a:headEnd/>
            <a:tailEnd/>
          </a:ln>
          <a:effectLst/>
        </p:spPr>
        <p:txBody>
          <a:bodyPr wrap="none">
            <a:spAutoFit/>
          </a:bodyPr>
          <a:lstStyle/>
          <a:p>
            <a:r>
              <a:rPr lang="de-DE" sz="3200"/>
              <a:t>der mehr als irgendein anderer </a:t>
            </a:r>
          </a:p>
          <a:p>
            <a:r>
              <a:rPr lang="de-DE" sz="3200"/>
              <a:t>den Weg der modernen Mathematik </a:t>
            </a:r>
          </a:p>
          <a:p>
            <a:r>
              <a:rPr lang="de-DE" sz="3200"/>
              <a:t>beeinflusst hat. </a:t>
            </a:r>
          </a:p>
        </p:txBody>
      </p:sp>
      <p:sp>
        <p:nvSpPr>
          <p:cNvPr id="2" name="Text Box 8">
            <a:extLst>
              <a:ext uri="{FF2B5EF4-FFF2-40B4-BE49-F238E27FC236}">
                <a16:creationId xmlns:a16="http://schemas.microsoft.com/office/drawing/2014/main" id="{0D24E7E6-6A94-C5CA-BF88-553075448AAD}"/>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0E67C374-E532-000E-5AB3-DCD65C56F35F}"/>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10</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p:bldP spid="102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11267" name="Picture 3"/>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1268"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1269"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1126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Text Box 7"/>
          <p:cNvSpPr txBox="1">
            <a:spLocks noChangeArrowheads="1"/>
          </p:cNvSpPr>
          <p:nvPr/>
        </p:nvSpPr>
        <p:spPr bwMode="auto">
          <a:xfrm>
            <a:off x="7164388" y="1052513"/>
            <a:ext cx="1135062" cy="519112"/>
          </a:xfrm>
          <a:prstGeom prst="rect">
            <a:avLst/>
          </a:prstGeom>
          <a:noFill/>
          <a:ln w="9525">
            <a:noFill/>
            <a:miter lim="800000"/>
            <a:headEnd/>
            <a:tailEnd/>
          </a:ln>
          <a:effectLst/>
        </p:spPr>
        <p:txBody>
          <a:bodyPr wrap="none">
            <a:spAutoFit/>
          </a:bodyPr>
          <a:lstStyle/>
          <a:p>
            <a:r>
              <a:rPr lang="de-DE" sz="2800"/>
              <a:t>Genie</a:t>
            </a:r>
          </a:p>
        </p:txBody>
      </p:sp>
      <p:sp>
        <p:nvSpPr>
          <p:cNvPr id="11272"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1273"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11274" name="Picture 10" descr="int-fragez"/>
          <p:cNvPicPr>
            <a:picLocks noChangeAspect="1" noChangeArrowheads="1"/>
          </p:cNvPicPr>
          <p:nvPr/>
        </p:nvPicPr>
        <p:blipFill>
          <a:blip r:embed="rId6" cstate="print"/>
          <a:srcRect/>
          <a:stretch>
            <a:fillRect/>
          </a:stretch>
        </p:blipFill>
        <p:spPr bwMode="auto">
          <a:xfrm>
            <a:off x="7924800" y="333375"/>
            <a:ext cx="1219200" cy="4257675"/>
          </a:xfrm>
          <a:prstGeom prst="rect">
            <a:avLst/>
          </a:prstGeom>
          <a:noFill/>
        </p:spPr>
      </p:pic>
      <p:sp>
        <p:nvSpPr>
          <p:cNvPr id="11275" name="Rectangle 11"/>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sp>
        <p:nvSpPr>
          <p:cNvPr id="11276" name="Text Box 12"/>
          <p:cNvSpPr txBox="1">
            <a:spLocks noChangeArrowheads="1"/>
          </p:cNvSpPr>
          <p:nvPr/>
        </p:nvSpPr>
        <p:spPr bwMode="auto">
          <a:xfrm>
            <a:off x="900113" y="2276475"/>
            <a:ext cx="6300787" cy="457200"/>
          </a:xfrm>
          <a:prstGeom prst="rect">
            <a:avLst/>
          </a:prstGeom>
          <a:noFill/>
          <a:ln w="9525">
            <a:noFill/>
            <a:miter lim="800000"/>
            <a:headEnd/>
            <a:tailEnd/>
          </a:ln>
          <a:effectLst/>
        </p:spPr>
        <p:txBody>
          <a:bodyPr wrap="none">
            <a:spAutoFit/>
          </a:bodyPr>
          <a:lstStyle/>
          <a:p>
            <a:r>
              <a:rPr lang="de-DE">
                <a:solidFill>
                  <a:srgbClr val="008000"/>
                </a:solidFill>
              </a:rPr>
              <a:t>Struik: Abriss der Geschichte der Mathematik</a:t>
            </a:r>
            <a:endParaRPr lang="de-DE" sz="1600">
              <a:solidFill>
                <a:srgbClr val="008000"/>
              </a:solidFill>
            </a:endParaRPr>
          </a:p>
        </p:txBody>
      </p:sp>
      <p:sp>
        <p:nvSpPr>
          <p:cNvPr id="11277" name="Text Box 13"/>
          <p:cNvSpPr txBox="1">
            <a:spLocks noChangeArrowheads="1"/>
          </p:cNvSpPr>
          <p:nvPr/>
        </p:nvSpPr>
        <p:spPr bwMode="auto">
          <a:xfrm>
            <a:off x="1116013" y="2759075"/>
            <a:ext cx="5827712" cy="1187450"/>
          </a:xfrm>
          <a:prstGeom prst="rect">
            <a:avLst/>
          </a:prstGeom>
          <a:noFill/>
          <a:ln w="9525">
            <a:noFill/>
            <a:miter lim="800000"/>
            <a:headEnd/>
            <a:tailEnd/>
          </a:ln>
          <a:effectLst/>
        </p:spPr>
        <p:txBody>
          <a:bodyPr wrap="none">
            <a:spAutoFit/>
          </a:bodyPr>
          <a:lstStyle/>
          <a:p>
            <a:pPr marL="342900" indent="-342900"/>
            <a:r>
              <a:rPr lang="de-DE"/>
              <a:t>... In seinem kurzen Leben hat er nur eine</a:t>
            </a:r>
          </a:p>
          <a:p>
            <a:pPr marL="342900" indent="-342900"/>
            <a:r>
              <a:rPr lang="de-DE"/>
              <a:t>verhältnismäßig kleine Anzahl von </a:t>
            </a:r>
          </a:p>
          <a:p>
            <a:pPr marL="342900" indent="-342900"/>
            <a:r>
              <a:rPr lang="de-DE"/>
              <a:t>Arbeiten veröffentlicht, aber</a:t>
            </a:r>
          </a:p>
        </p:txBody>
      </p:sp>
      <p:sp>
        <p:nvSpPr>
          <p:cNvPr id="11278" name="Text Box 14"/>
          <p:cNvSpPr txBox="1">
            <a:spLocks noChangeArrowheads="1"/>
          </p:cNvSpPr>
          <p:nvPr/>
        </p:nvSpPr>
        <p:spPr bwMode="auto">
          <a:xfrm>
            <a:off x="1116013" y="4076700"/>
            <a:ext cx="5268912" cy="2282825"/>
          </a:xfrm>
          <a:prstGeom prst="rect">
            <a:avLst/>
          </a:prstGeom>
          <a:noFill/>
          <a:ln w="9525">
            <a:noFill/>
            <a:miter lim="800000"/>
            <a:headEnd/>
            <a:tailEnd/>
          </a:ln>
          <a:effectLst/>
        </p:spPr>
        <p:txBody>
          <a:bodyPr wrap="none">
            <a:spAutoFit/>
          </a:bodyPr>
          <a:lstStyle/>
          <a:p>
            <a:r>
              <a:rPr lang="de-DE"/>
              <a:t>jede von ihnen war </a:t>
            </a:r>
          </a:p>
          <a:p>
            <a:r>
              <a:rPr lang="de-DE"/>
              <a:t>-und ist es noch- bedeutend</a:t>
            </a:r>
          </a:p>
          <a:p>
            <a:r>
              <a:rPr lang="de-DE"/>
              <a:t>und einige von ihnen haben ganz</a:t>
            </a:r>
          </a:p>
          <a:p>
            <a:r>
              <a:rPr lang="de-DE"/>
              <a:t>neue und fruchtbare Gebiete eröffnet.</a:t>
            </a:r>
          </a:p>
          <a:p>
            <a:endParaRPr lang="de-DE"/>
          </a:p>
          <a:p>
            <a:endParaRPr lang="de-DE"/>
          </a:p>
        </p:txBody>
      </p:sp>
      <p:sp>
        <p:nvSpPr>
          <p:cNvPr id="2" name="Text Box 8">
            <a:extLst>
              <a:ext uri="{FF2B5EF4-FFF2-40B4-BE49-F238E27FC236}">
                <a16:creationId xmlns:a16="http://schemas.microsoft.com/office/drawing/2014/main" id="{15CCD59E-B048-C771-6D77-4AEFAD7E1E1E}"/>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236A56A3-1CD5-695C-DEDF-E0F78509BCBC}"/>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11</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p:bldP spid="112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12291" name="Picture 3"/>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2292"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2293"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1229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Text Box 7"/>
          <p:cNvSpPr txBox="1">
            <a:spLocks noChangeArrowheads="1"/>
          </p:cNvSpPr>
          <p:nvPr/>
        </p:nvSpPr>
        <p:spPr bwMode="auto">
          <a:xfrm>
            <a:off x="7164388" y="981075"/>
            <a:ext cx="1135062" cy="519113"/>
          </a:xfrm>
          <a:prstGeom prst="rect">
            <a:avLst/>
          </a:prstGeom>
          <a:noFill/>
          <a:ln w="9525">
            <a:noFill/>
            <a:miter lim="800000"/>
            <a:headEnd/>
            <a:tailEnd/>
          </a:ln>
          <a:effectLst/>
        </p:spPr>
        <p:txBody>
          <a:bodyPr wrap="none">
            <a:spAutoFit/>
          </a:bodyPr>
          <a:lstStyle/>
          <a:p>
            <a:r>
              <a:rPr lang="de-DE" sz="2800"/>
              <a:t>Genie</a:t>
            </a:r>
          </a:p>
        </p:txBody>
      </p:sp>
      <p:sp>
        <p:nvSpPr>
          <p:cNvPr id="12296"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2297"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12298" name="Picture 10" descr="int-fragez"/>
          <p:cNvPicPr>
            <a:picLocks noChangeAspect="1" noChangeArrowheads="1"/>
          </p:cNvPicPr>
          <p:nvPr/>
        </p:nvPicPr>
        <p:blipFill>
          <a:blip r:embed="rId6" cstate="print"/>
          <a:srcRect/>
          <a:stretch>
            <a:fillRect/>
          </a:stretch>
        </p:blipFill>
        <p:spPr bwMode="auto">
          <a:xfrm>
            <a:off x="7924800" y="333375"/>
            <a:ext cx="1219200" cy="4257675"/>
          </a:xfrm>
          <a:prstGeom prst="rect">
            <a:avLst/>
          </a:prstGeom>
          <a:noFill/>
        </p:spPr>
      </p:pic>
      <p:sp>
        <p:nvSpPr>
          <p:cNvPr id="12299" name="Rectangle 11"/>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sp>
        <p:nvSpPr>
          <p:cNvPr id="12300" name="Text Box 12"/>
          <p:cNvSpPr txBox="1">
            <a:spLocks noChangeArrowheads="1"/>
          </p:cNvSpPr>
          <p:nvPr/>
        </p:nvSpPr>
        <p:spPr bwMode="auto">
          <a:xfrm>
            <a:off x="900113" y="2276475"/>
            <a:ext cx="6300787" cy="457200"/>
          </a:xfrm>
          <a:prstGeom prst="rect">
            <a:avLst/>
          </a:prstGeom>
          <a:noFill/>
          <a:ln w="9525">
            <a:noFill/>
            <a:miter lim="800000"/>
            <a:headEnd/>
            <a:tailEnd/>
          </a:ln>
          <a:effectLst/>
        </p:spPr>
        <p:txBody>
          <a:bodyPr wrap="none">
            <a:spAutoFit/>
          </a:bodyPr>
          <a:lstStyle/>
          <a:p>
            <a:r>
              <a:rPr lang="de-DE">
                <a:solidFill>
                  <a:srgbClr val="008000"/>
                </a:solidFill>
              </a:rPr>
              <a:t>Struik: Abriss der Geschichte der Mathematik</a:t>
            </a:r>
            <a:endParaRPr lang="de-DE" sz="1600">
              <a:solidFill>
                <a:srgbClr val="008000"/>
              </a:solidFill>
            </a:endParaRPr>
          </a:p>
        </p:txBody>
      </p:sp>
      <p:sp>
        <p:nvSpPr>
          <p:cNvPr id="12301" name="Text Box 13"/>
          <p:cNvSpPr txBox="1">
            <a:spLocks noChangeArrowheads="1"/>
          </p:cNvSpPr>
          <p:nvPr/>
        </p:nvSpPr>
        <p:spPr bwMode="auto">
          <a:xfrm>
            <a:off x="1116013" y="2759075"/>
            <a:ext cx="5757862" cy="822325"/>
          </a:xfrm>
          <a:prstGeom prst="rect">
            <a:avLst/>
          </a:prstGeom>
          <a:noFill/>
          <a:ln w="9525">
            <a:noFill/>
            <a:miter lim="800000"/>
            <a:headEnd/>
            <a:tailEnd/>
          </a:ln>
          <a:effectLst/>
        </p:spPr>
        <p:txBody>
          <a:bodyPr wrap="none">
            <a:spAutoFit/>
          </a:bodyPr>
          <a:lstStyle/>
          <a:p>
            <a:pPr marL="342900" indent="-342900"/>
            <a:r>
              <a:rPr lang="de-DE"/>
              <a:t>Felix Klein, selbst ein Stern erster Größe,</a:t>
            </a:r>
          </a:p>
          <a:p>
            <a:pPr marL="342900" indent="-342900"/>
            <a:r>
              <a:rPr lang="de-DE"/>
              <a:t>charakterisiert:</a:t>
            </a:r>
          </a:p>
        </p:txBody>
      </p:sp>
      <p:sp>
        <p:nvSpPr>
          <p:cNvPr id="12302" name="Text Box 14"/>
          <p:cNvSpPr txBox="1">
            <a:spLocks noChangeArrowheads="1"/>
          </p:cNvSpPr>
          <p:nvPr/>
        </p:nvSpPr>
        <p:spPr bwMode="auto">
          <a:xfrm>
            <a:off x="1116013" y="3573463"/>
            <a:ext cx="6697662" cy="1552575"/>
          </a:xfrm>
          <a:prstGeom prst="rect">
            <a:avLst/>
          </a:prstGeom>
          <a:noFill/>
          <a:ln w="9525">
            <a:noFill/>
            <a:miter lim="800000"/>
            <a:headEnd/>
            <a:tailEnd/>
          </a:ln>
          <a:effectLst/>
        </p:spPr>
        <p:txBody>
          <a:bodyPr>
            <a:spAutoFit/>
          </a:bodyPr>
          <a:lstStyle/>
          <a:p>
            <a:r>
              <a:rPr lang="de-DE"/>
              <a:t>Riemann ist der Mann der </a:t>
            </a:r>
          </a:p>
          <a:p>
            <a:r>
              <a:rPr lang="de-DE"/>
              <a:t>glänzenden Intuition. </a:t>
            </a:r>
          </a:p>
          <a:p>
            <a:r>
              <a:rPr lang="de-DE"/>
              <a:t>Durch seine umfassende Genialität</a:t>
            </a:r>
          </a:p>
          <a:p>
            <a:r>
              <a:rPr lang="de-DE"/>
              <a:t>überragt er alle seine Zeitgenossen.</a:t>
            </a:r>
          </a:p>
        </p:txBody>
      </p:sp>
      <p:sp>
        <p:nvSpPr>
          <p:cNvPr id="12303" name="Text Box 15"/>
          <p:cNvSpPr txBox="1">
            <a:spLocks noChangeArrowheads="1"/>
          </p:cNvSpPr>
          <p:nvPr/>
        </p:nvSpPr>
        <p:spPr bwMode="auto">
          <a:xfrm>
            <a:off x="1042988" y="5084763"/>
            <a:ext cx="4541837" cy="1187450"/>
          </a:xfrm>
          <a:prstGeom prst="rect">
            <a:avLst/>
          </a:prstGeom>
          <a:noFill/>
          <a:ln w="9525">
            <a:noFill/>
            <a:miter lim="800000"/>
            <a:headEnd/>
            <a:tailEnd/>
          </a:ln>
          <a:effectLst/>
        </p:spPr>
        <p:txBody>
          <a:bodyPr wrap="none">
            <a:spAutoFit/>
          </a:bodyPr>
          <a:lstStyle/>
          <a:p>
            <a:r>
              <a:rPr lang="de-DE"/>
              <a:t>Wo sein Interesse geweckt ist, </a:t>
            </a:r>
          </a:p>
          <a:p>
            <a:r>
              <a:rPr lang="de-DE"/>
              <a:t>beginnt er neu, ohne sich durch </a:t>
            </a:r>
          </a:p>
          <a:p>
            <a:r>
              <a:rPr lang="de-DE"/>
              <a:t>Traditionen beirren zu lassen.</a:t>
            </a:r>
          </a:p>
        </p:txBody>
      </p:sp>
      <p:sp>
        <p:nvSpPr>
          <p:cNvPr id="2" name="Text Box 8">
            <a:extLst>
              <a:ext uri="{FF2B5EF4-FFF2-40B4-BE49-F238E27FC236}">
                <a16:creationId xmlns:a16="http://schemas.microsoft.com/office/drawing/2014/main" id="{C06D1F3A-0E07-1DDA-8807-EB8F271CED6B}"/>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29D8293D-FC85-ED76-FD7A-0BEB67717D5E}"/>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12</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p:bldP spid="12302" grpId="0"/>
      <p:bldP spid="123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13315" name="Picture 3"/>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3316"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3317"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1331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9" name="Text Box 7"/>
          <p:cNvSpPr txBox="1">
            <a:spLocks noChangeArrowheads="1"/>
          </p:cNvSpPr>
          <p:nvPr/>
        </p:nvSpPr>
        <p:spPr bwMode="auto">
          <a:xfrm>
            <a:off x="7235825" y="981075"/>
            <a:ext cx="1135063" cy="519113"/>
          </a:xfrm>
          <a:prstGeom prst="rect">
            <a:avLst/>
          </a:prstGeom>
          <a:noFill/>
          <a:ln w="9525">
            <a:noFill/>
            <a:miter lim="800000"/>
            <a:headEnd/>
            <a:tailEnd/>
          </a:ln>
          <a:effectLst/>
        </p:spPr>
        <p:txBody>
          <a:bodyPr wrap="none">
            <a:spAutoFit/>
          </a:bodyPr>
          <a:lstStyle/>
          <a:p>
            <a:r>
              <a:rPr lang="de-DE" sz="2800"/>
              <a:t>Genie</a:t>
            </a:r>
          </a:p>
        </p:txBody>
      </p:sp>
      <p:sp>
        <p:nvSpPr>
          <p:cNvPr id="13320"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3321"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13322" name="Picture 10" descr="int-fragez"/>
          <p:cNvPicPr>
            <a:picLocks noChangeAspect="1" noChangeArrowheads="1"/>
          </p:cNvPicPr>
          <p:nvPr/>
        </p:nvPicPr>
        <p:blipFill>
          <a:blip r:embed="rId6" cstate="print"/>
          <a:srcRect/>
          <a:stretch>
            <a:fillRect/>
          </a:stretch>
        </p:blipFill>
        <p:spPr bwMode="auto">
          <a:xfrm>
            <a:off x="7924800" y="333375"/>
            <a:ext cx="1219200" cy="4257675"/>
          </a:xfrm>
          <a:prstGeom prst="rect">
            <a:avLst/>
          </a:prstGeom>
          <a:noFill/>
        </p:spPr>
      </p:pic>
      <p:sp>
        <p:nvSpPr>
          <p:cNvPr id="13323" name="Rectangle 11"/>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pic>
        <p:nvPicPr>
          <p:cNvPr id="13328" name="Picture 16" descr="int"/>
          <p:cNvPicPr>
            <a:picLocks noChangeAspect="1" noChangeArrowheads="1"/>
          </p:cNvPicPr>
          <p:nvPr/>
        </p:nvPicPr>
        <p:blipFill>
          <a:blip r:embed="rId7" cstate="print"/>
          <a:srcRect/>
          <a:stretch>
            <a:fillRect/>
          </a:stretch>
        </p:blipFill>
        <p:spPr bwMode="auto">
          <a:xfrm>
            <a:off x="2411413" y="2060575"/>
            <a:ext cx="1638300" cy="4248150"/>
          </a:xfrm>
          <a:prstGeom prst="rect">
            <a:avLst/>
          </a:prstGeom>
          <a:noFill/>
        </p:spPr>
      </p:pic>
      <p:sp>
        <p:nvSpPr>
          <p:cNvPr id="13329" name="Text Box 17"/>
          <p:cNvSpPr txBox="1">
            <a:spLocks noChangeArrowheads="1"/>
          </p:cNvSpPr>
          <p:nvPr/>
        </p:nvSpPr>
        <p:spPr bwMode="auto">
          <a:xfrm>
            <a:off x="4284663" y="3500438"/>
            <a:ext cx="836612" cy="1098550"/>
          </a:xfrm>
          <a:prstGeom prst="rect">
            <a:avLst/>
          </a:prstGeom>
          <a:noFill/>
          <a:ln w="9525">
            <a:noFill/>
            <a:miter lim="800000"/>
            <a:headEnd/>
            <a:tailEnd/>
          </a:ln>
          <a:effectLst/>
        </p:spPr>
        <p:txBody>
          <a:bodyPr wrap="none">
            <a:spAutoFit/>
          </a:bodyPr>
          <a:lstStyle/>
          <a:p>
            <a:r>
              <a:rPr lang="de-DE" sz="6600"/>
              <a:t>ja</a:t>
            </a:r>
          </a:p>
        </p:txBody>
      </p:sp>
      <p:sp>
        <p:nvSpPr>
          <p:cNvPr id="2" name="Text Box 8">
            <a:extLst>
              <a:ext uri="{FF2B5EF4-FFF2-40B4-BE49-F238E27FC236}">
                <a16:creationId xmlns:a16="http://schemas.microsoft.com/office/drawing/2014/main" id="{BDF5102B-EADC-D0F6-5E67-AB1100364B35}"/>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D40A23E1-3277-2FC5-E696-CD9FC48224C5}"/>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13</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7777 0.04607 L -0.63681 0.41366 " pathEditMode="relative" ptsTypes="AA">
                                      <p:cBhvr>
                                        <p:cTn id="6" dur="1000" fill="hold"/>
                                        <p:tgtEl>
                                          <p:spTgt spid="13319"/>
                                        </p:tgtEl>
                                        <p:attrNameLst>
                                          <p:attrName>ppt_x</p:attrName>
                                          <p:attrName>ppt_y</p:attrName>
                                        </p:attrNameLst>
                                      </p:cBhvr>
                                    </p:animMotion>
                                  </p:childTnLst>
                                </p:cTn>
                              </p:par>
                              <p:par>
                                <p:cTn id="7" presetID="4" presetClass="emph" presetSubtype="2" fill="hold" grpId="1" nodeType="withEffect">
                                  <p:stCondLst>
                                    <p:cond delay="0"/>
                                  </p:stCondLst>
                                  <p:childTnLst>
                                    <p:anim to="1.5" calcmode="lin" valueType="num">
                                      <p:cBhvr override="childStyle">
                                        <p:cTn id="8" dur="2000" fill="hold"/>
                                        <p:tgtEl>
                                          <p:spTgt spid="13319"/>
                                        </p:tgtEl>
                                        <p:attrNameLst>
                                          <p:attrName>style.fontSize</p:attrName>
                                        </p:attrNameLst>
                                      </p:cBhvr>
                                    </p:anim>
                                  </p:childTnLst>
                                </p:cTn>
                              </p:par>
                              <p:par>
                                <p:cTn id="9" presetID="0" presetClass="path" presetSubtype="0" accel="50000" decel="50000" fill="hold" nodeType="withEffect">
                                  <p:stCondLst>
                                    <p:cond delay="0"/>
                                  </p:stCondLst>
                                  <p:childTnLst>
                                    <p:animMotion origin="layout" path="M -0.0552 -0.11111 L -0.61441 0.2669 " pathEditMode="relative" rAng="0" ptsTypes="AA">
                                      <p:cBhvr>
                                        <p:cTn id="10" dur="1000" fill="hold"/>
                                        <p:tgtEl>
                                          <p:spTgt spid="13322"/>
                                        </p:tgtEl>
                                        <p:attrNameLst>
                                          <p:attrName>ppt_x</p:attrName>
                                          <p:attrName>ppt_y</p:attrName>
                                        </p:attrNameLst>
                                      </p:cBhvr>
                                      <p:rCtr x="-28000" y="18900"/>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13322"/>
                                        </p:tgtEl>
                                        <p:attrNameLst>
                                          <p:attrName>style.visibility</p:attrName>
                                        </p:attrNameLst>
                                      </p:cBhvr>
                                      <p:to>
                                        <p:strVal val="hidden"/>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13328"/>
                                        </p:tgtEl>
                                        <p:attrNameLst>
                                          <p:attrName>style.visibility</p:attrName>
                                        </p:attrNameLst>
                                      </p:cBhvr>
                                      <p:to>
                                        <p:strVal val="visible"/>
                                      </p:to>
                                    </p:set>
                                  </p:childTnLst>
                                </p:cTn>
                              </p:par>
                            </p:childTnLst>
                          </p:cTn>
                        </p:par>
                        <p:par>
                          <p:cTn id="17" fill="hold">
                            <p:stCondLst>
                              <p:cond delay="2000"/>
                            </p:stCondLst>
                            <p:childTnLst>
                              <p:par>
                                <p:cTn id="18" presetID="15" presetClass="entr" presetSubtype="0" fill="hold" grpId="0" nodeType="afterEffect">
                                  <p:stCondLst>
                                    <p:cond delay="1000"/>
                                  </p:stCondLst>
                                  <p:childTnLst>
                                    <p:set>
                                      <p:cBhvr>
                                        <p:cTn id="19" dur="1" fill="hold">
                                          <p:stCondLst>
                                            <p:cond delay="0"/>
                                          </p:stCondLst>
                                        </p:cTn>
                                        <p:tgtEl>
                                          <p:spTgt spid="13329"/>
                                        </p:tgtEl>
                                        <p:attrNameLst>
                                          <p:attrName>style.visibility</p:attrName>
                                        </p:attrNameLst>
                                      </p:cBhvr>
                                      <p:to>
                                        <p:strVal val="visible"/>
                                      </p:to>
                                    </p:set>
                                    <p:anim calcmode="lin" valueType="num">
                                      <p:cBhvr>
                                        <p:cTn id="20" dur="1000" fill="hold"/>
                                        <p:tgtEl>
                                          <p:spTgt spid="13329"/>
                                        </p:tgtEl>
                                        <p:attrNameLst>
                                          <p:attrName>ppt_w</p:attrName>
                                        </p:attrNameLst>
                                      </p:cBhvr>
                                      <p:tavLst>
                                        <p:tav tm="0">
                                          <p:val>
                                            <p:fltVal val="0"/>
                                          </p:val>
                                        </p:tav>
                                        <p:tav tm="100000">
                                          <p:val>
                                            <p:strVal val="#ppt_w"/>
                                          </p:val>
                                        </p:tav>
                                      </p:tavLst>
                                    </p:anim>
                                    <p:anim calcmode="lin" valueType="num">
                                      <p:cBhvr>
                                        <p:cTn id="21" dur="1000" fill="hold"/>
                                        <p:tgtEl>
                                          <p:spTgt spid="13329"/>
                                        </p:tgtEl>
                                        <p:attrNameLst>
                                          <p:attrName>ppt_h</p:attrName>
                                        </p:attrNameLst>
                                      </p:cBhvr>
                                      <p:tavLst>
                                        <p:tav tm="0">
                                          <p:val>
                                            <p:fltVal val="0"/>
                                          </p:val>
                                        </p:tav>
                                        <p:tav tm="100000">
                                          <p:val>
                                            <p:strVal val="#ppt_h"/>
                                          </p:val>
                                        </p:tav>
                                      </p:tavLst>
                                    </p:anim>
                                    <p:anim calcmode="lin" valueType="num">
                                      <p:cBhvr>
                                        <p:cTn id="22" dur="1000" fill="hold"/>
                                        <p:tgtEl>
                                          <p:spTgt spid="13329"/>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33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19" grpId="1"/>
      <p:bldP spid="133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9"/>
          <p:cNvSpPr>
            <a:spLocks noChangeArrowheads="1"/>
          </p:cNvSpPr>
          <p:nvPr/>
        </p:nvSpPr>
        <p:spPr bwMode="auto">
          <a:xfrm>
            <a:off x="1509713" y="2133600"/>
            <a:ext cx="7634287" cy="3744913"/>
          </a:xfrm>
          <a:prstGeom prst="rect">
            <a:avLst/>
          </a:prstGeom>
          <a:noFill/>
          <a:ln w="9525">
            <a:noFill/>
            <a:miter lim="800000"/>
            <a:headEnd/>
            <a:tailEnd/>
          </a:ln>
          <a:effectLst/>
        </p:spPr>
        <p:txBody>
          <a:bodyPr/>
          <a:lstStyle/>
          <a:p>
            <a:pPr>
              <a:spcBef>
                <a:spcPct val="20000"/>
              </a:spcBef>
              <a:buFontTx/>
              <a:buChar char="•"/>
            </a:pPr>
            <a:r>
              <a:rPr lang="de-DE" sz="3200" dirty="0"/>
              <a:t> Bedeutung – gemessen und bewiesen</a:t>
            </a:r>
          </a:p>
          <a:p>
            <a:pPr>
              <a:spcBef>
                <a:spcPct val="20000"/>
              </a:spcBef>
              <a:buFontTx/>
              <a:buChar char="•"/>
            </a:pPr>
            <a:r>
              <a:rPr lang="de-DE" sz="3200" dirty="0"/>
              <a:t> Kindheit und Schulzeit am </a:t>
            </a:r>
            <a:r>
              <a:rPr lang="de-DE" sz="3200" dirty="0" err="1"/>
              <a:t>Johanneum</a:t>
            </a:r>
            <a:endParaRPr lang="de-DE" sz="3200" dirty="0"/>
          </a:p>
          <a:p>
            <a:pPr>
              <a:spcBef>
                <a:spcPct val="20000"/>
              </a:spcBef>
              <a:buFontTx/>
              <a:buChar char="•"/>
            </a:pPr>
            <a:r>
              <a:rPr lang="de-DE" sz="3200" dirty="0"/>
              <a:t> Seine wissenschaftliche Laufbahn</a:t>
            </a:r>
          </a:p>
          <a:p>
            <a:pPr>
              <a:spcBef>
                <a:spcPct val="20000"/>
              </a:spcBef>
              <a:buFontTx/>
              <a:buChar char="•"/>
            </a:pPr>
            <a:r>
              <a:rPr lang="de-DE" sz="3200" dirty="0"/>
              <a:t> Privates Leben und Tod</a:t>
            </a:r>
          </a:p>
          <a:p>
            <a:pPr>
              <a:spcBef>
                <a:spcPct val="20000"/>
              </a:spcBef>
              <a:buFontTx/>
              <a:buChar char="•"/>
            </a:pPr>
            <a:r>
              <a:rPr lang="de-DE" sz="3200" dirty="0"/>
              <a:t> Nachwort</a:t>
            </a:r>
          </a:p>
          <a:p>
            <a:pPr>
              <a:spcBef>
                <a:spcPct val="20000"/>
              </a:spcBef>
              <a:buFontTx/>
              <a:buChar char="•"/>
            </a:pPr>
            <a:endParaRPr lang="de-DE" sz="3200" dirty="0"/>
          </a:p>
          <a:p>
            <a:pPr algn="ctr">
              <a:spcBef>
                <a:spcPct val="20000"/>
              </a:spcBef>
              <a:buFontTx/>
              <a:buChar char="•"/>
            </a:pPr>
            <a:endParaRPr lang="de-DE" sz="3200" dirty="0"/>
          </a:p>
        </p:txBody>
      </p:sp>
      <p:sp>
        <p:nvSpPr>
          <p:cNvPr id="17410" name="Rectangle 2"/>
          <p:cNvSpPr>
            <a:spLocks noGrp="1" noChangeArrowheads="1"/>
          </p:cNvSpPr>
          <p:nvPr>
            <p:ph type="ctrTitle"/>
          </p:nvPr>
        </p:nvSpPr>
        <p:spPr>
          <a:xfrm>
            <a:off x="1476375" y="404813"/>
            <a:ext cx="6624638" cy="1470025"/>
          </a:xfrm>
        </p:spPr>
        <p:txBody>
          <a:bodyPr/>
          <a:lstStyle/>
          <a:p>
            <a:r>
              <a:rPr lang="de-DE"/>
              <a:t>Gliederung</a:t>
            </a:r>
          </a:p>
        </p:txBody>
      </p:sp>
      <p:sp>
        <p:nvSpPr>
          <p:cNvPr id="1741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7412"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1741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4"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7415" name="Rectangle 7"/>
          <p:cNvSpPr>
            <a:spLocks noChangeArrowheads="1"/>
          </p:cNvSpPr>
          <p:nvPr/>
        </p:nvSpPr>
        <p:spPr bwMode="auto">
          <a:xfrm>
            <a:off x="0" y="1125538"/>
            <a:ext cx="9144000" cy="0"/>
          </a:xfrm>
          <a:prstGeom prst="rect">
            <a:avLst/>
          </a:prstGeom>
          <a:noFill/>
          <a:ln w="9525">
            <a:noFill/>
            <a:miter lim="800000"/>
            <a:headEnd/>
            <a:tailEnd/>
          </a:ln>
          <a:effectLst/>
        </p:spPr>
        <p:txBody>
          <a:bodyPr wrap="none" anchor="ctr">
            <a:spAutoFit/>
          </a:bodyPr>
          <a:lstStyle/>
          <a:p>
            <a:endParaRPr lang="de-DE"/>
          </a:p>
        </p:txBody>
      </p:sp>
      <p:sp>
        <p:nvSpPr>
          <p:cNvPr id="17416" name="Rectangle 8"/>
          <p:cNvSpPr>
            <a:spLocks noGrp="1" noChangeArrowheads="1"/>
          </p:cNvSpPr>
          <p:nvPr>
            <p:ph type="subTitle" idx="1"/>
          </p:nvPr>
        </p:nvSpPr>
        <p:spPr>
          <a:xfrm>
            <a:off x="1403350" y="1557338"/>
            <a:ext cx="7129463" cy="647700"/>
          </a:xfrm>
        </p:spPr>
        <p:txBody>
          <a:bodyPr/>
          <a:lstStyle/>
          <a:p>
            <a:pPr>
              <a:buFontTx/>
              <a:buChar char="•"/>
            </a:pPr>
            <a:r>
              <a:rPr lang="de-DE"/>
              <a:t> Bedeutung – ausgedrückt in Worten</a:t>
            </a:r>
          </a:p>
        </p:txBody>
      </p:sp>
      <p:sp>
        <p:nvSpPr>
          <p:cNvPr id="17418" name="Rectangle 10"/>
          <p:cNvSpPr>
            <a:spLocks noChangeArrowheads="1"/>
          </p:cNvSpPr>
          <p:nvPr/>
        </p:nvSpPr>
        <p:spPr bwMode="auto">
          <a:xfrm>
            <a:off x="1403350" y="1557338"/>
            <a:ext cx="7129463" cy="433387"/>
          </a:xfrm>
          <a:prstGeom prst="rect">
            <a:avLst/>
          </a:prstGeom>
          <a:noFill/>
          <a:ln w="9525">
            <a:noFill/>
            <a:miter lim="800000"/>
            <a:headEnd/>
            <a:tailEnd/>
          </a:ln>
          <a:effectLst/>
        </p:spPr>
        <p:txBody>
          <a:bodyPr/>
          <a:lstStyle/>
          <a:p>
            <a:pPr algn="ctr">
              <a:spcBef>
                <a:spcPct val="20000"/>
              </a:spcBef>
              <a:buFontTx/>
              <a:buChar char="•"/>
            </a:pPr>
            <a:r>
              <a:rPr lang="de-DE" sz="3200" dirty="0"/>
              <a:t> </a:t>
            </a:r>
            <a:r>
              <a:rPr lang="de-DE" sz="3200" dirty="0">
                <a:solidFill>
                  <a:srgbClr val="E0B9E1"/>
                </a:solidFill>
              </a:rPr>
              <a:t>Bedeutung – ausgedrückt in Worten</a:t>
            </a:r>
          </a:p>
        </p:txBody>
      </p:sp>
      <p:sp>
        <p:nvSpPr>
          <p:cNvPr id="4" name="Text Box 8">
            <a:extLst>
              <a:ext uri="{FF2B5EF4-FFF2-40B4-BE49-F238E27FC236}">
                <a16:creationId xmlns:a16="http://schemas.microsoft.com/office/drawing/2014/main" id="{267EB2B2-A821-8CEF-859E-8DE87D1AEF2D}"/>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5" name="Foliennummernplatzhalter 5">
            <a:extLst>
              <a:ext uri="{FF2B5EF4-FFF2-40B4-BE49-F238E27FC236}">
                <a16:creationId xmlns:a16="http://schemas.microsoft.com/office/drawing/2014/main" id="{8B4D5A78-17A3-60E2-5514-CCCC4C973DF5}"/>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14</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476375" y="404813"/>
            <a:ext cx="6624638" cy="647700"/>
          </a:xfrm>
        </p:spPr>
        <p:txBody>
          <a:bodyPr/>
          <a:lstStyle/>
          <a:p>
            <a:r>
              <a:rPr lang="de-DE" sz="4000"/>
              <a:t>Geschichte der Mathematik</a:t>
            </a:r>
          </a:p>
        </p:txBody>
      </p:sp>
      <p:sp>
        <p:nvSpPr>
          <p:cNvPr id="1638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388"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1638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0"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6391" name="Rectangle 7"/>
          <p:cNvSpPr>
            <a:spLocks noChangeArrowheads="1"/>
          </p:cNvSpPr>
          <p:nvPr/>
        </p:nvSpPr>
        <p:spPr bwMode="auto">
          <a:xfrm>
            <a:off x="0" y="1125538"/>
            <a:ext cx="9144000" cy="0"/>
          </a:xfrm>
          <a:prstGeom prst="rect">
            <a:avLst/>
          </a:prstGeom>
          <a:noFill/>
          <a:ln w="9525">
            <a:noFill/>
            <a:miter lim="800000"/>
            <a:headEnd/>
            <a:tailEnd/>
          </a:ln>
          <a:effectLst/>
        </p:spPr>
        <p:txBody>
          <a:bodyPr wrap="none" anchor="ctr">
            <a:spAutoFit/>
          </a:bodyPr>
          <a:lstStyle/>
          <a:p>
            <a:endParaRPr lang="de-DE"/>
          </a:p>
        </p:txBody>
      </p:sp>
      <p:sp>
        <p:nvSpPr>
          <p:cNvPr id="16392" name="Rectangle 8"/>
          <p:cNvSpPr>
            <a:spLocks noGrp="1" noChangeArrowheads="1"/>
          </p:cNvSpPr>
          <p:nvPr>
            <p:ph type="subTitle" idx="1"/>
          </p:nvPr>
        </p:nvSpPr>
        <p:spPr>
          <a:xfrm>
            <a:off x="1331913" y="1052513"/>
            <a:ext cx="6400800" cy="360362"/>
          </a:xfrm>
        </p:spPr>
        <p:txBody>
          <a:bodyPr/>
          <a:lstStyle/>
          <a:p>
            <a:pPr>
              <a:lnSpc>
                <a:spcPct val="80000"/>
              </a:lnSpc>
            </a:pPr>
            <a:r>
              <a:rPr lang="de-DE" sz="2000" b="1">
                <a:solidFill>
                  <a:srgbClr val="008000"/>
                </a:solidFill>
              </a:rPr>
              <a:t>Egmont Colerus: Von Pythagoras bis Hilbert</a:t>
            </a:r>
          </a:p>
        </p:txBody>
      </p:sp>
      <p:sp>
        <p:nvSpPr>
          <p:cNvPr id="16393" name="Text Box 9"/>
          <p:cNvSpPr txBox="1">
            <a:spLocks noChangeArrowheads="1"/>
          </p:cNvSpPr>
          <p:nvPr/>
        </p:nvSpPr>
        <p:spPr bwMode="auto">
          <a:xfrm>
            <a:off x="1331913" y="1412875"/>
            <a:ext cx="7129462" cy="4767263"/>
          </a:xfrm>
          <a:prstGeom prst="rect">
            <a:avLst/>
          </a:prstGeom>
          <a:noFill/>
          <a:ln w="9525">
            <a:noFill/>
            <a:miter lim="800000"/>
            <a:headEnd/>
            <a:tailEnd/>
          </a:ln>
          <a:effectLst/>
        </p:spPr>
        <p:txBody>
          <a:bodyPr>
            <a:spAutoFit/>
          </a:bodyPr>
          <a:lstStyle/>
          <a:p>
            <a:pPr marL="342900" indent="-342900"/>
            <a:r>
              <a:rPr lang="de-DE" sz="1600"/>
              <a:t>Vorwort</a:t>
            </a:r>
          </a:p>
          <a:p>
            <a:pPr marL="342900" indent="-342900"/>
            <a:r>
              <a:rPr lang="de-DE" sz="1600"/>
              <a:t>1.	PYTHAGORAS 		Mathematik als Wissenschaft</a:t>
            </a:r>
          </a:p>
          <a:p>
            <a:pPr marL="342900" indent="-342900"/>
            <a:r>
              <a:rPr lang="de-DE" sz="1600"/>
              <a:t>2.	EUKLID		Mathematik und Philosophie</a:t>
            </a:r>
          </a:p>
          <a:p>
            <a:pPr marL="342900" indent="-342900"/>
            <a:r>
              <a:rPr lang="de-DE" sz="1600"/>
              <a:t>3.	ARCHIMEDES		Mathematik und Wirklichkeit</a:t>
            </a:r>
          </a:p>
          <a:p>
            <a:pPr marL="342900" indent="-342900"/>
            <a:r>
              <a:rPr lang="de-DE" sz="1600"/>
              <a:t>4.	APOLLONIOS 		Mathematik als Virtuosität</a:t>
            </a:r>
          </a:p>
          <a:p>
            <a:pPr marL="342900" indent="-342900"/>
            <a:r>
              <a:rPr lang="de-DE" sz="1600"/>
              <a:t>5.	DIOPHANTOS		Mathematik und Schrift</a:t>
            </a:r>
          </a:p>
          <a:p>
            <a:pPr marL="342900" indent="-342900"/>
            <a:r>
              <a:rPr lang="de-DE" sz="1600"/>
              <a:t>6.	AL CHWARIZMI		Mathematik als Denkmaschine</a:t>
            </a:r>
          </a:p>
          <a:p>
            <a:pPr marL="342900" indent="-342900"/>
            <a:r>
              <a:rPr lang="de-DE" sz="1600"/>
              <a:t>7.	LEONARDO VON PISA 	Mathematik als Anbruch</a:t>
            </a:r>
          </a:p>
          <a:p>
            <a:pPr marL="342900" indent="-342900"/>
            <a:r>
              <a:rPr lang="de-DE" sz="1600"/>
              <a:t>8.	NICOLE VON ORESME 	Mathematik und Natur</a:t>
            </a:r>
          </a:p>
          <a:p>
            <a:pPr marL="342900" indent="-342900"/>
            <a:r>
              <a:rPr lang="de-DE" sz="1600"/>
              <a:t>9.	VIETA		Mathematik als Symbolik</a:t>
            </a:r>
          </a:p>
          <a:p>
            <a:pPr marL="342900" indent="-342900"/>
            <a:r>
              <a:rPr lang="de-DE" sz="1600"/>
              <a:t>10.	JOST BÜRGI		Mathematik als Tabelle</a:t>
            </a:r>
          </a:p>
          <a:p>
            <a:pPr marL="342900" indent="-342900"/>
            <a:r>
              <a:rPr lang="de-DE" sz="1600"/>
              <a:t>11.	DESCARTES		Mathematik als Methode</a:t>
            </a:r>
          </a:p>
          <a:p>
            <a:pPr marL="342900" indent="-342900"/>
            <a:r>
              <a:rPr lang="de-DE" sz="1600"/>
              <a:t>12.	G.F. LEIBNIZ		Mathematik als Kosmos</a:t>
            </a:r>
          </a:p>
          <a:p>
            <a:pPr marL="342900" indent="-342900"/>
            <a:r>
              <a:rPr lang="de-DE" sz="1600"/>
              <a:t>13.	PONCELET 		Mathematik als Zauberspiegel</a:t>
            </a:r>
          </a:p>
          <a:p>
            <a:pPr marL="342900" indent="-342900"/>
            <a:r>
              <a:rPr lang="de-DE" sz="1600"/>
              <a:t>14.	EVARISTE GALOIS	Mathematik als Verallgemeinerung</a:t>
            </a:r>
          </a:p>
          <a:p>
            <a:pPr marL="342900" indent="-342900"/>
            <a:r>
              <a:rPr lang="de-DE" sz="1600"/>
              <a:t>15. 	C. F. GAUSS		Mathematik als Weltfahrt</a:t>
            </a:r>
          </a:p>
          <a:p>
            <a:pPr marL="342900" indent="-342900"/>
            <a:r>
              <a:rPr lang="de-DE" sz="1800" b="1">
                <a:solidFill>
                  <a:srgbClr val="CC0099"/>
                </a:solidFill>
              </a:rPr>
              <a:t>16.	BERNHARD RIEMANN 	Mathematik als Geisterreich</a:t>
            </a:r>
          </a:p>
          <a:p>
            <a:pPr marL="342900" indent="-342900">
              <a:buFontTx/>
              <a:buAutoNum type="arabicPeriod" startAt="17"/>
            </a:pPr>
            <a:r>
              <a:rPr lang="de-DE" sz="1600"/>
              <a:t>DAVID HILBERT		Mathematik und Logik</a:t>
            </a:r>
          </a:p>
          <a:p>
            <a:pPr marL="342900" indent="-342900"/>
            <a:r>
              <a:rPr lang="de-DE" sz="1600"/>
              <a:t>Register</a:t>
            </a:r>
          </a:p>
        </p:txBody>
      </p:sp>
      <p:sp>
        <p:nvSpPr>
          <p:cNvPr id="16394" name="AutoShape 10"/>
          <p:cNvSpPr>
            <a:spLocks noChangeArrowheads="1"/>
          </p:cNvSpPr>
          <p:nvPr/>
        </p:nvSpPr>
        <p:spPr bwMode="auto">
          <a:xfrm>
            <a:off x="7164388" y="1412875"/>
            <a:ext cx="1439862" cy="1008063"/>
          </a:xfrm>
          <a:prstGeom prst="wedgeRectCallout">
            <a:avLst>
              <a:gd name="adj1" fmla="val -32139"/>
              <a:gd name="adj2" fmla="val -94722"/>
            </a:avLst>
          </a:prstGeom>
          <a:solidFill>
            <a:srgbClr val="E0B9E1"/>
          </a:solidFill>
          <a:ln w="9525">
            <a:solidFill>
              <a:schemeClr val="tx1"/>
            </a:solidFill>
            <a:miter lim="800000"/>
            <a:headEnd/>
            <a:tailEnd/>
          </a:ln>
          <a:effectLst/>
        </p:spPr>
        <p:txBody>
          <a:bodyPr/>
          <a:lstStyle/>
          <a:p>
            <a:pPr algn="ctr"/>
            <a:r>
              <a:rPr lang="de-DE" sz="1800"/>
              <a:t>dargestellt in 17 Biographien</a:t>
            </a:r>
          </a:p>
        </p:txBody>
      </p:sp>
      <p:pic>
        <p:nvPicPr>
          <p:cNvPr id="16395" name="Picture 11" descr="int"/>
          <p:cNvPicPr>
            <a:picLocks noChangeAspect="1" noChangeArrowheads="1"/>
          </p:cNvPicPr>
          <p:nvPr/>
        </p:nvPicPr>
        <p:blipFill>
          <a:blip r:embed="rId5" cstate="print"/>
          <a:srcRect/>
          <a:stretch>
            <a:fillRect/>
          </a:stretch>
        </p:blipFill>
        <p:spPr bwMode="auto">
          <a:xfrm>
            <a:off x="7956550" y="3644900"/>
            <a:ext cx="1000125" cy="2592388"/>
          </a:xfrm>
          <a:prstGeom prst="rect">
            <a:avLst/>
          </a:prstGeom>
          <a:noFill/>
        </p:spPr>
      </p:pic>
      <p:sp>
        <p:nvSpPr>
          <p:cNvPr id="2" name="Text Box 8">
            <a:extLst>
              <a:ext uri="{FF2B5EF4-FFF2-40B4-BE49-F238E27FC236}">
                <a16:creationId xmlns:a16="http://schemas.microsoft.com/office/drawing/2014/main" id="{146167DE-BD37-2759-4602-470BF8C7EDA9}"/>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859B2176-FB9A-F13E-49F6-7F50724356E2}"/>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15</a:t>
            </a:fld>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16395"/>
                                        </p:tgtEl>
                                        <p:attrNameLst>
                                          <p:attrName>style.visibility</p:attrName>
                                        </p:attrNameLst>
                                      </p:cBhvr>
                                      <p:to>
                                        <p:strVal val="visible"/>
                                      </p:to>
                                    </p:set>
                                    <p:anim calcmode="lin" valueType="num">
                                      <p:cBhvr>
                                        <p:cTn id="13" dur="1000" fill="hold"/>
                                        <p:tgtEl>
                                          <p:spTgt spid="16395"/>
                                        </p:tgtEl>
                                        <p:attrNameLst>
                                          <p:attrName>ppt_w</p:attrName>
                                        </p:attrNameLst>
                                      </p:cBhvr>
                                      <p:tavLst>
                                        <p:tav tm="0">
                                          <p:val>
                                            <p:fltVal val="0"/>
                                          </p:val>
                                        </p:tav>
                                        <p:tav tm="100000">
                                          <p:val>
                                            <p:strVal val="#ppt_w"/>
                                          </p:val>
                                        </p:tav>
                                      </p:tavLst>
                                    </p:anim>
                                    <p:anim calcmode="lin" valueType="num">
                                      <p:cBhvr>
                                        <p:cTn id="14" dur="1000" fill="hold"/>
                                        <p:tgtEl>
                                          <p:spTgt spid="16395"/>
                                        </p:tgtEl>
                                        <p:attrNameLst>
                                          <p:attrName>ppt_h</p:attrName>
                                        </p:attrNameLst>
                                      </p:cBhvr>
                                      <p:tavLst>
                                        <p:tav tm="0">
                                          <p:val>
                                            <p:fltVal val="0"/>
                                          </p:val>
                                        </p:tav>
                                        <p:tav tm="100000">
                                          <p:val>
                                            <p:strVal val="#ppt_h"/>
                                          </p:val>
                                        </p:tav>
                                      </p:tavLst>
                                    </p:anim>
                                    <p:anim calcmode="lin" valueType="num">
                                      <p:cBhvr>
                                        <p:cTn id="15" dur="1000" fill="hold"/>
                                        <p:tgtEl>
                                          <p:spTgt spid="1639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639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P spid="1639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476375" y="404813"/>
            <a:ext cx="6624638" cy="720725"/>
          </a:xfrm>
        </p:spPr>
        <p:txBody>
          <a:bodyPr/>
          <a:lstStyle/>
          <a:p>
            <a:r>
              <a:rPr lang="de-DE" sz="4000"/>
              <a:t>dtv-Atlas der Mathematik</a:t>
            </a:r>
          </a:p>
        </p:txBody>
      </p:sp>
      <p:sp>
        <p:nvSpPr>
          <p:cNvPr id="1536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36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1536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5368" name="Rectangle 8"/>
          <p:cNvSpPr>
            <a:spLocks noGrp="1" noChangeArrowheads="1"/>
          </p:cNvSpPr>
          <p:nvPr>
            <p:ph type="subTitle" idx="1"/>
          </p:nvPr>
        </p:nvSpPr>
        <p:spPr>
          <a:xfrm>
            <a:off x="1187450" y="1196975"/>
            <a:ext cx="7634288" cy="576263"/>
          </a:xfrm>
        </p:spPr>
        <p:txBody>
          <a:bodyPr/>
          <a:lstStyle/>
          <a:p>
            <a:pPr>
              <a:lnSpc>
                <a:spcPct val="90000"/>
              </a:lnSpc>
            </a:pPr>
            <a:r>
              <a:rPr lang="de-DE"/>
              <a:t>Benannte Objekte im Inhaltsverzeichnis</a:t>
            </a:r>
          </a:p>
        </p:txBody>
      </p:sp>
      <p:pic>
        <p:nvPicPr>
          <p:cNvPr id="15370" name="Picture 10" descr="dtv-nennungen"/>
          <p:cNvPicPr>
            <a:picLocks noChangeAspect="1" noChangeArrowheads="1"/>
          </p:cNvPicPr>
          <p:nvPr/>
        </p:nvPicPr>
        <p:blipFill>
          <a:blip r:embed="rId5" cstate="print"/>
          <a:srcRect/>
          <a:stretch>
            <a:fillRect/>
          </a:stretch>
        </p:blipFill>
        <p:spPr bwMode="auto">
          <a:xfrm>
            <a:off x="1331913" y="1773238"/>
            <a:ext cx="5619750" cy="2514600"/>
          </a:xfrm>
          <a:prstGeom prst="rect">
            <a:avLst/>
          </a:prstGeom>
          <a:noFill/>
        </p:spPr>
      </p:pic>
      <p:pic>
        <p:nvPicPr>
          <p:cNvPr id="15371" name="Picture 11" descr="dtv-lebensdauer"/>
          <p:cNvPicPr>
            <a:picLocks noChangeAspect="1" noChangeArrowheads="1"/>
          </p:cNvPicPr>
          <p:nvPr/>
        </p:nvPicPr>
        <p:blipFill>
          <a:blip r:embed="rId6" cstate="print"/>
          <a:srcRect/>
          <a:stretch>
            <a:fillRect/>
          </a:stretch>
        </p:blipFill>
        <p:spPr bwMode="auto">
          <a:xfrm>
            <a:off x="1258888" y="4149725"/>
            <a:ext cx="5686425" cy="2133600"/>
          </a:xfrm>
          <a:prstGeom prst="rect">
            <a:avLst/>
          </a:prstGeom>
          <a:noFill/>
        </p:spPr>
      </p:pic>
      <p:sp>
        <p:nvSpPr>
          <p:cNvPr id="15372" name="AutoShape 12"/>
          <p:cNvSpPr>
            <a:spLocks noChangeArrowheads="1"/>
          </p:cNvSpPr>
          <p:nvPr/>
        </p:nvSpPr>
        <p:spPr bwMode="auto">
          <a:xfrm>
            <a:off x="7019925" y="1916113"/>
            <a:ext cx="1873250" cy="2160587"/>
          </a:xfrm>
          <a:prstGeom prst="wedgeRectCallout">
            <a:avLst>
              <a:gd name="adj1" fmla="val -75338"/>
              <a:gd name="adj2" fmla="val 26194"/>
            </a:avLst>
          </a:prstGeom>
          <a:solidFill>
            <a:srgbClr val="E0B9E1"/>
          </a:solidFill>
          <a:ln w="9525">
            <a:solidFill>
              <a:schemeClr val="tx1"/>
            </a:solidFill>
            <a:miter lim="800000"/>
            <a:headEnd/>
            <a:tailEnd/>
          </a:ln>
          <a:effectLst/>
        </p:spPr>
        <p:txBody>
          <a:bodyPr/>
          <a:lstStyle/>
          <a:p>
            <a:pPr algn="ctr"/>
            <a:r>
              <a:rPr lang="de-DE" sz="1800"/>
              <a:t>Das sind die 8 </a:t>
            </a:r>
          </a:p>
          <a:p>
            <a:pPr algn="ctr"/>
            <a:r>
              <a:rPr lang="de-DE" sz="1800"/>
              <a:t>häufigsten,</a:t>
            </a:r>
          </a:p>
          <a:p>
            <a:pPr algn="ctr"/>
            <a:r>
              <a:rPr lang="de-DE" sz="1800"/>
              <a:t>andere </a:t>
            </a:r>
          </a:p>
          <a:p>
            <a:pPr algn="ctr"/>
            <a:r>
              <a:rPr lang="de-DE" sz="1800"/>
              <a:t>Mathematiker haben weniger „eigene“ Objekte</a:t>
            </a:r>
          </a:p>
        </p:txBody>
      </p:sp>
      <p:sp>
        <p:nvSpPr>
          <p:cNvPr id="15373" name="AutoShape 13"/>
          <p:cNvSpPr>
            <a:spLocks noChangeArrowheads="1"/>
          </p:cNvSpPr>
          <p:nvPr/>
        </p:nvSpPr>
        <p:spPr bwMode="auto">
          <a:xfrm rot="16200000">
            <a:off x="5940425" y="4221163"/>
            <a:ext cx="647700" cy="647700"/>
          </a:xfrm>
          <a:prstGeom prst="leftRightArrow">
            <a:avLst>
              <a:gd name="adj1" fmla="val 50000"/>
              <a:gd name="adj2" fmla="val 20000"/>
            </a:avLst>
          </a:prstGeom>
          <a:solidFill>
            <a:srgbClr val="E0B9E1"/>
          </a:solidFill>
          <a:ln w="9525">
            <a:solidFill>
              <a:schemeClr val="tx1"/>
            </a:solidFill>
            <a:miter lim="800000"/>
            <a:headEnd/>
            <a:tailEnd/>
          </a:ln>
          <a:effectLst/>
        </p:spPr>
        <p:txBody>
          <a:bodyPr wrap="none" anchor="ctr"/>
          <a:lstStyle/>
          <a:p>
            <a:endParaRPr lang="de-DE"/>
          </a:p>
        </p:txBody>
      </p:sp>
      <p:pic>
        <p:nvPicPr>
          <p:cNvPr id="15374" name="Picture 14" descr="int"/>
          <p:cNvPicPr>
            <a:picLocks noChangeAspect="1" noChangeArrowheads="1"/>
          </p:cNvPicPr>
          <p:nvPr/>
        </p:nvPicPr>
        <p:blipFill>
          <a:blip r:embed="rId7" cstate="print"/>
          <a:srcRect/>
          <a:stretch>
            <a:fillRect/>
          </a:stretch>
        </p:blipFill>
        <p:spPr bwMode="auto">
          <a:xfrm>
            <a:off x="7524750" y="4221163"/>
            <a:ext cx="722313" cy="1873250"/>
          </a:xfrm>
          <a:prstGeom prst="rect">
            <a:avLst/>
          </a:prstGeom>
          <a:noFill/>
        </p:spPr>
      </p:pic>
      <p:sp>
        <p:nvSpPr>
          <p:cNvPr id="2" name="Text Box 8">
            <a:extLst>
              <a:ext uri="{FF2B5EF4-FFF2-40B4-BE49-F238E27FC236}">
                <a16:creationId xmlns:a16="http://schemas.microsoft.com/office/drawing/2014/main" id="{DEF0FA4C-C81A-1B24-0083-AB7401DAEECD}"/>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AE52BE06-A328-4D42-9E06-614F4DDC1510}"/>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16</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71"/>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15373"/>
                                        </p:tgtEl>
                                        <p:attrNameLst>
                                          <p:attrName>style.visibility</p:attrName>
                                        </p:attrNameLst>
                                      </p:cBhvr>
                                      <p:to>
                                        <p:strVal val="visible"/>
                                      </p:to>
                                    </p:set>
                                    <p:animEffect transition="in" filter="fade">
                                      <p:cBhvr>
                                        <p:cTn id="18" dur="2000"/>
                                        <p:tgtEl>
                                          <p:spTgt spid="15373"/>
                                        </p:tgtEl>
                                      </p:cBhvr>
                                    </p:animEffec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15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nimBg="1"/>
      <p:bldP spid="153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476375" y="404813"/>
            <a:ext cx="7416800" cy="576262"/>
          </a:xfrm>
        </p:spPr>
        <p:txBody>
          <a:bodyPr/>
          <a:lstStyle/>
          <a:p>
            <a:pPr algn="l"/>
            <a:r>
              <a:rPr lang="de-DE" sz="4000"/>
              <a:t>Artikel mit eigenem Absatz</a:t>
            </a:r>
          </a:p>
        </p:txBody>
      </p:sp>
      <p:sp>
        <p:nvSpPr>
          <p:cNvPr id="14340"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4341"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1434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4"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4351" name="Text Box 15"/>
          <p:cNvSpPr txBox="1">
            <a:spLocks noChangeArrowheads="1"/>
          </p:cNvSpPr>
          <p:nvPr/>
        </p:nvSpPr>
        <p:spPr bwMode="auto">
          <a:xfrm>
            <a:off x="1547813" y="981075"/>
            <a:ext cx="3602037" cy="457200"/>
          </a:xfrm>
          <a:prstGeom prst="rect">
            <a:avLst/>
          </a:prstGeom>
          <a:noFill/>
          <a:ln w="9525">
            <a:noFill/>
            <a:miter lim="800000"/>
            <a:headEnd/>
            <a:tailEnd/>
          </a:ln>
          <a:effectLst/>
        </p:spPr>
        <p:txBody>
          <a:bodyPr wrap="none">
            <a:spAutoFit/>
          </a:bodyPr>
          <a:lstStyle/>
          <a:p>
            <a:r>
              <a:rPr lang="de-DE">
                <a:solidFill>
                  <a:srgbClr val="008000"/>
                </a:solidFill>
              </a:rPr>
              <a:t>Brockhaus Band 18  </a:t>
            </a:r>
            <a:r>
              <a:rPr lang="de-DE" sz="1600">
                <a:solidFill>
                  <a:srgbClr val="008000"/>
                </a:solidFill>
              </a:rPr>
              <a:t>(1992)</a:t>
            </a:r>
          </a:p>
        </p:txBody>
      </p:sp>
      <p:sp>
        <p:nvSpPr>
          <p:cNvPr id="14352" name="Rectangle 16"/>
          <p:cNvSpPr>
            <a:spLocks noGrp="1" noChangeArrowheads="1"/>
          </p:cNvSpPr>
          <p:nvPr>
            <p:ph type="subTitle" idx="1"/>
          </p:nvPr>
        </p:nvSpPr>
        <p:spPr>
          <a:xfrm>
            <a:off x="1547813" y="1484313"/>
            <a:ext cx="6985000" cy="4681537"/>
          </a:xfrm>
        </p:spPr>
        <p:txBody>
          <a:bodyPr/>
          <a:lstStyle/>
          <a:p>
            <a:pPr algn="l">
              <a:lnSpc>
                <a:spcPct val="90000"/>
              </a:lnSpc>
            </a:pPr>
            <a:r>
              <a:rPr lang="de-DE" sz="2400"/>
              <a:t>Riemannsche  Zahlenkugel</a:t>
            </a:r>
          </a:p>
          <a:p>
            <a:pPr algn="l">
              <a:lnSpc>
                <a:spcPct val="90000"/>
              </a:lnSpc>
            </a:pPr>
            <a:r>
              <a:rPr lang="de-DE" sz="2400"/>
              <a:t>Riemannsche  Flächen</a:t>
            </a:r>
          </a:p>
          <a:p>
            <a:pPr algn="l">
              <a:lnSpc>
                <a:spcPct val="90000"/>
              </a:lnSpc>
            </a:pPr>
            <a:r>
              <a:rPr lang="de-DE" sz="2400"/>
              <a:t>Riemannscher Abbildungssatz ... </a:t>
            </a:r>
            <a:r>
              <a:rPr lang="de-DE" sz="1800"/>
              <a:t>zentraler Satz 			     der Funktionentheorie und der Topologie</a:t>
            </a:r>
          </a:p>
          <a:p>
            <a:pPr algn="l">
              <a:lnSpc>
                <a:spcPct val="90000"/>
              </a:lnSpc>
            </a:pPr>
            <a:r>
              <a:rPr lang="de-DE" sz="2400"/>
              <a:t>Riemannsches Integral .......</a:t>
            </a:r>
          </a:p>
          <a:p>
            <a:pPr algn="l">
              <a:lnSpc>
                <a:spcPct val="90000"/>
              </a:lnSpc>
            </a:pPr>
            <a:r>
              <a:rPr lang="de-DE" sz="2400"/>
              <a:t>Riemannsche  Zetafunktion </a:t>
            </a:r>
          </a:p>
          <a:p>
            <a:pPr algn="l">
              <a:lnSpc>
                <a:spcPct val="90000"/>
              </a:lnSpc>
            </a:pPr>
            <a:r>
              <a:rPr lang="de-DE" sz="2400"/>
              <a:t>Riemannsche  Vermutung </a:t>
            </a:r>
          </a:p>
          <a:p>
            <a:pPr algn="l">
              <a:lnSpc>
                <a:spcPct val="90000"/>
              </a:lnSpc>
            </a:pPr>
            <a:r>
              <a:rPr lang="de-DE" sz="2400"/>
              <a:t>Riemannsche  Geometrie </a:t>
            </a:r>
          </a:p>
          <a:p>
            <a:pPr algn="l">
              <a:lnSpc>
                <a:spcPct val="90000"/>
              </a:lnSpc>
            </a:pPr>
            <a:r>
              <a:rPr lang="de-DE" sz="2400"/>
              <a:t>Riemannsche  Mannigfaltigkeit -&gt;</a:t>
            </a:r>
            <a:r>
              <a:rPr lang="de-DE" sz="2000"/>
              <a:t>Riemannscher 						Raum.</a:t>
            </a:r>
          </a:p>
          <a:p>
            <a:pPr algn="l">
              <a:lnSpc>
                <a:spcPct val="90000"/>
              </a:lnSpc>
            </a:pPr>
            <a:r>
              <a:rPr lang="de-DE" sz="2400"/>
              <a:t>Riemannscher Raum</a:t>
            </a:r>
          </a:p>
          <a:p>
            <a:pPr algn="l">
              <a:lnSpc>
                <a:spcPct val="90000"/>
              </a:lnSpc>
            </a:pPr>
            <a:r>
              <a:rPr lang="de-DE" sz="2400"/>
              <a:t>Riemannscher Krümmungstensor</a:t>
            </a:r>
          </a:p>
        </p:txBody>
      </p:sp>
      <p:graphicFrame>
        <p:nvGraphicFramePr>
          <p:cNvPr id="14356" name="Object 20"/>
          <p:cNvGraphicFramePr>
            <a:graphicFrameLocks noChangeAspect="1"/>
          </p:cNvGraphicFramePr>
          <p:nvPr/>
        </p:nvGraphicFramePr>
        <p:xfrm>
          <a:off x="7667625" y="0"/>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14356"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 Box 8">
            <a:extLst>
              <a:ext uri="{FF2B5EF4-FFF2-40B4-BE49-F238E27FC236}">
                <a16:creationId xmlns:a16="http://schemas.microsoft.com/office/drawing/2014/main" id="{E88844CA-F41B-C9E7-17F4-E39175355FFA}"/>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85C16700-2A07-1441-0F94-8228FA6C26CB}"/>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17</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5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5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5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5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5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14356"/>
                                        </p:tgtEl>
                                        <p:attrNameLst>
                                          <p:attrName>style.visibility</p:attrName>
                                        </p:attrNameLst>
                                      </p:cBhvr>
                                      <p:to>
                                        <p:strVal val="visible"/>
                                      </p:to>
                                    </p:set>
                                    <p:anim calcmode="lin" valueType="num">
                                      <p:cBhvr>
                                        <p:cTn id="47" dur="1000" fill="hold"/>
                                        <p:tgtEl>
                                          <p:spTgt spid="14356"/>
                                        </p:tgtEl>
                                        <p:attrNameLst>
                                          <p:attrName>ppt_w</p:attrName>
                                        </p:attrNameLst>
                                      </p:cBhvr>
                                      <p:tavLst>
                                        <p:tav tm="0">
                                          <p:val>
                                            <p:fltVal val="0"/>
                                          </p:val>
                                        </p:tav>
                                        <p:tav tm="100000">
                                          <p:val>
                                            <p:strVal val="#ppt_w"/>
                                          </p:val>
                                        </p:tav>
                                      </p:tavLst>
                                    </p:anim>
                                    <p:anim calcmode="lin" valueType="num">
                                      <p:cBhvr>
                                        <p:cTn id="48" dur="1000" fill="hold"/>
                                        <p:tgtEl>
                                          <p:spTgt spid="14356"/>
                                        </p:tgtEl>
                                        <p:attrNameLst>
                                          <p:attrName>ppt_h</p:attrName>
                                        </p:attrNameLst>
                                      </p:cBhvr>
                                      <p:tavLst>
                                        <p:tav tm="0">
                                          <p:val>
                                            <p:fltVal val="0"/>
                                          </p:val>
                                        </p:tav>
                                        <p:tav tm="100000">
                                          <p:val>
                                            <p:strVal val="#ppt_h"/>
                                          </p:val>
                                        </p:tav>
                                      </p:tavLst>
                                    </p:anim>
                                    <p:anim calcmode="lin" valueType="num">
                                      <p:cBhvr>
                                        <p:cTn id="49" dur="1000" fill="hold"/>
                                        <p:tgtEl>
                                          <p:spTgt spid="14356"/>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43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1" name="Picture 11" descr="breselenz"/>
          <p:cNvPicPr>
            <a:picLocks noChangeAspect="1" noChangeArrowheads="1"/>
          </p:cNvPicPr>
          <p:nvPr/>
        </p:nvPicPr>
        <p:blipFill>
          <a:blip r:embed="rId3" cstate="print"/>
          <a:srcRect/>
          <a:stretch>
            <a:fillRect/>
          </a:stretch>
        </p:blipFill>
        <p:spPr bwMode="auto">
          <a:xfrm>
            <a:off x="5382689" y="4557993"/>
            <a:ext cx="1873250" cy="1797050"/>
          </a:xfrm>
          <a:prstGeom prst="rect">
            <a:avLst/>
          </a:prstGeom>
          <a:noFill/>
        </p:spPr>
      </p:pic>
      <p:sp>
        <p:nvSpPr>
          <p:cNvPr id="20482" name="Rectangle 2"/>
          <p:cNvSpPr>
            <a:spLocks noGrp="1" noChangeArrowheads="1"/>
          </p:cNvSpPr>
          <p:nvPr>
            <p:ph type="ctrTitle"/>
          </p:nvPr>
        </p:nvSpPr>
        <p:spPr>
          <a:xfrm>
            <a:off x="1476375" y="404813"/>
            <a:ext cx="4391025" cy="792162"/>
          </a:xfrm>
        </p:spPr>
        <p:txBody>
          <a:bodyPr/>
          <a:lstStyle/>
          <a:p>
            <a:r>
              <a:rPr lang="de-DE"/>
              <a:t>Kindheit       </a:t>
            </a:r>
          </a:p>
        </p:txBody>
      </p:sp>
      <p:sp>
        <p:nvSpPr>
          <p:cNvPr id="2048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048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0488" name="Picture 8" descr="elbe-streifen"/>
          <p:cNvPicPr>
            <a:picLocks noChangeAspect="1" noChangeArrowheads="1"/>
          </p:cNvPicPr>
          <p:nvPr/>
        </p:nvPicPr>
        <p:blipFill>
          <a:blip r:embed="rId4" cstate="print"/>
          <a:srcRect/>
          <a:stretch>
            <a:fillRect/>
          </a:stretch>
        </p:blipFill>
        <p:spPr bwMode="auto">
          <a:xfrm>
            <a:off x="250825" y="188913"/>
            <a:ext cx="704850" cy="6119812"/>
          </a:xfrm>
          <a:prstGeom prst="rect">
            <a:avLst/>
          </a:prstGeom>
          <a:noFill/>
        </p:spPr>
      </p:pic>
      <p:pic>
        <p:nvPicPr>
          <p:cNvPr id="20489" name="Picture 9" descr="RIEHAUS1"/>
          <p:cNvPicPr>
            <a:picLocks noChangeAspect="1" noChangeArrowheads="1"/>
          </p:cNvPicPr>
          <p:nvPr/>
        </p:nvPicPr>
        <p:blipFill>
          <a:blip r:embed="rId5" cstate="print"/>
          <a:srcRect/>
          <a:stretch>
            <a:fillRect/>
          </a:stretch>
        </p:blipFill>
        <p:spPr bwMode="auto">
          <a:xfrm>
            <a:off x="1258888" y="3213100"/>
            <a:ext cx="4105275" cy="2792413"/>
          </a:xfrm>
          <a:prstGeom prst="rect">
            <a:avLst/>
          </a:prstGeom>
          <a:noFill/>
        </p:spPr>
      </p:pic>
      <p:pic>
        <p:nvPicPr>
          <p:cNvPr id="20490" name="Picture 10" descr="breselenz-quickborn"/>
          <p:cNvPicPr>
            <a:picLocks noChangeAspect="1" noChangeArrowheads="1"/>
          </p:cNvPicPr>
          <p:nvPr/>
        </p:nvPicPr>
        <p:blipFill>
          <a:blip r:embed="rId6" cstate="print"/>
          <a:srcRect/>
          <a:stretch>
            <a:fillRect/>
          </a:stretch>
        </p:blipFill>
        <p:spPr bwMode="auto">
          <a:xfrm>
            <a:off x="5598319" y="2228768"/>
            <a:ext cx="2808288" cy="2555875"/>
          </a:xfrm>
          <a:prstGeom prst="rect">
            <a:avLst/>
          </a:prstGeom>
          <a:noFill/>
        </p:spPr>
      </p:pic>
      <p:sp>
        <p:nvSpPr>
          <p:cNvPr id="20506" name="Text Box 26"/>
          <p:cNvSpPr txBox="1">
            <a:spLocks noChangeArrowheads="1"/>
          </p:cNvSpPr>
          <p:nvPr/>
        </p:nvSpPr>
        <p:spPr bwMode="auto">
          <a:xfrm>
            <a:off x="1187450" y="1125538"/>
            <a:ext cx="3889375" cy="1917700"/>
          </a:xfrm>
          <a:prstGeom prst="rect">
            <a:avLst/>
          </a:prstGeom>
          <a:noFill/>
          <a:ln w="9525">
            <a:noFill/>
            <a:miter lim="800000"/>
            <a:headEnd/>
            <a:tailEnd/>
          </a:ln>
          <a:effectLst/>
        </p:spPr>
        <p:txBody>
          <a:bodyPr>
            <a:spAutoFit/>
          </a:bodyPr>
          <a:lstStyle/>
          <a:p>
            <a:r>
              <a:rPr lang="de-DE" dirty="0"/>
              <a:t>Bernhard Riemann</a:t>
            </a:r>
          </a:p>
          <a:p>
            <a:r>
              <a:rPr lang="de-DE" dirty="0"/>
              <a:t>wurde 17. September 1826 in </a:t>
            </a:r>
            <a:r>
              <a:rPr lang="de-DE" dirty="0" err="1"/>
              <a:t>Breselenz</a:t>
            </a:r>
            <a:r>
              <a:rPr lang="de-DE" dirty="0"/>
              <a:t> bei Dannenberg geboren.</a:t>
            </a:r>
          </a:p>
          <a:p>
            <a:r>
              <a:rPr lang="de-DE" dirty="0"/>
              <a:t>Sein Vater war dort Pastor.</a:t>
            </a:r>
          </a:p>
        </p:txBody>
      </p:sp>
      <p:pic>
        <p:nvPicPr>
          <p:cNvPr id="20507" name="Picture 27" descr="RIEHAUS2"/>
          <p:cNvPicPr>
            <a:picLocks noChangeAspect="1" noChangeArrowheads="1"/>
          </p:cNvPicPr>
          <p:nvPr/>
        </p:nvPicPr>
        <p:blipFill>
          <a:blip r:embed="rId7" cstate="print"/>
          <a:srcRect/>
          <a:stretch>
            <a:fillRect/>
          </a:stretch>
        </p:blipFill>
        <p:spPr bwMode="auto">
          <a:xfrm>
            <a:off x="5308600" y="367830"/>
            <a:ext cx="3276600" cy="2589212"/>
          </a:xfrm>
          <a:prstGeom prst="rect">
            <a:avLst/>
          </a:prstGeom>
          <a:noFill/>
        </p:spPr>
      </p:pic>
      <p:sp>
        <p:nvSpPr>
          <p:cNvPr id="2" name="Text Box 8">
            <a:extLst>
              <a:ext uri="{FF2B5EF4-FFF2-40B4-BE49-F238E27FC236}">
                <a16:creationId xmlns:a16="http://schemas.microsoft.com/office/drawing/2014/main" id="{F400D42A-606D-9AEE-F530-6DD2B72077FB}"/>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BE67C7F1-FC45-A3B4-8EF6-AA08183E5CB4}"/>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18</a:t>
            </a:fld>
            <a:endParaRPr lang="de-D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elbe-streifen"/>
          <p:cNvPicPr>
            <a:picLocks noChangeAspect="1" noChangeArrowheads="1"/>
          </p:cNvPicPr>
          <p:nvPr/>
        </p:nvPicPr>
        <p:blipFill>
          <a:blip r:embed="rId3" cstate="print"/>
          <a:srcRect/>
          <a:stretch>
            <a:fillRect/>
          </a:stretch>
        </p:blipFill>
        <p:spPr bwMode="auto">
          <a:xfrm>
            <a:off x="8243888" y="188913"/>
            <a:ext cx="704850" cy="6119812"/>
          </a:xfrm>
          <a:prstGeom prst="rect">
            <a:avLst/>
          </a:prstGeom>
          <a:noFill/>
        </p:spPr>
      </p:pic>
      <p:pic>
        <p:nvPicPr>
          <p:cNvPr id="21515" name="Picture 11" descr="quickborn"/>
          <p:cNvPicPr>
            <a:picLocks noChangeAspect="1" noChangeArrowheads="1"/>
          </p:cNvPicPr>
          <p:nvPr/>
        </p:nvPicPr>
        <p:blipFill>
          <a:blip r:embed="rId4" cstate="print"/>
          <a:srcRect/>
          <a:stretch>
            <a:fillRect/>
          </a:stretch>
        </p:blipFill>
        <p:spPr bwMode="auto">
          <a:xfrm>
            <a:off x="5724525" y="1019175"/>
            <a:ext cx="1800225" cy="1692275"/>
          </a:xfrm>
          <a:prstGeom prst="rect">
            <a:avLst/>
          </a:prstGeom>
          <a:noFill/>
        </p:spPr>
      </p:pic>
      <p:sp>
        <p:nvSpPr>
          <p:cNvPr id="21506" name="Rectangle 2"/>
          <p:cNvSpPr>
            <a:spLocks noGrp="1" noChangeArrowheads="1"/>
          </p:cNvSpPr>
          <p:nvPr>
            <p:ph type="ctrTitle"/>
          </p:nvPr>
        </p:nvSpPr>
        <p:spPr>
          <a:xfrm>
            <a:off x="1476375" y="404813"/>
            <a:ext cx="4535488" cy="792162"/>
          </a:xfrm>
        </p:spPr>
        <p:txBody>
          <a:bodyPr/>
          <a:lstStyle/>
          <a:p>
            <a:r>
              <a:rPr lang="de-DE"/>
              <a:t>Kindheit</a:t>
            </a:r>
          </a:p>
        </p:txBody>
      </p:sp>
      <p:sp>
        <p:nvSpPr>
          <p:cNvPr id="21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150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1510" name="Picture 6" descr="elbe-streifen"/>
          <p:cNvPicPr>
            <a:picLocks noChangeAspect="1" noChangeArrowheads="1"/>
          </p:cNvPicPr>
          <p:nvPr/>
        </p:nvPicPr>
        <p:blipFill>
          <a:blip r:embed="rId3" cstate="print"/>
          <a:srcRect/>
          <a:stretch>
            <a:fillRect/>
          </a:stretch>
        </p:blipFill>
        <p:spPr bwMode="auto">
          <a:xfrm>
            <a:off x="250825" y="188913"/>
            <a:ext cx="704850" cy="6119812"/>
          </a:xfrm>
          <a:prstGeom prst="rect">
            <a:avLst/>
          </a:prstGeom>
          <a:noFill/>
        </p:spPr>
      </p:pic>
      <p:pic>
        <p:nvPicPr>
          <p:cNvPr id="21512" name="Picture 8" descr="breselenz-quickborn"/>
          <p:cNvPicPr>
            <a:picLocks noChangeAspect="1" noChangeArrowheads="1"/>
          </p:cNvPicPr>
          <p:nvPr/>
        </p:nvPicPr>
        <p:blipFill>
          <a:blip r:embed="rId5" cstate="print"/>
          <a:srcRect/>
          <a:stretch>
            <a:fillRect/>
          </a:stretch>
        </p:blipFill>
        <p:spPr bwMode="auto">
          <a:xfrm>
            <a:off x="4787900" y="1052513"/>
            <a:ext cx="2808288" cy="2555875"/>
          </a:xfrm>
          <a:prstGeom prst="rect">
            <a:avLst/>
          </a:prstGeom>
          <a:noFill/>
        </p:spPr>
      </p:pic>
      <p:sp>
        <p:nvSpPr>
          <p:cNvPr id="21514" name="Text Box 10"/>
          <p:cNvSpPr txBox="1">
            <a:spLocks noChangeArrowheads="1"/>
          </p:cNvSpPr>
          <p:nvPr/>
        </p:nvSpPr>
        <p:spPr bwMode="auto">
          <a:xfrm>
            <a:off x="1187450" y="981075"/>
            <a:ext cx="3889375" cy="822325"/>
          </a:xfrm>
          <a:prstGeom prst="rect">
            <a:avLst/>
          </a:prstGeom>
          <a:noFill/>
          <a:ln w="9525">
            <a:noFill/>
            <a:miter lim="800000"/>
            <a:headEnd/>
            <a:tailEnd/>
          </a:ln>
          <a:effectLst/>
        </p:spPr>
        <p:txBody>
          <a:bodyPr>
            <a:spAutoFit/>
          </a:bodyPr>
          <a:lstStyle/>
          <a:p>
            <a:r>
              <a:rPr lang="de-DE"/>
              <a:t>später zog die Familie nach</a:t>
            </a:r>
            <a:r>
              <a:rPr lang="en-US"/>
              <a:t> </a:t>
            </a:r>
            <a:r>
              <a:rPr lang="de-DE"/>
              <a:t>Quickborn. </a:t>
            </a:r>
          </a:p>
        </p:txBody>
      </p:sp>
      <p:pic>
        <p:nvPicPr>
          <p:cNvPr id="21516" name="Picture 12" descr="RIEHAUS4"/>
          <p:cNvPicPr>
            <a:picLocks noChangeAspect="1" noChangeArrowheads="1"/>
          </p:cNvPicPr>
          <p:nvPr/>
        </p:nvPicPr>
        <p:blipFill>
          <a:blip r:embed="rId6" cstate="print"/>
          <a:srcRect/>
          <a:stretch>
            <a:fillRect/>
          </a:stretch>
        </p:blipFill>
        <p:spPr bwMode="auto">
          <a:xfrm>
            <a:off x="4643438" y="3860800"/>
            <a:ext cx="3024187" cy="2347913"/>
          </a:xfrm>
          <a:prstGeom prst="rect">
            <a:avLst/>
          </a:prstGeom>
          <a:noFill/>
        </p:spPr>
      </p:pic>
      <p:pic>
        <p:nvPicPr>
          <p:cNvPr id="21517" name="Picture 13" descr="RIEHAUS3"/>
          <p:cNvPicPr>
            <a:picLocks noChangeAspect="1" noChangeArrowheads="1"/>
          </p:cNvPicPr>
          <p:nvPr/>
        </p:nvPicPr>
        <p:blipFill>
          <a:blip r:embed="rId7" cstate="print"/>
          <a:srcRect/>
          <a:stretch>
            <a:fillRect/>
          </a:stretch>
        </p:blipFill>
        <p:spPr bwMode="auto">
          <a:xfrm>
            <a:off x="1258888" y="3860800"/>
            <a:ext cx="3240087" cy="2393950"/>
          </a:xfrm>
          <a:prstGeom prst="rect">
            <a:avLst/>
          </a:prstGeom>
          <a:noFill/>
        </p:spPr>
      </p:pic>
      <p:sp>
        <p:nvSpPr>
          <p:cNvPr id="21519" name="Text Box 15"/>
          <p:cNvSpPr txBox="1">
            <a:spLocks noChangeArrowheads="1"/>
          </p:cNvSpPr>
          <p:nvPr/>
        </p:nvSpPr>
        <p:spPr bwMode="auto">
          <a:xfrm>
            <a:off x="1258888" y="1916113"/>
            <a:ext cx="3600450" cy="1552575"/>
          </a:xfrm>
          <a:prstGeom prst="rect">
            <a:avLst/>
          </a:prstGeom>
          <a:noFill/>
          <a:ln w="9525">
            <a:noFill/>
            <a:miter lim="800000"/>
            <a:headEnd/>
            <a:tailEnd/>
          </a:ln>
          <a:effectLst/>
        </p:spPr>
        <p:txBody>
          <a:bodyPr>
            <a:spAutoFit/>
          </a:bodyPr>
          <a:lstStyle/>
          <a:p>
            <a:pPr>
              <a:spcBef>
                <a:spcPct val="50000"/>
              </a:spcBef>
            </a:pPr>
            <a:r>
              <a:rPr lang="de-DE" dirty="0"/>
              <a:t>Bernhard verlebte eine glückliche Kindheit mit einem Bruder und vier Schwestern. </a:t>
            </a:r>
          </a:p>
        </p:txBody>
      </p:sp>
      <p:sp>
        <p:nvSpPr>
          <p:cNvPr id="2" name="Text Box 8">
            <a:extLst>
              <a:ext uri="{FF2B5EF4-FFF2-40B4-BE49-F238E27FC236}">
                <a16:creationId xmlns:a16="http://schemas.microsoft.com/office/drawing/2014/main" id="{A83F3777-26B9-2807-3F06-F14A3AA500FC}"/>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14C87687-A4E2-83FD-5237-B010237D312B}"/>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19</a:t>
            </a:fld>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0625 -0.12893 L 0.16146 -0.15 " pathEditMode="relative" rAng="0" ptsTypes="AA">
                                      <p:cBhvr>
                                        <p:cTn id="6" dur="2000" fill="hold"/>
                                        <p:tgtEl>
                                          <p:spTgt spid="21515"/>
                                        </p:tgtEl>
                                        <p:attrNameLst>
                                          <p:attrName>ppt_x</p:attrName>
                                          <p:attrName>ppt_y</p:attrName>
                                        </p:attrNameLst>
                                      </p:cBhvr>
                                      <p:rCtr x="2800" y="-1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6014466" y="1196752"/>
            <a:ext cx="3094038" cy="4392612"/>
          </a:xfrm>
          <a:prstGeom prst="rect">
            <a:avLst/>
          </a:prstGeom>
          <a:noFill/>
          <a:ln w="9525">
            <a:noFill/>
            <a:miter lim="800000"/>
            <a:headEnd/>
            <a:tailEnd/>
          </a:ln>
          <a:effectLst/>
        </p:spPr>
      </p:pic>
      <p:sp>
        <p:nvSpPr>
          <p:cNvPr id="4102"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103" name="Object 7"/>
          <p:cNvGraphicFramePr>
            <a:graphicFrameLocks noChangeAspect="1"/>
          </p:cNvGraphicFramePr>
          <p:nvPr>
            <p:extLst>
              <p:ext uri="{D42A27DB-BD31-4B8C-83A1-F6EECF244321}">
                <p14:modId xmlns:p14="http://schemas.microsoft.com/office/powerpoint/2010/main" val="1501928009"/>
              </p:ext>
            </p:extLst>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410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09" name="Picture 13" descr="verfeinern"/>
          <p:cNvPicPr>
            <a:picLocks noChangeAspect="1" noChangeArrowheads="1" noCrop="1"/>
          </p:cNvPicPr>
          <p:nvPr/>
        </p:nvPicPr>
        <p:blipFill>
          <a:blip r:embed="rId6" cstate="print"/>
          <a:srcRect/>
          <a:stretch>
            <a:fillRect/>
          </a:stretch>
        </p:blipFill>
        <p:spPr bwMode="auto">
          <a:xfrm>
            <a:off x="1547813" y="3746649"/>
            <a:ext cx="4070350" cy="2706687"/>
          </a:xfrm>
          <a:prstGeom prst="rect">
            <a:avLst/>
          </a:prstGeom>
          <a:noFill/>
        </p:spPr>
      </p:pic>
      <p:sp>
        <p:nvSpPr>
          <p:cNvPr id="12" name="Untertitel 11"/>
          <p:cNvSpPr>
            <a:spLocks noGrp="1"/>
          </p:cNvSpPr>
          <p:nvPr>
            <p:ph type="subTitle" idx="1"/>
          </p:nvPr>
        </p:nvSpPr>
        <p:spPr>
          <a:xfrm>
            <a:off x="971600" y="1484784"/>
            <a:ext cx="6400800" cy="1752600"/>
          </a:xfrm>
        </p:spPr>
        <p:txBody>
          <a:bodyPr/>
          <a:lstStyle/>
          <a:p>
            <a:r>
              <a:rPr lang="de-DE" dirty="0"/>
              <a:t>Seinen Namen trägt das </a:t>
            </a:r>
          </a:p>
          <a:p>
            <a:r>
              <a:rPr lang="de-DE" dirty="0"/>
              <a:t>Bernhard-Riemann-Gymnasium </a:t>
            </a:r>
          </a:p>
          <a:p>
            <a:r>
              <a:rPr lang="de-DE" dirty="0" err="1"/>
              <a:t>Scharnebeck</a:t>
            </a:r>
            <a:endParaRPr lang="de-DE" dirty="0"/>
          </a:p>
        </p:txBody>
      </p:sp>
      <p:sp>
        <p:nvSpPr>
          <p:cNvPr id="5" name="Text Box 8">
            <a:extLst>
              <a:ext uri="{FF2B5EF4-FFF2-40B4-BE49-F238E27FC236}">
                <a16:creationId xmlns:a16="http://schemas.microsoft.com/office/drawing/2014/main" id="{6A903138-66E5-E755-B6D4-E53CE46654B4}"/>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6" name="Foliennummernplatzhalter 5">
            <a:extLst>
              <a:ext uri="{FF2B5EF4-FFF2-40B4-BE49-F238E27FC236}">
                <a16:creationId xmlns:a16="http://schemas.microsoft.com/office/drawing/2014/main" id="{B140BFF3-48E3-EA7D-DACD-83DB50854AE7}"/>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2</a:t>
            </a:fld>
            <a:endParaRPr lang="de-DE" dirty="0"/>
          </a:p>
        </p:txBody>
      </p:sp>
      <p:sp>
        <p:nvSpPr>
          <p:cNvPr id="16" name="Rechteck 15">
            <a:extLst>
              <a:ext uri="{FF2B5EF4-FFF2-40B4-BE49-F238E27FC236}">
                <a16:creationId xmlns:a16="http://schemas.microsoft.com/office/drawing/2014/main" id="{D91A8009-AA94-293B-31D9-FE1D5EFF5F75}"/>
              </a:ext>
            </a:extLst>
          </p:cNvPr>
          <p:cNvSpPr/>
          <p:nvPr/>
        </p:nvSpPr>
        <p:spPr>
          <a:xfrm>
            <a:off x="1547813" y="390005"/>
            <a:ext cx="6378669" cy="923330"/>
          </a:xfrm>
          <a:prstGeom prst="rect">
            <a:avLst/>
          </a:prstGeom>
          <a:noFill/>
        </p:spPr>
        <p:txBody>
          <a:bodyPr wrap="none" lIns="91440" tIns="45720" rIns="91440" bIns="45720">
            <a:spAutoFit/>
          </a:bodyPr>
          <a:lstStyle/>
          <a:p>
            <a:pPr algn="ctr"/>
            <a:r>
              <a:rPr lang="de-DE" sz="5400" b="1" cap="none" spc="0" dirty="0">
                <a:ln w="22225">
                  <a:solidFill>
                    <a:schemeClr val="accent2"/>
                  </a:solidFill>
                  <a:prstDash val="solid"/>
                </a:ln>
                <a:solidFill>
                  <a:srgbClr val="008000"/>
                </a:solidFill>
                <a:effectLst/>
              </a:rPr>
              <a:t>Bernhard Riemann</a:t>
            </a:r>
          </a:p>
        </p:txBody>
      </p:sp>
      <p:sp>
        <p:nvSpPr>
          <p:cNvPr id="17" name="Textfeld 16">
            <a:extLst>
              <a:ext uri="{FF2B5EF4-FFF2-40B4-BE49-F238E27FC236}">
                <a16:creationId xmlns:a16="http://schemas.microsoft.com/office/drawing/2014/main" id="{52FFFD96-9DBD-8F8F-4A05-E4E4D3599FE8}"/>
              </a:ext>
            </a:extLst>
          </p:cNvPr>
          <p:cNvSpPr txBox="1"/>
          <p:nvPr/>
        </p:nvSpPr>
        <p:spPr>
          <a:xfrm>
            <a:off x="2123728" y="6134006"/>
            <a:ext cx="6898683" cy="369332"/>
          </a:xfrm>
          <a:prstGeom prst="rect">
            <a:avLst/>
          </a:prstGeom>
          <a:noFill/>
        </p:spPr>
        <p:txBody>
          <a:bodyPr wrap="none" rtlCol="0">
            <a:spAutoFit/>
          </a:bodyPr>
          <a:lstStyle/>
          <a:p>
            <a:r>
              <a:rPr lang="de-DE" sz="1600" b="1" dirty="0">
                <a:solidFill>
                  <a:srgbClr val="008000"/>
                </a:solidFill>
              </a:rPr>
              <a:t>Vortrag </a:t>
            </a:r>
            <a:r>
              <a:rPr lang="de-DE" sz="1600" b="1" dirty="0" err="1">
                <a:solidFill>
                  <a:srgbClr val="008000"/>
                </a:solidFill>
              </a:rPr>
              <a:t>i.W</a:t>
            </a:r>
            <a:r>
              <a:rPr lang="de-DE" sz="1600" b="1" dirty="0">
                <a:solidFill>
                  <a:srgbClr val="008000"/>
                </a:solidFill>
              </a:rPr>
              <a:t>. 2012 in Scharnebeck</a:t>
            </a:r>
            <a:r>
              <a:rPr lang="de-DE" sz="1800" b="1" dirty="0"/>
              <a:t>, </a:t>
            </a:r>
            <a:r>
              <a:rPr lang="de-DE" sz="1600" b="1" dirty="0">
                <a:latin typeface="Lucida Handwriting" panose="03010101010101010101" pitchFamily="66" charset="0"/>
                <a:hlinkClick r:id="rId7" action="ppaction://hlinksldjump"/>
              </a:rPr>
              <a:t>Math. </a:t>
            </a:r>
            <a:r>
              <a:rPr lang="de-DE" sz="1600" b="1" dirty="0" err="1">
                <a:latin typeface="Lucida Handwriting" panose="03010101010101010101" pitchFamily="66" charset="0"/>
                <a:hlinkClick r:id="rId7" action="ppaction://hlinksldjump"/>
              </a:rPr>
              <a:t>Veriefung</a:t>
            </a:r>
            <a:r>
              <a:rPr lang="de-DE" sz="1600" b="1" dirty="0">
                <a:latin typeface="Lucida Handwriting" panose="03010101010101010101" pitchFamily="66" charset="0"/>
                <a:hlinkClick r:id="rId7" action="ppaction://hlinksldjump"/>
              </a:rPr>
              <a:t> Folien 44-58</a:t>
            </a:r>
            <a:endParaRPr lang="de-DE" sz="1800" b="1" dirty="0">
              <a:latin typeface="Lucida Handwriting" panose="03010101010101010101"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elbe-streifen"/>
          <p:cNvPicPr>
            <a:picLocks noChangeAspect="1" noChangeArrowheads="1"/>
          </p:cNvPicPr>
          <p:nvPr/>
        </p:nvPicPr>
        <p:blipFill>
          <a:blip r:embed="rId3" cstate="print"/>
          <a:srcRect/>
          <a:stretch>
            <a:fillRect/>
          </a:stretch>
        </p:blipFill>
        <p:spPr bwMode="auto">
          <a:xfrm>
            <a:off x="8243888" y="188913"/>
            <a:ext cx="704850" cy="6119812"/>
          </a:xfrm>
          <a:prstGeom prst="rect">
            <a:avLst/>
          </a:prstGeom>
          <a:noFill/>
        </p:spPr>
      </p:pic>
      <p:sp>
        <p:nvSpPr>
          <p:cNvPr id="21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150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1510" name="Picture 6" descr="elbe-streifen"/>
          <p:cNvPicPr>
            <a:picLocks noChangeAspect="1" noChangeArrowheads="1"/>
          </p:cNvPicPr>
          <p:nvPr/>
        </p:nvPicPr>
        <p:blipFill>
          <a:blip r:embed="rId3" cstate="print"/>
          <a:srcRect/>
          <a:stretch>
            <a:fillRect/>
          </a:stretch>
        </p:blipFill>
        <p:spPr bwMode="auto">
          <a:xfrm>
            <a:off x="250825" y="188913"/>
            <a:ext cx="704850" cy="6119812"/>
          </a:xfrm>
          <a:prstGeom prst="rect">
            <a:avLst/>
          </a:prstGeom>
          <a:noFill/>
        </p:spPr>
      </p:pic>
      <p:sp>
        <p:nvSpPr>
          <p:cNvPr id="14" name="Titel 13"/>
          <p:cNvSpPr>
            <a:spLocks noGrp="1"/>
          </p:cNvSpPr>
          <p:nvPr>
            <p:ph type="ctrTitle"/>
          </p:nvPr>
        </p:nvSpPr>
        <p:spPr>
          <a:xfrm>
            <a:off x="611560" y="1"/>
            <a:ext cx="7772400" cy="908720"/>
          </a:xfrm>
        </p:spPr>
        <p:txBody>
          <a:bodyPr/>
          <a:lstStyle/>
          <a:p>
            <a:r>
              <a:rPr lang="de-DE" dirty="0"/>
              <a:t>Riemann mit 7 Jahren</a:t>
            </a:r>
          </a:p>
        </p:txBody>
      </p:sp>
      <p:pic>
        <p:nvPicPr>
          <p:cNvPr id="15" name="Grafik 14" descr="brief-7-jahre-1.jpg"/>
          <p:cNvPicPr>
            <a:picLocks noChangeAspect="1"/>
          </p:cNvPicPr>
          <p:nvPr/>
        </p:nvPicPr>
        <p:blipFill>
          <a:blip r:embed="rId4" cstate="print"/>
          <a:stretch>
            <a:fillRect/>
          </a:stretch>
        </p:blipFill>
        <p:spPr>
          <a:xfrm>
            <a:off x="899592" y="764704"/>
            <a:ext cx="7186154" cy="4608512"/>
          </a:xfrm>
          <a:prstGeom prst="rect">
            <a:avLst/>
          </a:prstGeom>
        </p:spPr>
      </p:pic>
      <p:sp>
        <p:nvSpPr>
          <p:cNvPr id="16" name="Textfeld 15"/>
          <p:cNvSpPr txBox="1"/>
          <p:nvPr/>
        </p:nvSpPr>
        <p:spPr>
          <a:xfrm>
            <a:off x="971600" y="5373216"/>
            <a:ext cx="7200800" cy="923330"/>
          </a:xfrm>
          <a:prstGeom prst="rect">
            <a:avLst/>
          </a:prstGeom>
          <a:noFill/>
        </p:spPr>
        <p:txBody>
          <a:bodyPr wrap="square" rtlCol="0">
            <a:spAutoFit/>
          </a:bodyPr>
          <a:lstStyle/>
          <a:p>
            <a:r>
              <a:rPr lang="de-DE" sz="1800" dirty="0"/>
              <a:t>Lieber Vater,  ich wünsche Dir viel Glück und ich hoffe, dass Du mein geliebter Vater nicht nur an Deinem Geburtstage recht froh und </a:t>
            </a:r>
            <a:r>
              <a:rPr lang="de-DE" sz="1800" dirty="0" err="1"/>
              <a:t>glucklich</a:t>
            </a:r>
            <a:r>
              <a:rPr lang="de-DE" sz="1800" dirty="0"/>
              <a:t> bist, sondern Dein ganzes Leben lang  ich</a:t>
            </a:r>
          </a:p>
        </p:txBody>
      </p:sp>
      <p:sp>
        <p:nvSpPr>
          <p:cNvPr id="2" name="Text Box 8">
            <a:extLst>
              <a:ext uri="{FF2B5EF4-FFF2-40B4-BE49-F238E27FC236}">
                <a16:creationId xmlns:a16="http://schemas.microsoft.com/office/drawing/2014/main" id="{1EF97633-58D4-ACEA-85D5-B978760C4AF4}"/>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1DB8B0E5-989D-9A78-237C-6B6B00CC95D8}"/>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20</a:t>
            </a:fld>
            <a:endParaRPr lang="de-DE"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elbe-streifen"/>
          <p:cNvPicPr>
            <a:picLocks noChangeAspect="1" noChangeArrowheads="1"/>
          </p:cNvPicPr>
          <p:nvPr/>
        </p:nvPicPr>
        <p:blipFill>
          <a:blip r:embed="rId3" cstate="print"/>
          <a:srcRect/>
          <a:stretch>
            <a:fillRect/>
          </a:stretch>
        </p:blipFill>
        <p:spPr bwMode="auto">
          <a:xfrm>
            <a:off x="8243888" y="188913"/>
            <a:ext cx="704850" cy="6119812"/>
          </a:xfrm>
          <a:prstGeom prst="rect">
            <a:avLst/>
          </a:prstGeom>
          <a:noFill/>
        </p:spPr>
      </p:pic>
      <p:sp>
        <p:nvSpPr>
          <p:cNvPr id="21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150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1510" name="Picture 6" descr="elbe-streifen"/>
          <p:cNvPicPr>
            <a:picLocks noChangeAspect="1" noChangeArrowheads="1"/>
          </p:cNvPicPr>
          <p:nvPr/>
        </p:nvPicPr>
        <p:blipFill>
          <a:blip r:embed="rId3" cstate="print"/>
          <a:srcRect/>
          <a:stretch>
            <a:fillRect/>
          </a:stretch>
        </p:blipFill>
        <p:spPr bwMode="auto">
          <a:xfrm>
            <a:off x="250825" y="188913"/>
            <a:ext cx="704850" cy="6119812"/>
          </a:xfrm>
          <a:prstGeom prst="rect">
            <a:avLst/>
          </a:prstGeom>
          <a:noFill/>
        </p:spPr>
      </p:pic>
      <p:sp>
        <p:nvSpPr>
          <p:cNvPr id="14" name="Titel 13"/>
          <p:cNvSpPr>
            <a:spLocks noGrp="1"/>
          </p:cNvSpPr>
          <p:nvPr>
            <p:ph type="ctrTitle"/>
          </p:nvPr>
        </p:nvSpPr>
        <p:spPr>
          <a:xfrm>
            <a:off x="611560" y="1"/>
            <a:ext cx="7772400" cy="908720"/>
          </a:xfrm>
        </p:spPr>
        <p:txBody>
          <a:bodyPr/>
          <a:lstStyle/>
          <a:p>
            <a:r>
              <a:rPr lang="de-DE" dirty="0"/>
              <a:t>Riemann mit 7 Jahren</a:t>
            </a:r>
          </a:p>
        </p:txBody>
      </p:sp>
      <p:sp>
        <p:nvSpPr>
          <p:cNvPr id="16" name="Textfeld 15"/>
          <p:cNvSpPr txBox="1"/>
          <p:nvPr/>
        </p:nvSpPr>
        <p:spPr>
          <a:xfrm>
            <a:off x="1043608" y="4221088"/>
            <a:ext cx="7200800" cy="2031325"/>
          </a:xfrm>
          <a:prstGeom prst="rect">
            <a:avLst/>
          </a:prstGeom>
          <a:noFill/>
        </p:spPr>
        <p:txBody>
          <a:bodyPr wrap="square" rtlCol="0">
            <a:spAutoFit/>
          </a:bodyPr>
          <a:lstStyle/>
          <a:p>
            <a:r>
              <a:rPr lang="de-DE" sz="1800" dirty="0"/>
              <a:t>Dir auch durch Fleiß und Gehorsam recht viel Freude machen</a:t>
            </a:r>
          </a:p>
          <a:p>
            <a:r>
              <a:rPr lang="de-DE" sz="1800" dirty="0"/>
              <a:t>Dein</a:t>
            </a:r>
          </a:p>
          <a:p>
            <a:r>
              <a:rPr lang="de-DE" sz="1800" dirty="0"/>
              <a:t>				Dich liebender Sohn </a:t>
            </a:r>
          </a:p>
          <a:p>
            <a:r>
              <a:rPr lang="de-DE" sz="1800" dirty="0"/>
              <a:t>Quickborn den 21 </a:t>
            </a:r>
            <a:r>
              <a:rPr lang="de-DE" sz="1800" dirty="0" err="1"/>
              <a:t>ten</a:t>
            </a:r>
            <a:r>
              <a:rPr lang="de-DE" sz="1800" dirty="0"/>
              <a:t> 			Bernhard</a:t>
            </a:r>
          </a:p>
          <a:p>
            <a:r>
              <a:rPr lang="de-DE" sz="1800" dirty="0"/>
              <a:t>Dezember </a:t>
            </a:r>
          </a:p>
          <a:p>
            <a:r>
              <a:rPr lang="de-DE" sz="1800" dirty="0"/>
              <a:t>1833</a:t>
            </a:r>
          </a:p>
          <a:p>
            <a:endParaRPr lang="de-DE" sz="1800" dirty="0"/>
          </a:p>
        </p:txBody>
      </p:sp>
      <p:pic>
        <p:nvPicPr>
          <p:cNvPr id="10" name="Grafik 9" descr="brief-7-jahre-2.jpg"/>
          <p:cNvPicPr>
            <a:picLocks noChangeAspect="1"/>
          </p:cNvPicPr>
          <p:nvPr/>
        </p:nvPicPr>
        <p:blipFill>
          <a:blip r:embed="rId4" cstate="print"/>
          <a:stretch>
            <a:fillRect/>
          </a:stretch>
        </p:blipFill>
        <p:spPr>
          <a:xfrm>
            <a:off x="1547664" y="764704"/>
            <a:ext cx="5676900" cy="3276600"/>
          </a:xfrm>
          <a:prstGeom prst="rect">
            <a:avLst/>
          </a:prstGeom>
        </p:spPr>
      </p:pic>
      <p:sp>
        <p:nvSpPr>
          <p:cNvPr id="2" name="Text Box 8">
            <a:extLst>
              <a:ext uri="{FF2B5EF4-FFF2-40B4-BE49-F238E27FC236}">
                <a16:creationId xmlns:a16="http://schemas.microsoft.com/office/drawing/2014/main" id="{BD1A9993-6D1D-55C0-9353-CED442C1B76F}"/>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5284A8A2-6C87-557A-EE7F-E343F840E793}"/>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21</a:t>
            </a:fld>
            <a:endParaRPr lang="de-DE"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elbe-streifen"/>
          <p:cNvPicPr>
            <a:picLocks noChangeAspect="1" noChangeArrowheads="1"/>
          </p:cNvPicPr>
          <p:nvPr/>
        </p:nvPicPr>
        <p:blipFill>
          <a:blip r:embed="rId3" cstate="print"/>
          <a:srcRect/>
          <a:stretch>
            <a:fillRect/>
          </a:stretch>
        </p:blipFill>
        <p:spPr bwMode="auto">
          <a:xfrm>
            <a:off x="8243888" y="188913"/>
            <a:ext cx="704850" cy="6119812"/>
          </a:xfrm>
          <a:prstGeom prst="rect">
            <a:avLst/>
          </a:prstGeom>
          <a:noFill/>
        </p:spPr>
      </p:pic>
      <p:sp>
        <p:nvSpPr>
          <p:cNvPr id="21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150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1510" name="Picture 6" descr="elbe-streifen"/>
          <p:cNvPicPr>
            <a:picLocks noChangeAspect="1" noChangeArrowheads="1"/>
          </p:cNvPicPr>
          <p:nvPr/>
        </p:nvPicPr>
        <p:blipFill>
          <a:blip r:embed="rId3" cstate="print"/>
          <a:srcRect/>
          <a:stretch>
            <a:fillRect/>
          </a:stretch>
        </p:blipFill>
        <p:spPr bwMode="auto">
          <a:xfrm>
            <a:off x="250825" y="188913"/>
            <a:ext cx="704850" cy="6119812"/>
          </a:xfrm>
          <a:prstGeom prst="rect">
            <a:avLst/>
          </a:prstGeom>
          <a:noFill/>
        </p:spPr>
      </p:pic>
      <p:sp>
        <p:nvSpPr>
          <p:cNvPr id="14" name="Titel 13"/>
          <p:cNvSpPr>
            <a:spLocks noGrp="1"/>
          </p:cNvSpPr>
          <p:nvPr>
            <p:ph type="ctrTitle"/>
          </p:nvPr>
        </p:nvSpPr>
        <p:spPr>
          <a:xfrm>
            <a:off x="611560" y="1"/>
            <a:ext cx="7772400" cy="908720"/>
          </a:xfrm>
        </p:spPr>
        <p:txBody>
          <a:bodyPr/>
          <a:lstStyle/>
          <a:p>
            <a:r>
              <a:rPr lang="de-DE" dirty="0"/>
              <a:t>Riemann mit 9 Jahren</a:t>
            </a:r>
          </a:p>
        </p:txBody>
      </p:sp>
      <p:pic>
        <p:nvPicPr>
          <p:cNvPr id="11" name="Grafik 10" descr="Tagebuch-anfang-9j.jpg"/>
          <p:cNvPicPr>
            <a:picLocks noChangeAspect="1"/>
          </p:cNvPicPr>
          <p:nvPr/>
        </p:nvPicPr>
        <p:blipFill>
          <a:blip r:embed="rId4" cstate="print"/>
          <a:stretch>
            <a:fillRect/>
          </a:stretch>
        </p:blipFill>
        <p:spPr>
          <a:xfrm>
            <a:off x="1187624" y="908720"/>
            <a:ext cx="6624736" cy="3604980"/>
          </a:xfrm>
          <a:prstGeom prst="rect">
            <a:avLst/>
          </a:prstGeom>
        </p:spPr>
      </p:pic>
      <p:sp>
        <p:nvSpPr>
          <p:cNvPr id="12" name="Textfeld 11"/>
          <p:cNvSpPr txBox="1"/>
          <p:nvPr/>
        </p:nvSpPr>
        <p:spPr>
          <a:xfrm>
            <a:off x="971600" y="4549676"/>
            <a:ext cx="6840760" cy="1569660"/>
          </a:xfrm>
          <a:prstGeom prst="rect">
            <a:avLst/>
          </a:prstGeom>
          <a:noFill/>
        </p:spPr>
        <p:txBody>
          <a:bodyPr wrap="square" rtlCol="0">
            <a:spAutoFit/>
          </a:bodyPr>
          <a:lstStyle/>
          <a:p>
            <a:r>
              <a:rPr lang="de-DE" dirty="0">
                <a:solidFill>
                  <a:srgbClr val="008000"/>
                </a:solidFill>
              </a:rPr>
              <a:t>Kurzer Vorbericht über die vergangenen Jahre </a:t>
            </a:r>
          </a:p>
          <a:p>
            <a:r>
              <a:rPr lang="de-DE" dirty="0"/>
              <a:t>1826 den 17</a:t>
            </a:r>
            <a:r>
              <a:rPr lang="de-DE" baseline="30000" dirty="0"/>
              <a:t> </a:t>
            </a:r>
            <a:r>
              <a:rPr lang="de-DE" baseline="30000" dirty="0" err="1"/>
              <a:t>ten</a:t>
            </a:r>
            <a:r>
              <a:rPr lang="de-DE" baseline="30000" dirty="0"/>
              <a:t> </a:t>
            </a:r>
            <a:r>
              <a:rPr lang="de-DE" dirty="0"/>
              <a:t>September Sonntag  morgens 1 Uhr wurde ich geboren. 7 Jahre später 1833 den 8 </a:t>
            </a:r>
            <a:r>
              <a:rPr lang="de-DE" baseline="30000" dirty="0" err="1"/>
              <a:t>ten</a:t>
            </a:r>
            <a:r>
              <a:rPr lang="de-DE" dirty="0"/>
              <a:t> Mai zog mein</a:t>
            </a:r>
            <a:r>
              <a:rPr lang="de-DE" sz="2000" dirty="0"/>
              <a:t> </a:t>
            </a:r>
            <a:r>
              <a:rPr lang="de-DE" sz="2000" dirty="0">
                <a:solidFill>
                  <a:schemeClr val="bg1">
                    <a:lumMod val="65000"/>
                  </a:schemeClr>
                </a:solidFill>
              </a:rPr>
              <a:t>Vater von </a:t>
            </a:r>
            <a:r>
              <a:rPr lang="de-DE" sz="2000" dirty="0" err="1">
                <a:solidFill>
                  <a:schemeClr val="bg1">
                    <a:lumMod val="65000"/>
                  </a:schemeClr>
                </a:solidFill>
              </a:rPr>
              <a:t>Breselenz</a:t>
            </a:r>
            <a:r>
              <a:rPr lang="de-DE" sz="2000" dirty="0">
                <a:solidFill>
                  <a:schemeClr val="bg1">
                    <a:lumMod val="65000"/>
                  </a:schemeClr>
                </a:solidFill>
              </a:rPr>
              <a:t> nach Quickborn</a:t>
            </a:r>
            <a:endParaRPr lang="de-DE" dirty="0">
              <a:solidFill>
                <a:schemeClr val="bg1">
                  <a:lumMod val="65000"/>
                </a:schemeClr>
              </a:solidFill>
            </a:endParaRPr>
          </a:p>
        </p:txBody>
      </p:sp>
      <p:sp>
        <p:nvSpPr>
          <p:cNvPr id="2" name="Text Box 8">
            <a:extLst>
              <a:ext uri="{FF2B5EF4-FFF2-40B4-BE49-F238E27FC236}">
                <a16:creationId xmlns:a16="http://schemas.microsoft.com/office/drawing/2014/main" id="{ACE34D2E-D735-80A7-6309-7060F1BC78C2}"/>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C69B4610-2CC3-DB62-20A5-EBE5B3A08244}"/>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22</a:t>
            </a:fld>
            <a:endParaRPr lang="de-DE"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150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4" name="Titel 13"/>
          <p:cNvSpPr>
            <a:spLocks noGrp="1"/>
          </p:cNvSpPr>
          <p:nvPr>
            <p:ph type="ctrTitle"/>
          </p:nvPr>
        </p:nvSpPr>
        <p:spPr>
          <a:xfrm>
            <a:off x="611560" y="1"/>
            <a:ext cx="7772400" cy="908720"/>
          </a:xfrm>
        </p:spPr>
        <p:txBody>
          <a:bodyPr/>
          <a:lstStyle/>
          <a:p>
            <a:r>
              <a:rPr lang="de-DE" dirty="0"/>
              <a:t>Riemann mit       Jahren</a:t>
            </a:r>
          </a:p>
        </p:txBody>
      </p:sp>
      <p:sp>
        <p:nvSpPr>
          <p:cNvPr id="12" name="Textfeld 11"/>
          <p:cNvSpPr txBox="1"/>
          <p:nvPr/>
        </p:nvSpPr>
        <p:spPr>
          <a:xfrm>
            <a:off x="1259632" y="980728"/>
            <a:ext cx="6840760" cy="830997"/>
          </a:xfrm>
          <a:prstGeom prst="rect">
            <a:avLst/>
          </a:prstGeom>
          <a:noFill/>
        </p:spPr>
        <p:txBody>
          <a:bodyPr wrap="square" rtlCol="0">
            <a:spAutoFit/>
          </a:bodyPr>
          <a:lstStyle/>
          <a:p>
            <a:r>
              <a:rPr lang="de-DE" dirty="0"/>
              <a:t>Zur Konfirmation schreibt er ein Heft mit dem Titel: </a:t>
            </a:r>
            <a:r>
              <a:rPr lang="de-DE" b="1" dirty="0"/>
              <a:t>Beweise für das Dasein Gottes</a:t>
            </a:r>
            <a:endParaRPr lang="de-DE" b="1" dirty="0">
              <a:solidFill>
                <a:schemeClr val="bg1">
                  <a:lumMod val="65000"/>
                </a:schemeClr>
              </a:solidFill>
            </a:endParaRPr>
          </a:p>
        </p:txBody>
      </p:sp>
      <p:graphicFrame>
        <p:nvGraphicFramePr>
          <p:cNvPr id="10" name="Objekt 9"/>
          <p:cNvGraphicFramePr>
            <a:graphicFrameLocks noChangeAspect="1"/>
          </p:cNvGraphicFramePr>
          <p:nvPr>
            <p:extLst>
              <p:ext uri="{D42A27DB-BD31-4B8C-83A1-F6EECF244321}">
                <p14:modId xmlns:p14="http://schemas.microsoft.com/office/powerpoint/2010/main" val="3657004804"/>
              </p:ext>
            </p:extLst>
          </p:nvPr>
        </p:nvGraphicFramePr>
        <p:xfrm>
          <a:off x="4860032" y="144016"/>
          <a:ext cx="780564" cy="764704"/>
        </p:xfrm>
        <a:graphic>
          <a:graphicData uri="http://schemas.openxmlformats.org/presentationml/2006/ole">
            <mc:AlternateContent xmlns:mc="http://schemas.openxmlformats.org/markup-compatibility/2006">
              <mc:Choice xmlns:v="urn:schemas-microsoft-com:vml" Requires="v">
                <p:oleObj name="Equation" r:id="rId3" imgW="330120" imgH="317160" progId="Equation.DSMT4">
                  <p:embed/>
                </p:oleObj>
              </mc:Choice>
              <mc:Fallback>
                <p:oleObj name="Equation" r:id="rId3" imgW="330120" imgH="317160" progId="Equation.DSMT4">
                  <p:embed/>
                  <p:pic>
                    <p:nvPicPr>
                      <p:cNvPr id="10" name="Objek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44016"/>
                        <a:ext cx="780564" cy="7647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0227" name="Picture 3"/>
          <p:cNvPicPr>
            <a:picLocks noChangeAspect="1" noChangeArrowheads="1"/>
          </p:cNvPicPr>
          <p:nvPr/>
        </p:nvPicPr>
        <p:blipFill>
          <a:blip r:embed="rId5" cstate="print"/>
          <a:srcRect/>
          <a:stretch>
            <a:fillRect/>
          </a:stretch>
        </p:blipFill>
        <p:spPr bwMode="auto">
          <a:xfrm>
            <a:off x="1475656" y="1772816"/>
            <a:ext cx="5850223" cy="3384376"/>
          </a:xfrm>
          <a:prstGeom prst="rect">
            <a:avLst/>
          </a:prstGeom>
          <a:noFill/>
          <a:ln w="9525">
            <a:noFill/>
            <a:miter lim="800000"/>
            <a:headEnd/>
            <a:tailEnd/>
          </a:ln>
        </p:spPr>
      </p:pic>
      <p:sp>
        <p:nvSpPr>
          <p:cNvPr id="13" name="Textfeld 12"/>
          <p:cNvSpPr txBox="1"/>
          <p:nvPr/>
        </p:nvSpPr>
        <p:spPr>
          <a:xfrm>
            <a:off x="1043608" y="5229200"/>
            <a:ext cx="7056784" cy="1015663"/>
          </a:xfrm>
          <a:prstGeom prst="rect">
            <a:avLst/>
          </a:prstGeom>
          <a:noFill/>
        </p:spPr>
        <p:txBody>
          <a:bodyPr wrap="square" rtlCol="0">
            <a:spAutoFit/>
          </a:bodyPr>
          <a:lstStyle/>
          <a:p>
            <a:r>
              <a:rPr lang="de-DE" sz="2000" dirty="0"/>
              <a:t>Da in dem so unbeständigen und wechselvollen Leben das menschliche Herz nirgends einen festen Haltepunkt finden kann, da auch die Vernunft …… </a:t>
            </a:r>
          </a:p>
        </p:txBody>
      </p:sp>
      <p:pic>
        <p:nvPicPr>
          <p:cNvPr id="180228" name="Picture 4"/>
          <p:cNvPicPr>
            <a:picLocks noChangeAspect="1" noChangeArrowheads="1"/>
          </p:cNvPicPr>
          <p:nvPr/>
        </p:nvPicPr>
        <p:blipFill>
          <a:blip r:embed="rId6" cstate="print"/>
          <a:srcRect/>
          <a:stretch>
            <a:fillRect/>
          </a:stretch>
        </p:blipFill>
        <p:spPr bwMode="auto">
          <a:xfrm>
            <a:off x="395536" y="332656"/>
            <a:ext cx="517525" cy="5832648"/>
          </a:xfrm>
          <a:prstGeom prst="rect">
            <a:avLst/>
          </a:prstGeom>
          <a:noFill/>
          <a:ln w="9525">
            <a:noFill/>
            <a:miter lim="800000"/>
            <a:headEnd/>
            <a:tailEnd/>
          </a:ln>
        </p:spPr>
      </p:pic>
      <p:pic>
        <p:nvPicPr>
          <p:cNvPr id="180229" name="Picture 5"/>
          <p:cNvPicPr>
            <a:picLocks noChangeAspect="1" noChangeArrowheads="1"/>
          </p:cNvPicPr>
          <p:nvPr/>
        </p:nvPicPr>
        <p:blipFill>
          <a:blip r:embed="rId6" cstate="print"/>
          <a:srcRect/>
          <a:stretch>
            <a:fillRect/>
          </a:stretch>
        </p:blipFill>
        <p:spPr bwMode="auto">
          <a:xfrm>
            <a:off x="8028384" y="332656"/>
            <a:ext cx="517525" cy="5832648"/>
          </a:xfrm>
          <a:prstGeom prst="rect">
            <a:avLst/>
          </a:prstGeom>
          <a:noFill/>
          <a:ln w="9525">
            <a:noFill/>
            <a:miter lim="800000"/>
            <a:headEnd/>
            <a:tailEnd/>
          </a:ln>
        </p:spPr>
      </p:pic>
      <p:sp>
        <p:nvSpPr>
          <p:cNvPr id="2" name="Text Box 8">
            <a:extLst>
              <a:ext uri="{FF2B5EF4-FFF2-40B4-BE49-F238E27FC236}">
                <a16:creationId xmlns:a16="http://schemas.microsoft.com/office/drawing/2014/main" id="{48B0EA17-2CC2-1186-F064-8E2364DAF786}"/>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4FE9AF4F-0A41-0B37-E24F-830632955EEC}"/>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23</a:t>
            </a:fld>
            <a:endParaRPr lang="de-DE"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a:xfrm>
            <a:off x="1476375" y="404813"/>
            <a:ext cx="6767513" cy="792162"/>
          </a:xfrm>
        </p:spPr>
        <p:txBody>
          <a:bodyPr/>
          <a:lstStyle/>
          <a:p>
            <a:r>
              <a:rPr lang="de-DE"/>
              <a:t>Hannover</a:t>
            </a:r>
          </a:p>
        </p:txBody>
      </p:sp>
      <p:sp>
        <p:nvSpPr>
          <p:cNvPr id="22533" name="Rectangle 5"/>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2535" name="Text Box 7"/>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22538" name="Text Box 10"/>
          <p:cNvSpPr txBox="1">
            <a:spLocks noChangeArrowheads="1"/>
          </p:cNvSpPr>
          <p:nvPr/>
        </p:nvSpPr>
        <p:spPr bwMode="auto">
          <a:xfrm>
            <a:off x="3635375" y="1125538"/>
            <a:ext cx="5040313" cy="1552575"/>
          </a:xfrm>
          <a:prstGeom prst="rect">
            <a:avLst/>
          </a:prstGeom>
          <a:noFill/>
          <a:ln w="9525">
            <a:noFill/>
            <a:miter lim="800000"/>
            <a:headEnd/>
            <a:tailEnd/>
          </a:ln>
          <a:effectLst/>
        </p:spPr>
        <p:txBody>
          <a:bodyPr>
            <a:spAutoFit/>
          </a:bodyPr>
          <a:lstStyle/>
          <a:p>
            <a:r>
              <a:rPr lang="de-DE"/>
              <a:t>Nach der Konfirmation wohnte er in Hannover bei seiner Großmutter –einer Hofratswitwe-, damit er dort das Lyzeum besuchen konnte.</a:t>
            </a:r>
          </a:p>
        </p:txBody>
      </p:sp>
      <p:sp>
        <p:nvSpPr>
          <p:cNvPr id="22541" name="Text Box 13"/>
          <p:cNvSpPr txBox="1">
            <a:spLocks noChangeArrowheads="1"/>
          </p:cNvSpPr>
          <p:nvPr/>
        </p:nvSpPr>
        <p:spPr bwMode="auto">
          <a:xfrm>
            <a:off x="3635375" y="3716338"/>
            <a:ext cx="2879725" cy="2282825"/>
          </a:xfrm>
          <a:prstGeom prst="rect">
            <a:avLst/>
          </a:prstGeom>
          <a:noFill/>
          <a:ln w="9525">
            <a:noFill/>
            <a:miter lim="800000"/>
            <a:headEnd/>
            <a:tailEnd/>
          </a:ln>
          <a:effectLst/>
        </p:spPr>
        <p:txBody>
          <a:bodyPr>
            <a:spAutoFit/>
          </a:bodyPr>
          <a:lstStyle/>
          <a:p>
            <a:pPr>
              <a:spcBef>
                <a:spcPct val="50000"/>
              </a:spcBef>
            </a:pPr>
            <a:r>
              <a:rPr lang="de-DE"/>
              <a:t>Er war 15 Jahre alt, als er wegen des Todes der Großmutter Hannover verlassen musste  </a:t>
            </a:r>
          </a:p>
        </p:txBody>
      </p:sp>
      <p:pic>
        <p:nvPicPr>
          <p:cNvPr id="22545" name="Picture 17" descr="rathaus+marktkirche-hannover"/>
          <p:cNvPicPr>
            <a:picLocks noChangeAspect="1" noChangeArrowheads="1"/>
          </p:cNvPicPr>
          <p:nvPr/>
        </p:nvPicPr>
        <p:blipFill>
          <a:blip r:embed="rId3" cstate="print"/>
          <a:srcRect/>
          <a:stretch>
            <a:fillRect/>
          </a:stretch>
        </p:blipFill>
        <p:spPr bwMode="auto">
          <a:xfrm>
            <a:off x="468313" y="1557338"/>
            <a:ext cx="2921000" cy="4445000"/>
          </a:xfrm>
          <a:prstGeom prst="rect">
            <a:avLst/>
          </a:prstGeom>
          <a:noFill/>
        </p:spPr>
      </p:pic>
      <p:pic>
        <p:nvPicPr>
          <p:cNvPr id="22546" name="Picture 18" descr="leibnitzhaus"/>
          <p:cNvPicPr>
            <a:picLocks noChangeAspect="1" noChangeArrowheads="1"/>
          </p:cNvPicPr>
          <p:nvPr/>
        </p:nvPicPr>
        <p:blipFill>
          <a:blip r:embed="rId4" cstate="print"/>
          <a:srcRect/>
          <a:stretch>
            <a:fillRect/>
          </a:stretch>
        </p:blipFill>
        <p:spPr bwMode="auto">
          <a:xfrm>
            <a:off x="6792913" y="3213100"/>
            <a:ext cx="2022475" cy="2901950"/>
          </a:xfrm>
          <a:prstGeom prst="rect">
            <a:avLst/>
          </a:prstGeom>
          <a:noFill/>
        </p:spPr>
      </p:pic>
      <p:sp>
        <p:nvSpPr>
          <p:cNvPr id="22548" name="AutoShape 20"/>
          <p:cNvSpPr>
            <a:spLocks noChangeArrowheads="1"/>
          </p:cNvSpPr>
          <p:nvPr/>
        </p:nvSpPr>
        <p:spPr bwMode="auto">
          <a:xfrm>
            <a:off x="4572000" y="2781300"/>
            <a:ext cx="1871663" cy="863600"/>
          </a:xfrm>
          <a:prstGeom prst="wedgeRectCallout">
            <a:avLst>
              <a:gd name="adj1" fmla="val -28713"/>
              <a:gd name="adj2" fmla="val -74079"/>
            </a:avLst>
          </a:prstGeom>
          <a:solidFill>
            <a:schemeClr val="accent1"/>
          </a:solidFill>
          <a:ln w="9525">
            <a:solidFill>
              <a:schemeClr val="tx1"/>
            </a:solidFill>
            <a:miter lim="800000"/>
            <a:headEnd/>
            <a:tailEnd/>
          </a:ln>
          <a:effectLst/>
        </p:spPr>
        <p:txBody>
          <a:bodyPr/>
          <a:lstStyle/>
          <a:p>
            <a:pPr algn="ctr"/>
            <a:r>
              <a:rPr lang="de-DE"/>
              <a:t>Untertertia</a:t>
            </a:r>
          </a:p>
          <a:p>
            <a:pPr algn="ctr"/>
            <a:r>
              <a:rPr lang="de-DE"/>
              <a:t>Obertertia</a:t>
            </a:r>
          </a:p>
        </p:txBody>
      </p:sp>
      <p:sp>
        <p:nvSpPr>
          <p:cNvPr id="2" name="Text Box 8">
            <a:extLst>
              <a:ext uri="{FF2B5EF4-FFF2-40B4-BE49-F238E27FC236}">
                <a16:creationId xmlns:a16="http://schemas.microsoft.com/office/drawing/2014/main" id="{D1EB5102-BC48-54DA-BF00-1C59235F5F17}"/>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197C34CA-9471-6FBD-46AD-55801A3977C5}"/>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24</a:t>
            </a:fld>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48"/>
                                        </p:tgtEl>
                                        <p:attrNameLst>
                                          <p:attrName>style.visibility</p:attrName>
                                        </p:attrNameLst>
                                      </p:cBhvr>
                                      <p:to>
                                        <p:strVal val="visible"/>
                                      </p:to>
                                    </p:set>
                                    <p:anim calcmode="lin" valueType="num">
                                      <p:cBhvr>
                                        <p:cTn id="7" dur="1000" fill="hold"/>
                                        <p:tgtEl>
                                          <p:spTgt spid="22548"/>
                                        </p:tgtEl>
                                        <p:attrNameLst>
                                          <p:attrName>ppt_w</p:attrName>
                                        </p:attrNameLst>
                                      </p:cBhvr>
                                      <p:tavLst>
                                        <p:tav tm="0">
                                          <p:val>
                                            <p:fltVal val="0"/>
                                          </p:val>
                                        </p:tav>
                                        <p:tav tm="100000">
                                          <p:val>
                                            <p:strVal val="#ppt_w"/>
                                          </p:val>
                                        </p:tav>
                                      </p:tavLst>
                                    </p:anim>
                                    <p:anim calcmode="lin" valueType="num">
                                      <p:cBhvr>
                                        <p:cTn id="8" dur="1000" fill="hold"/>
                                        <p:tgtEl>
                                          <p:spTgt spid="22548"/>
                                        </p:tgtEl>
                                        <p:attrNameLst>
                                          <p:attrName>ppt_h</p:attrName>
                                        </p:attrNameLst>
                                      </p:cBhvr>
                                      <p:tavLst>
                                        <p:tav tm="0">
                                          <p:val>
                                            <p:fltVal val="0"/>
                                          </p:val>
                                        </p:tav>
                                        <p:tav tm="100000">
                                          <p:val>
                                            <p:strVal val="#ppt_h"/>
                                          </p:val>
                                        </p:tav>
                                      </p:tavLst>
                                    </p:anim>
                                    <p:anim calcmode="lin" valueType="num">
                                      <p:cBhvr>
                                        <p:cTn id="9" dur="1000" fill="hold"/>
                                        <p:tgtEl>
                                          <p:spTgt spid="2254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p:bldP spid="225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476375" y="404813"/>
            <a:ext cx="6767513" cy="792162"/>
          </a:xfrm>
        </p:spPr>
        <p:txBody>
          <a:bodyPr/>
          <a:lstStyle/>
          <a:p>
            <a:r>
              <a:rPr lang="de-DE" sz="5400">
                <a:latin typeface="CloisterBlack BT" pitchFamily="66" charset="0"/>
              </a:rPr>
              <a:t>Johanneum Lüneburg</a:t>
            </a:r>
          </a:p>
        </p:txBody>
      </p:sp>
      <p:sp>
        <p:nvSpPr>
          <p:cNvPr id="2355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3557"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23558" name="Text Box 6"/>
          <p:cNvSpPr txBox="1">
            <a:spLocks noChangeArrowheads="1"/>
          </p:cNvSpPr>
          <p:nvPr/>
        </p:nvSpPr>
        <p:spPr bwMode="auto">
          <a:xfrm>
            <a:off x="4932362" y="1412875"/>
            <a:ext cx="3816349" cy="2289175"/>
          </a:xfrm>
          <a:prstGeom prst="rect">
            <a:avLst/>
          </a:prstGeom>
          <a:noFill/>
          <a:ln w="9525">
            <a:noFill/>
            <a:miter lim="800000"/>
            <a:headEnd/>
            <a:tailEnd/>
          </a:ln>
          <a:effectLst/>
        </p:spPr>
        <p:txBody>
          <a:bodyPr wrap="square">
            <a:spAutoFit/>
          </a:bodyPr>
          <a:lstStyle/>
          <a:p>
            <a:r>
              <a:rPr lang="de-DE" sz="3600" dirty="0">
                <a:latin typeface="CloisterBlack BT" pitchFamily="66" charset="0"/>
              </a:rPr>
              <a:t>Von Ostern 1842 </a:t>
            </a:r>
          </a:p>
          <a:p>
            <a:r>
              <a:rPr lang="de-DE" sz="3600" dirty="0">
                <a:latin typeface="CloisterBlack BT" pitchFamily="66" charset="0"/>
              </a:rPr>
              <a:t>an geht </a:t>
            </a:r>
          </a:p>
          <a:p>
            <a:r>
              <a:rPr lang="de-DE" sz="3600" dirty="0">
                <a:latin typeface="CloisterBlack BT" pitchFamily="66" charset="0"/>
              </a:rPr>
              <a:t>Bernhard Riemann</a:t>
            </a:r>
          </a:p>
          <a:p>
            <a:r>
              <a:rPr lang="de-DE" sz="3600" dirty="0">
                <a:latin typeface="CloisterBlack BT" pitchFamily="66" charset="0"/>
              </a:rPr>
              <a:t>hier zur Schule.</a:t>
            </a:r>
          </a:p>
        </p:txBody>
      </p:sp>
      <p:sp>
        <p:nvSpPr>
          <p:cNvPr id="23559" name="Text Box 7"/>
          <p:cNvSpPr txBox="1">
            <a:spLocks noChangeArrowheads="1"/>
          </p:cNvSpPr>
          <p:nvPr/>
        </p:nvSpPr>
        <p:spPr bwMode="auto">
          <a:xfrm>
            <a:off x="5148263" y="4652963"/>
            <a:ext cx="3168650" cy="1373187"/>
          </a:xfrm>
          <a:prstGeom prst="rect">
            <a:avLst/>
          </a:prstGeom>
          <a:noFill/>
          <a:ln w="9525">
            <a:noFill/>
            <a:miter lim="800000"/>
            <a:headEnd/>
            <a:tailEnd/>
          </a:ln>
          <a:effectLst/>
        </p:spPr>
        <p:txBody>
          <a:bodyPr>
            <a:spAutoFit/>
          </a:bodyPr>
          <a:lstStyle/>
          <a:p>
            <a:pPr>
              <a:spcBef>
                <a:spcPct val="50000"/>
              </a:spcBef>
            </a:pPr>
            <a:r>
              <a:rPr lang="de-DE" sz="2800">
                <a:latin typeface="CloisterBlack BT" pitchFamily="66" charset="0"/>
              </a:rPr>
              <a:t>1829 ist dieses Gebäude neben der Johanniskirche  errichtet worden.</a:t>
            </a:r>
            <a:r>
              <a:rPr lang="de-DE"/>
              <a:t> </a:t>
            </a:r>
          </a:p>
        </p:txBody>
      </p:sp>
      <p:sp>
        <p:nvSpPr>
          <p:cNvPr id="23562" name="AutoShape 10"/>
          <p:cNvSpPr>
            <a:spLocks noChangeArrowheads="1"/>
          </p:cNvSpPr>
          <p:nvPr/>
        </p:nvSpPr>
        <p:spPr bwMode="auto">
          <a:xfrm>
            <a:off x="5435600" y="3933825"/>
            <a:ext cx="3384550" cy="647700"/>
          </a:xfrm>
          <a:prstGeom prst="wedgeRectCallout">
            <a:avLst>
              <a:gd name="adj1" fmla="val -11727"/>
              <a:gd name="adj2" fmla="val -103921"/>
            </a:avLst>
          </a:prstGeom>
          <a:solidFill>
            <a:srgbClr val="E0B9E1"/>
          </a:solidFill>
          <a:ln w="9525">
            <a:solidFill>
              <a:schemeClr val="tx1"/>
            </a:solidFill>
            <a:miter lim="800000"/>
            <a:headEnd/>
            <a:tailEnd/>
          </a:ln>
          <a:effectLst/>
        </p:spPr>
        <p:txBody>
          <a:bodyPr/>
          <a:lstStyle/>
          <a:p>
            <a:pPr algn="ctr"/>
            <a:r>
              <a:rPr lang="de-DE" sz="3600">
                <a:latin typeface="CloisterBlack BT" pitchFamily="66" charset="0"/>
              </a:rPr>
              <a:t>ab Untersekunda</a:t>
            </a:r>
          </a:p>
        </p:txBody>
      </p:sp>
      <p:pic>
        <p:nvPicPr>
          <p:cNvPr id="23563" name="Picture 11" descr="Johanneum1841"/>
          <p:cNvPicPr>
            <a:picLocks noChangeAspect="1" noChangeArrowheads="1"/>
          </p:cNvPicPr>
          <p:nvPr/>
        </p:nvPicPr>
        <p:blipFill>
          <a:blip r:embed="rId3" cstate="print"/>
          <a:srcRect/>
          <a:stretch>
            <a:fillRect/>
          </a:stretch>
        </p:blipFill>
        <p:spPr bwMode="auto">
          <a:xfrm>
            <a:off x="395288" y="1268413"/>
            <a:ext cx="4491037" cy="4897437"/>
          </a:xfrm>
          <a:prstGeom prst="rect">
            <a:avLst/>
          </a:prstGeom>
          <a:noFill/>
        </p:spPr>
      </p:pic>
      <p:sp>
        <p:nvSpPr>
          <p:cNvPr id="23564" name="Text Box 12"/>
          <p:cNvSpPr txBox="1">
            <a:spLocks noChangeArrowheads="1"/>
          </p:cNvSpPr>
          <p:nvPr/>
        </p:nvSpPr>
        <p:spPr bwMode="auto">
          <a:xfrm>
            <a:off x="3492500" y="5661025"/>
            <a:ext cx="936625" cy="457200"/>
          </a:xfrm>
          <a:prstGeom prst="rect">
            <a:avLst/>
          </a:prstGeom>
          <a:noFill/>
          <a:ln w="9525">
            <a:noFill/>
            <a:miter lim="800000"/>
            <a:headEnd/>
            <a:tailEnd/>
          </a:ln>
          <a:effectLst/>
        </p:spPr>
        <p:txBody>
          <a:bodyPr>
            <a:spAutoFit/>
          </a:bodyPr>
          <a:lstStyle/>
          <a:p>
            <a:pPr>
              <a:spcBef>
                <a:spcPct val="50000"/>
              </a:spcBef>
            </a:pPr>
            <a:r>
              <a:rPr lang="de-DE">
                <a:solidFill>
                  <a:srgbClr val="7E694E"/>
                </a:solidFill>
                <a:latin typeface="CloisterBlack BT" pitchFamily="66" charset="0"/>
              </a:rPr>
              <a:t>1841</a:t>
            </a:r>
          </a:p>
        </p:txBody>
      </p:sp>
      <p:sp>
        <p:nvSpPr>
          <p:cNvPr id="2" name="Text Box 8">
            <a:extLst>
              <a:ext uri="{FF2B5EF4-FFF2-40B4-BE49-F238E27FC236}">
                <a16:creationId xmlns:a16="http://schemas.microsoft.com/office/drawing/2014/main" id="{5578E2A1-F693-FE8C-307D-4027941D9F3D}"/>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0F3811D2-1DED-B7AB-0408-E0FF94717D8C}"/>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25</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8"/>
                                        </p:tgtEl>
                                        <p:attrNameLst>
                                          <p:attrName>style.visibility</p:attrName>
                                        </p:attrNameLst>
                                      </p:cBhvr>
                                      <p:to>
                                        <p:strVal val="visible"/>
                                      </p:to>
                                    </p:set>
                                  </p:childTnLst>
                                </p:cTn>
                              </p:par>
                            </p:childTnLst>
                          </p:cTn>
                        </p:par>
                        <p:par>
                          <p:cTn id="11" fill="hold">
                            <p:stCondLst>
                              <p:cond delay="0"/>
                            </p:stCondLst>
                            <p:childTnLst>
                              <p:par>
                                <p:cTn id="12" presetID="15" presetClass="entr" presetSubtype="0" fill="hold" grpId="0" nodeType="afterEffect">
                                  <p:stCondLst>
                                    <p:cond delay="0"/>
                                  </p:stCondLst>
                                  <p:childTnLst>
                                    <p:set>
                                      <p:cBhvr>
                                        <p:cTn id="13" dur="1" fill="hold">
                                          <p:stCondLst>
                                            <p:cond delay="0"/>
                                          </p:stCondLst>
                                        </p:cTn>
                                        <p:tgtEl>
                                          <p:spTgt spid="23562"/>
                                        </p:tgtEl>
                                        <p:attrNameLst>
                                          <p:attrName>style.visibility</p:attrName>
                                        </p:attrNameLst>
                                      </p:cBhvr>
                                      <p:to>
                                        <p:strVal val="visible"/>
                                      </p:to>
                                    </p:set>
                                    <p:anim calcmode="lin" valueType="num">
                                      <p:cBhvr>
                                        <p:cTn id="14" dur="1000" fill="hold"/>
                                        <p:tgtEl>
                                          <p:spTgt spid="23562"/>
                                        </p:tgtEl>
                                        <p:attrNameLst>
                                          <p:attrName>ppt_w</p:attrName>
                                        </p:attrNameLst>
                                      </p:cBhvr>
                                      <p:tavLst>
                                        <p:tav tm="0">
                                          <p:val>
                                            <p:fltVal val="0"/>
                                          </p:val>
                                        </p:tav>
                                        <p:tav tm="100000">
                                          <p:val>
                                            <p:strVal val="#ppt_w"/>
                                          </p:val>
                                        </p:tav>
                                      </p:tavLst>
                                    </p:anim>
                                    <p:anim calcmode="lin" valueType="num">
                                      <p:cBhvr>
                                        <p:cTn id="15" dur="1000" fill="hold"/>
                                        <p:tgtEl>
                                          <p:spTgt spid="23562"/>
                                        </p:tgtEl>
                                        <p:attrNameLst>
                                          <p:attrName>ppt_h</p:attrName>
                                        </p:attrNameLst>
                                      </p:cBhvr>
                                      <p:tavLst>
                                        <p:tav tm="0">
                                          <p:val>
                                            <p:fltVal val="0"/>
                                          </p:val>
                                        </p:tav>
                                        <p:tav tm="100000">
                                          <p:val>
                                            <p:strVal val="#ppt_h"/>
                                          </p:val>
                                        </p:tav>
                                      </p:tavLst>
                                    </p:anim>
                                    <p:anim calcmode="lin" valueType="num">
                                      <p:cBhvr>
                                        <p:cTn id="16" dur="1000" fill="hold"/>
                                        <p:tgtEl>
                                          <p:spTgt spid="2356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356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9" grpId="0"/>
      <p:bldP spid="2356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476375" y="404813"/>
            <a:ext cx="7272338" cy="792162"/>
          </a:xfrm>
        </p:spPr>
        <p:txBody>
          <a:bodyPr/>
          <a:lstStyle/>
          <a:p>
            <a:r>
              <a:rPr lang="de-DE" sz="4000"/>
              <a:t>Direktor Dr. Karl Haage </a:t>
            </a:r>
            <a:r>
              <a:rPr lang="de-DE" sz="2800"/>
              <a:t>1801-42</a:t>
            </a:r>
          </a:p>
        </p:txBody>
      </p:sp>
      <p:sp>
        <p:nvSpPr>
          <p:cNvPr id="2457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4581"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4588" name="Picture 12"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pic>
        <p:nvPicPr>
          <p:cNvPr id="24589" name="Picture 13" descr="HAAGEG"/>
          <p:cNvPicPr>
            <a:picLocks noChangeAspect="1" noChangeArrowheads="1"/>
          </p:cNvPicPr>
          <p:nvPr/>
        </p:nvPicPr>
        <p:blipFill>
          <a:blip r:embed="rId4" cstate="print"/>
          <a:srcRect/>
          <a:stretch>
            <a:fillRect/>
          </a:stretch>
        </p:blipFill>
        <p:spPr bwMode="auto">
          <a:xfrm>
            <a:off x="5580063" y="1268413"/>
            <a:ext cx="3330575" cy="4200525"/>
          </a:xfrm>
          <a:prstGeom prst="rect">
            <a:avLst/>
          </a:prstGeom>
          <a:noFill/>
        </p:spPr>
      </p:pic>
      <p:sp>
        <p:nvSpPr>
          <p:cNvPr id="24590" name="Text Box 14"/>
          <p:cNvSpPr txBox="1">
            <a:spLocks noChangeArrowheads="1"/>
          </p:cNvSpPr>
          <p:nvPr/>
        </p:nvSpPr>
        <p:spPr bwMode="auto">
          <a:xfrm>
            <a:off x="1095375" y="1071563"/>
            <a:ext cx="7364413" cy="5262979"/>
          </a:xfrm>
          <a:prstGeom prst="rect">
            <a:avLst/>
          </a:prstGeom>
          <a:noFill/>
          <a:ln w="9525">
            <a:noFill/>
            <a:miter lim="800000"/>
            <a:headEnd/>
            <a:tailEnd/>
          </a:ln>
          <a:effectLst/>
        </p:spPr>
        <p:txBody>
          <a:bodyPr>
            <a:spAutoFit/>
          </a:bodyPr>
          <a:lstStyle/>
          <a:p>
            <a:pPr>
              <a:buFontTx/>
              <a:buChar char="•"/>
            </a:pPr>
            <a:r>
              <a:rPr lang="de-DE" dirty="0"/>
              <a:t> mit </a:t>
            </a:r>
            <a:r>
              <a:rPr lang="de-DE" dirty="0">
                <a:solidFill>
                  <a:srgbClr val="008000"/>
                </a:solidFill>
              </a:rPr>
              <a:t>13 J. in Klasse 12 </a:t>
            </a:r>
            <a:r>
              <a:rPr lang="de-DE" dirty="0"/>
              <a:t>in Gotha</a:t>
            </a:r>
          </a:p>
          <a:p>
            <a:pPr>
              <a:buFontTx/>
              <a:buChar char="•"/>
            </a:pPr>
            <a:r>
              <a:rPr lang="de-DE" dirty="0"/>
              <a:t> mit </a:t>
            </a:r>
            <a:r>
              <a:rPr lang="de-DE" dirty="0">
                <a:solidFill>
                  <a:srgbClr val="008000"/>
                </a:solidFill>
              </a:rPr>
              <a:t>16 </a:t>
            </a:r>
            <a:r>
              <a:rPr lang="de-DE" dirty="0"/>
              <a:t>Theologie + Philologie</a:t>
            </a:r>
            <a:br>
              <a:rPr lang="de-DE" dirty="0"/>
            </a:br>
            <a:r>
              <a:rPr lang="de-DE" dirty="0"/>
              <a:t>  Jena und Göttingen</a:t>
            </a:r>
          </a:p>
          <a:p>
            <a:pPr>
              <a:buFontTx/>
              <a:buChar char="•"/>
            </a:pPr>
            <a:r>
              <a:rPr lang="de-DE" dirty="0"/>
              <a:t> mit </a:t>
            </a:r>
            <a:r>
              <a:rPr lang="de-DE" dirty="0">
                <a:solidFill>
                  <a:srgbClr val="008000"/>
                </a:solidFill>
              </a:rPr>
              <a:t>23 Lehrer und Subdirektor,</a:t>
            </a:r>
            <a:br>
              <a:rPr lang="de-DE" dirty="0">
                <a:solidFill>
                  <a:srgbClr val="008000"/>
                </a:solidFill>
              </a:rPr>
            </a:br>
            <a:r>
              <a:rPr lang="de-DE" dirty="0">
                <a:solidFill>
                  <a:srgbClr val="008000"/>
                </a:solidFill>
              </a:rPr>
              <a:t>  dann Direktor</a:t>
            </a:r>
            <a:r>
              <a:rPr lang="de-DE" dirty="0"/>
              <a:t> am </a:t>
            </a:r>
            <a:r>
              <a:rPr lang="de-DE" dirty="0" err="1"/>
              <a:t>Johanneum</a:t>
            </a:r>
            <a:r>
              <a:rPr lang="de-DE" dirty="0"/>
              <a:t>,</a:t>
            </a:r>
          </a:p>
          <a:p>
            <a:pPr>
              <a:buFontTx/>
              <a:buChar char="•"/>
            </a:pPr>
            <a:r>
              <a:rPr lang="de-DE" dirty="0"/>
              <a:t> Initiator des neuen Gebäudes</a:t>
            </a:r>
          </a:p>
          <a:p>
            <a:pPr>
              <a:buFontTx/>
              <a:buChar char="•"/>
            </a:pPr>
            <a:r>
              <a:rPr lang="de-DE" dirty="0"/>
              <a:t> er beruft ausgezeichnete Lehrer</a:t>
            </a:r>
          </a:p>
          <a:p>
            <a:pPr>
              <a:buFontTx/>
              <a:buChar char="•"/>
            </a:pPr>
            <a:r>
              <a:rPr lang="de-DE" dirty="0"/>
              <a:t> hat ungewöhnliche </a:t>
            </a:r>
            <a:br>
              <a:rPr lang="de-DE" dirty="0"/>
            </a:br>
            <a:r>
              <a:rPr lang="de-DE" dirty="0"/>
              <a:t>  pädagogische Begabung </a:t>
            </a:r>
          </a:p>
          <a:p>
            <a:pPr>
              <a:buFontTx/>
              <a:buChar char="•"/>
            </a:pPr>
            <a:r>
              <a:rPr lang="de-DE" dirty="0"/>
              <a:t> zeigt Tatkraft und </a:t>
            </a:r>
            <a:br>
              <a:rPr lang="de-DE" dirty="0"/>
            </a:br>
            <a:r>
              <a:rPr lang="de-DE" dirty="0"/>
              <a:t>  Durchsetzungsvermögen</a:t>
            </a:r>
          </a:p>
          <a:p>
            <a:pPr>
              <a:buFontTx/>
              <a:buChar char="•"/>
            </a:pPr>
            <a:r>
              <a:rPr lang="de-DE" dirty="0"/>
              <a:t> sorgt für die Einrichtung der </a:t>
            </a:r>
            <a:br>
              <a:rPr lang="de-DE" dirty="0"/>
            </a:br>
            <a:r>
              <a:rPr lang="de-DE" dirty="0"/>
              <a:t>  „</a:t>
            </a:r>
            <a:r>
              <a:rPr lang="de-DE" dirty="0">
                <a:solidFill>
                  <a:srgbClr val="008000"/>
                </a:solidFill>
              </a:rPr>
              <a:t>Realklassen</a:t>
            </a:r>
            <a:r>
              <a:rPr lang="de-DE" dirty="0"/>
              <a:t>“ (mehr Deutsch, </a:t>
            </a:r>
            <a:r>
              <a:rPr lang="de-DE" dirty="0">
                <a:solidFill>
                  <a:srgbClr val="008000"/>
                </a:solidFill>
              </a:rPr>
              <a:t>Mathematik</a:t>
            </a:r>
            <a:r>
              <a:rPr lang="de-DE" dirty="0"/>
              <a:t>,</a:t>
            </a:r>
            <a:br>
              <a:rPr lang="de-DE" dirty="0"/>
            </a:br>
            <a:r>
              <a:rPr lang="de-DE" dirty="0"/>
              <a:t>   Naturwissenschaften, moderne Sprachen)</a:t>
            </a:r>
          </a:p>
        </p:txBody>
      </p:sp>
      <p:sp>
        <p:nvSpPr>
          <p:cNvPr id="2" name="Textfeld 1">
            <a:extLst>
              <a:ext uri="{FF2B5EF4-FFF2-40B4-BE49-F238E27FC236}">
                <a16:creationId xmlns:a16="http://schemas.microsoft.com/office/drawing/2014/main" id="{B5AE3DB9-16C4-05D3-EAA8-6C7258A47276}"/>
              </a:ext>
            </a:extLst>
          </p:cNvPr>
          <p:cNvSpPr txBox="1"/>
          <p:nvPr/>
        </p:nvSpPr>
        <p:spPr>
          <a:xfrm>
            <a:off x="4860032" y="1935669"/>
            <a:ext cx="870751" cy="461665"/>
          </a:xfrm>
          <a:prstGeom prst="rect">
            <a:avLst/>
          </a:prstGeom>
          <a:noFill/>
        </p:spPr>
        <p:txBody>
          <a:bodyPr wrap="none" rtlCol="0">
            <a:spAutoFit/>
          </a:bodyPr>
          <a:lstStyle/>
          <a:p>
            <a:r>
              <a:rPr lang="de-DE" dirty="0"/>
              <a:t>1824</a:t>
            </a:r>
          </a:p>
        </p:txBody>
      </p:sp>
      <p:sp>
        <p:nvSpPr>
          <p:cNvPr id="3" name="Text Box 8">
            <a:extLst>
              <a:ext uri="{FF2B5EF4-FFF2-40B4-BE49-F238E27FC236}">
                <a16:creationId xmlns:a16="http://schemas.microsoft.com/office/drawing/2014/main" id="{AEEEA4DE-8371-99EE-BB89-9E853727941E}"/>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4" name="Foliennummernplatzhalter 5">
            <a:extLst>
              <a:ext uri="{FF2B5EF4-FFF2-40B4-BE49-F238E27FC236}">
                <a16:creationId xmlns:a16="http://schemas.microsoft.com/office/drawing/2014/main" id="{B011D0E3-95A5-95A9-145B-4FD39FB2C1EB}"/>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26</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1476375" y="404813"/>
            <a:ext cx="7272338" cy="792162"/>
          </a:xfrm>
        </p:spPr>
        <p:txBody>
          <a:bodyPr/>
          <a:lstStyle/>
          <a:p>
            <a:r>
              <a:rPr lang="de-DE" sz="4000"/>
              <a:t>Direktor Dr. Karl Haage </a:t>
            </a:r>
            <a:r>
              <a:rPr lang="de-DE" sz="2800"/>
              <a:t>1801-42</a:t>
            </a:r>
          </a:p>
        </p:txBody>
      </p:sp>
      <p:sp>
        <p:nvSpPr>
          <p:cNvPr id="2560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5605"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5606"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pic>
        <p:nvPicPr>
          <p:cNvPr id="25607" name="Picture 7" descr="HAAGEG"/>
          <p:cNvPicPr>
            <a:picLocks noChangeAspect="1" noChangeArrowheads="1"/>
          </p:cNvPicPr>
          <p:nvPr/>
        </p:nvPicPr>
        <p:blipFill>
          <a:blip r:embed="rId4" cstate="print"/>
          <a:srcRect/>
          <a:stretch>
            <a:fillRect/>
          </a:stretch>
        </p:blipFill>
        <p:spPr bwMode="auto">
          <a:xfrm>
            <a:off x="5813425" y="1052513"/>
            <a:ext cx="3330575" cy="4200525"/>
          </a:xfrm>
          <a:prstGeom prst="rect">
            <a:avLst/>
          </a:prstGeom>
          <a:noFill/>
        </p:spPr>
      </p:pic>
      <p:sp>
        <p:nvSpPr>
          <p:cNvPr id="25609" name="Text Box 9"/>
          <p:cNvSpPr txBox="1">
            <a:spLocks noChangeArrowheads="1"/>
          </p:cNvSpPr>
          <p:nvPr/>
        </p:nvSpPr>
        <p:spPr bwMode="auto">
          <a:xfrm>
            <a:off x="1187450" y="1700213"/>
            <a:ext cx="3541713" cy="1187450"/>
          </a:xfrm>
          <a:prstGeom prst="rect">
            <a:avLst/>
          </a:prstGeom>
          <a:noFill/>
          <a:ln w="9525">
            <a:noFill/>
            <a:miter lim="800000"/>
            <a:headEnd/>
            <a:tailEnd/>
          </a:ln>
          <a:effectLst/>
        </p:spPr>
        <p:txBody>
          <a:bodyPr wrap="none">
            <a:spAutoFit/>
          </a:bodyPr>
          <a:lstStyle/>
          <a:p>
            <a:r>
              <a:rPr lang="de-DE"/>
              <a:t>So erklärte der </a:t>
            </a:r>
          </a:p>
          <a:p>
            <a:r>
              <a:rPr lang="de-DE"/>
              <a:t>Oberschulrat Kohlrausch</a:t>
            </a:r>
          </a:p>
          <a:p>
            <a:r>
              <a:rPr lang="de-DE"/>
              <a:t>aus Hannover 1829 </a:t>
            </a:r>
          </a:p>
        </p:txBody>
      </p:sp>
      <p:sp>
        <p:nvSpPr>
          <p:cNvPr id="25610" name="Text Box 10"/>
          <p:cNvSpPr txBox="1">
            <a:spLocks noChangeArrowheads="1"/>
          </p:cNvSpPr>
          <p:nvPr/>
        </p:nvSpPr>
        <p:spPr bwMode="auto">
          <a:xfrm>
            <a:off x="1258888" y="1125538"/>
            <a:ext cx="5105400" cy="457200"/>
          </a:xfrm>
          <a:prstGeom prst="rect">
            <a:avLst/>
          </a:prstGeom>
          <a:noFill/>
          <a:ln w="9525">
            <a:noFill/>
            <a:miter lim="800000"/>
            <a:headEnd/>
            <a:tailEnd/>
          </a:ln>
          <a:effectLst/>
        </p:spPr>
        <p:txBody>
          <a:bodyPr wrap="none">
            <a:spAutoFit/>
          </a:bodyPr>
          <a:lstStyle/>
          <a:p>
            <a:pPr>
              <a:buFontTx/>
              <a:buChar char="•"/>
            </a:pPr>
            <a:r>
              <a:rPr lang="de-DE"/>
              <a:t> sorgt für eine sehr gute Ausbildung</a:t>
            </a:r>
          </a:p>
        </p:txBody>
      </p:sp>
      <p:sp>
        <p:nvSpPr>
          <p:cNvPr id="25611" name="Text Box 11"/>
          <p:cNvSpPr txBox="1">
            <a:spLocks noChangeArrowheads="1"/>
          </p:cNvSpPr>
          <p:nvPr/>
        </p:nvSpPr>
        <p:spPr bwMode="auto">
          <a:xfrm>
            <a:off x="1258888" y="2781300"/>
            <a:ext cx="4508500" cy="3013075"/>
          </a:xfrm>
          <a:prstGeom prst="rect">
            <a:avLst/>
          </a:prstGeom>
          <a:noFill/>
          <a:ln w="9525">
            <a:noFill/>
            <a:miter lim="800000"/>
            <a:headEnd/>
            <a:tailEnd/>
          </a:ln>
          <a:effectLst/>
        </p:spPr>
        <p:txBody>
          <a:bodyPr wrap="none">
            <a:spAutoFit/>
          </a:bodyPr>
          <a:lstStyle/>
          <a:p>
            <a:r>
              <a:rPr lang="de-DE">
                <a:solidFill>
                  <a:srgbClr val="CC0099"/>
                </a:solidFill>
              </a:rPr>
              <a:t>“daß unser Johanneum </a:t>
            </a:r>
          </a:p>
          <a:p>
            <a:r>
              <a:rPr lang="de-DE">
                <a:solidFill>
                  <a:srgbClr val="CC0099"/>
                </a:solidFill>
              </a:rPr>
              <a:t>nicht bloß die beste Schule </a:t>
            </a:r>
          </a:p>
          <a:p>
            <a:r>
              <a:rPr lang="de-DE">
                <a:solidFill>
                  <a:srgbClr val="CC0099"/>
                </a:solidFill>
              </a:rPr>
              <a:t>im Hannoverschen sei, </a:t>
            </a:r>
          </a:p>
          <a:p>
            <a:r>
              <a:rPr lang="de-DE">
                <a:solidFill>
                  <a:srgbClr val="CC0099"/>
                </a:solidFill>
              </a:rPr>
              <a:t>sondern auch unter den dreißig </a:t>
            </a:r>
          </a:p>
          <a:p>
            <a:r>
              <a:rPr lang="de-DE">
                <a:solidFill>
                  <a:srgbClr val="CC0099"/>
                </a:solidFill>
              </a:rPr>
              <a:t>Schulanstalten, die ich zuvor </a:t>
            </a:r>
          </a:p>
          <a:p>
            <a:r>
              <a:rPr lang="de-DE">
                <a:solidFill>
                  <a:srgbClr val="CC0099"/>
                </a:solidFill>
              </a:rPr>
              <a:t>als preußischer Schulrat </a:t>
            </a:r>
          </a:p>
          <a:p>
            <a:r>
              <a:rPr lang="de-DE">
                <a:solidFill>
                  <a:srgbClr val="CC0099"/>
                </a:solidFill>
              </a:rPr>
              <a:t>kennen gelernt habe.”</a:t>
            </a:r>
          </a:p>
          <a:p>
            <a:endParaRPr lang="de-DE">
              <a:solidFill>
                <a:srgbClr val="CC0099"/>
              </a:solidFill>
            </a:endParaRPr>
          </a:p>
        </p:txBody>
      </p:sp>
      <p:sp>
        <p:nvSpPr>
          <p:cNvPr id="25612" name="Text Box 12"/>
          <p:cNvSpPr txBox="1">
            <a:spLocks noChangeArrowheads="1"/>
          </p:cNvSpPr>
          <p:nvPr/>
        </p:nvSpPr>
        <p:spPr bwMode="auto">
          <a:xfrm>
            <a:off x="1116013" y="5516563"/>
            <a:ext cx="7561262" cy="822325"/>
          </a:xfrm>
          <a:prstGeom prst="rect">
            <a:avLst/>
          </a:prstGeom>
          <a:noFill/>
          <a:ln w="9525">
            <a:noFill/>
            <a:miter lim="800000"/>
            <a:headEnd/>
            <a:tailEnd/>
          </a:ln>
          <a:effectLst/>
        </p:spPr>
        <p:txBody>
          <a:bodyPr>
            <a:spAutoFit/>
          </a:bodyPr>
          <a:lstStyle/>
          <a:p>
            <a:pPr>
              <a:spcBef>
                <a:spcPct val="50000"/>
              </a:spcBef>
            </a:pPr>
            <a:r>
              <a:rPr lang="de-DE" dirty="0"/>
              <a:t>Karl </a:t>
            </a:r>
            <a:r>
              <a:rPr lang="de-DE" dirty="0" err="1"/>
              <a:t>Haages</a:t>
            </a:r>
            <a:r>
              <a:rPr lang="de-DE" dirty="0"/>
              <a:t> plötzlicher Tod durch einen Gehirnschlag Ende 1842 löste große Trauer aus.</a:t>
            </a:r>
          </a:p>
        </p:txBody>
      </p:sp>
      <p:sp>
        <p:nvSpPr>
          <p:cNvPr id="2" name="Text Box 8">
            <a:extLst>
              <a:ext uri="{FF2B5EF4-FFF2-40B4-BE49-F238E27FC236}">
                <a16:creationId xmlns:a16="http://schemas.microsoft.com/office/drawing/2014/main" id="{1F4DA315-8450-982B-6715-14EAECD98ABD}"/>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732A2CB5-738A-9EE7-9236-40B2D7783B4C}"/>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27</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0"/>
                                  </p:iterate>
                                  <p:childTnLst>
                                    <p:set>
                                      <p:cBhvr>
                                        <p:cTn id="6" dur="1" fill="hold">
                                          <p:stCondLst>
                                            <p:cond delay="0"/>
                                          </p:stCondLst>
                                        </p:cTn>
                                        <p:tgtEl>
                                          <p:spTgt spid="25611"/>
                                        </p:tgtEl>
                                        <p:attrNameLst>
                                          <p:attrName>style.visibility</p:attrName>
                                        </p:attrNameLst>
                                      </p:cBhvr>
                                      <p:to>
                                        <p:strVal val="visible"/>
                                      </p:to>
                                    </p:set>
                                  </p:childTnLst>
                                </p:cTn>
                              </p:par>
                            </p:childTnLst>
                          </p:cTn>
                        </p:par>
                        <p:par>
                          <p:cTn id="7" fill="hold">
                            <p:stCondLst>
                              <p:cond delay="0"/>
                            </p:stCondLst>
                            <p:childTnLst>
                              <p:par>
                                <p:cTn id="8" presetID="18" presetClass="emph" presetSubtype="0" fill="hold" grpId="0" nodeType="afterEffect">
                                  <p:stCondLst>
                                    <p:cond delay="0"/>
                                  </p:stCondLst>
                                  <p:iterate type="lt">
                                    <p:tmPct val="4000"/>
                                  </p:iterate>
                                  <p:childTnLst>
                                    <p:set>
                                      <p:cBhvr override="childStyle">
                                        <p:cTn id="9" dur="1000" fill="hold"/>
                                        <p:tgtEl>
                                          <p:spTgt spid="25611"/>
                                        </p:tgtEl>
                                        <p:attrNameLst>
                                          <p:attrName>style.textDecorationUnderline</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P spid="25611" grpId="1"/>
      <p:bldP spid="256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Johanneum1841-streifen"/>
          <p:cNvPicPr>
            <a:picLocks noChangeAspect="1" noChangeArrowheads="1"/>
          </p:cNvPicPr>
          <p:nvPr/>
        </p:nvPicPr>
        <p:blipFill>
          <a:blip r:embed="rId3" cstate="print"/>
          <a:srcRect/>
          <a:stretch>
            <a:fillRect/>
          </a:stretch>
        </p:blipFill>
        <p:spPr bwMode="auto">
          <a:xfrm>
            <a:off x="8243888" y="333375"/>
            <a:ext cx="649287" cy="5976938"/>
          </a:xfrm>
          <a:prstGeom prst="rect">
            <a:avLst/>
          </a:prstGeom>
          <a:noFill/>
        </p:spPr>
      </p:pic>
      <p:sp>
        <p:nvSpPr>
          <p:cNvPr id="26626" name="Rectangle 2"/>
          <p:cNvSpPr>
            <a:spLocks noGrp="1" noChangeArrowheads="1"/>
          </p:cNvSpPr>
          <p:nvPr>
            <p:ph type="ctrTitle"/>
          </p:nvPr>
        </p:nvSpPr>
        <p:spPr>
          <a:xfrm>
            <a:off x="250825" y="260350"/>
            <a:ext cx="8893175" cy="792163"/>
          </a:xfrm>
        </p:spPr>
        <p:txBody>
          <a:bodyPr/>
          <a:lstStyle/>
          <a:p>
            <a:r>
              <a:rPr lang="de-DE" sz="3600"/>
              <a:t>Direktor F.Constantin Schmalfuß</a:t>
            </a:r>
            <a:r>
              <a:rPr lang="de-DE" sz="4000"/>
              <a:t> </a:t>
            </a:r>
            <a:r>
              <a:rPr lang="de-DE" sz="2800"/>
              <a:t>1806-71</a:t>
            </a:r>
          </a:p>
        </p:txBody>
      </p:sp>
      <p:sp>
        <p:nvSpPr>
          <p:cNvPr id="2662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662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26633" name="Text Box 9"/>
          <p:cNvSpPr txBox="1">
            <a:spLocks noChangeArrowheads="1"/>
          </p:cNvSpPr>
          <p:nvPr/>
        </p:nvSpPr>
        <p:spPr bwMode="auto">
          <a:xfrm>
            <a:off x="3995738" y="1052513"/>
            <a:ext cx="4764087" cy="1552575"/>
          </a:xfrm>
          <a:prstGeom prst="rect">
            <a:avLst/>
          </a:prstGeom>
          <a:noFill/>
          <a:ln w="9525">
            <a:noFill/>
            <a:miter lim="800000"/>
            <a:headEnd/>
            <a:tailEnd/>
          </a:ln>
          <a:effectLst/>
        </p:spPr>
        <p:txBody>
          <a:bodyPr wrap="none">
            <a:spAutoFit/>
          </a:bodyPr>
          <a:lstStyle/>
          <a:p>
            <a:pPr>
              <a:buFontTx/>
              <a:buChar char="•"/>
            </a:pPr>
            <a:r>
              <a:rPr lang="de-DE"/>
              <a:t> der erste studierte Mathematiker</a:t>
            </a:r>
            <a:br>
              <a:rPr lang="de-DE"/>
            </a:br>
            <a:r>
              <a:rPr lang="de-DE"/>
              <a:t>  am Johanneum (1829-49)</a:t>
            </a:r>
          </a:p>
          <a:p>
            <a:pPr>
              <a:buFontTx/>
              <a:buChar char="•"/>
            </a:pPr>
            <a:r>
              <a:rPr lang="de-DE"/>
              <a:t> Er war auch aus Thüringen.</a:t>
            </a:r>
          </a:p>
          <a:p>
            <a:pPr>
              <a:buFontTx/>
              <a:buChar char="•"/>
            </a:pPr>
            <a:r>
              <a:rPr lang="de-DE"/>
              <a:t> </a:t>
            </a:r>
            <a:r>
              <a:rPr lang="de-DE" sz="1800"/>
              <a:t>der nächste war erst Haages Sohn 1860 !!!</a:t>
            </a:r>
          </a:p>
        </p:txBody>
      </p:sp>
      <p:pic>
        <p:nvPicPr>
          <p:cNvPr id="26636" name="Picture 12" descr="SMALFUS"/>
          <p:cNvPicPr>
            <a:picLocks noChangeAspect="1" noChangeArrowheads="1"/>
          </p:cNvPicPr>
          <p:nvPr/>
        </p:nvPicPr>
        <p:blipFill>
          <a:blip r:embed="rId4" cstate="print"/>
          <a:srcRect/>
          <a:stretch>
            <a:fillRect/>
          </a:stretch>
        </p:blipFill>
        <p:spPr bwMode="auto">
          <a:xfrm>
            <a:off x="468313" y="1052513"/>
            <a:ext cx="3381375" cy="4032250"/>
          </a:xfrm>
          <a:prstGeom prst="rect">
            <a:avLst/>
          </a:prstGeom>
          <a:noFill/>
          <a:ln w="25400">
            <a:solidFill>
              <a:srgbClr val="993366"/>
            </a:solidFill>
            <a:miter lim="800000"/>
            <a:headEnd/>
            <a:tailEnd/>
          </a:ln>
        </p:spPr>
      </p:pic>
      <p:sp>
        <p:nvSpPr>
          <p:cNvPr id="26637" name="Text Box 13"/>
          <p:cNvSpPr txBox="1">
            <a:spLocks noChangeArrowheads="1"/>
          </p:cNvSpPr>
          <p:nvPr/>
        </p:nvSpPr>
        <p:spPr bwMode="auto">
          <a:xfrm>
            <a:off x="323850" y="5229225"/>
            <a:ext cx="3240088" cy="915988"/>
          </a:xfrm>
          <a:prstGeom prst="rect">
            <a:avLst/>
          </a:prstGeom>
          <a:noFill/>
          <a:ln w="9525">
            <a:noFill/>
            <a:miter lim="800000"/>
            <a:headEnd/>
            <a:tailEnd/>
          </a:ln>
          <a:effectLst/>
        </p:spPr>
        <p:txBody>
          <a:bodyPr>
            <a:spAutoFit/>
          </a:bodyPr>
          <a:lstStyle/>
          <a:p>
            <a:pPr>
              <a:spcBef>
                <a:spcPct val="50000"/>
              </a:spcBef>
            </a:pPr>
            <a:r>
              <a:rPr lang="de-DE" sz="1800" b="1">
                <a:solidFill>
                  <a:srgbClr val="008000"/>
                </a:solidFill>
              </a:rPr>
              <a:t>Zitate aus Nebe: Geschichte des Johanneums (1906):</a:t>
            </a:r>
          </a:p>
        </p:txBody>
      </p:sp>
      <p:sp>
        <p:nvSpPr>
          <p:cNvPr id="26638" name="Text Box 14"/>
          <p:cNvSpPr txBox="1">
            <a:spLocks noChangeArrowheads="1"/>
          </p:cNvSpPr>
          <p:nvPr/>
        </p:nvSpPr>
        <p:spPr bwMode="auto">
          <a:xfrm>
            <a:off x="3995738" y="2636838"/>
            <a:ext cx="4105275" cy="3743325"/>
          </a:xfrm>
          <a:prstGeom prst="rect">
            <a:avLst/>
          </a:prstGeom>
          <a:noFill/>
          <a:ln w="9525">
            <a:noFill/>
            <a:miter lim="800000"/>
            <a:headEnd/>
            <a:tailEnd/>
          </a:ln>
          <a:effectLst/>
        </p:spPr>
        <p:txBody>
          <a:bodyPr>
            <a:spAutoFit/>
          </a:bodyPr>
          <a:lstStyle/>
          <a:p>
            <a:pPr>
              <a:spcBef>
                <a:spcPct val="50000"/>
              </a:spcBef>
            </a:pPr>
            <a:r>
              <a:rPr lang="de-DE" dirty="0"/>
              <a:t>Nach </a:t>
            </a:r>
            <a:r>
              <a:rPr lang="de-DE" dirty="0" err="1"/>
              <a:t>Haages</a:t>
            </a:r>
            <a:r>
              <a:rPr lang="de-DE" dirty="0"/>
              <a:t> plötzlichem Tod wurde mit Schmalfuß zum ersten Mal ein Mathematiker Direktor. Er hat es verstanden, die Bedenken, “</a:t>
            </a:r>
            <a:r>
              <a:rPr lang="de-DE" b="1" dirty="0"/>
              <a:t>ob ein Mathematiker für diesen Posten wohl recht geeignet sei</a:t>
            </a:r>
            <a:r>
              <a:rPr lang="de-DE" dirty="0"/>
              <a:t>”, gründlich zu zerstreuen. </a:t>
            </a:r>
          </a:p>
        </p:txBody>
      </p:sp>
      <p:sp>
        <p:nvSpPr>
          <p:cNvPr id="2" name="Text Box 8">
            <a:extLst>
              <a:ext uri="{FF2B5EF4-FFF2-40B4-BE49-F238E27FC236}">
                <a16:creationId xmlns:a16="http://schemas.microsoft.com/office/drawing/2014/main" id="{F0E27DA9-0D8F-E37C-0825-F1C066C0D920}"/>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20F9C158-A526-FA11-DE7E-EFB5F472E0C8}"/>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28</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26637"/>
                                        </p:tgtEl>
                                        <p:attrNameLst>
                                          <p:attrName>style.visibility</p:attrName>
                                        </p:attrNameLst>
                                      </p:cBhvr>
                                      <p:to>
                                        <p:strVal val="visible"/>
                                      </p:to>
                                    </p:set>
                                    <p:anim calcmode="lin" valueType="num">
                                      <p:cBhvr>
                                        <p:cTn id="11" dur="1000" fill="hold"/>
                                        <p:tgtEl>
                                          <p:spTgt spid="26637"/>
                                        </p:tgtEl>
                                        <p:attrNameLst>
                                          <p:attrName>ppt_w</p:attrName>
                                        </p:attrNameLst>
                                      </p:cBhvr>
                                      <p:tavLst>
                                        <p:tav tm="0">
                                          <p:val>
                                            <p:fltVal val="0"/>
                                          </p:val>
                                        </p:tav>
                                        <p:tav tm="100000">
                                          <p:val>
                                            <p:strVal val="#ppt_w"/>
                                          </p:val>
                                        </p:tav>
                                      </p:tavLst>
                                    </p:anim>
                                    <p:anim calcmode="lin" valueType="num">
                                      <p:cBhvr>
                                        <p:cTn id="12" dur="1000" fill="hold"/>
                                        <p:tgtEl>
                                          <p:spTgt spid="26637"/>
                                        </p:tgtEl>
                                        <p:attrNameLst>
                                          <p:attrName>ppt_h</p:attrName>
                                        </p:attrNameLst>
                                      </p:cBhvr>
                                      <p:tavLst>
                                        <p:tav tm="0">
                                          <p:val>
                                            <p:fltVal val="0"/>
                                          </p:val>
                                        </p:tav>
                                        <p:tav tm="100000">
                                          <p:val>
                                            <p:strVal val="#ppt_h"/>
                                          </p:val>
                                        </p:tav>
                                      </p:tavLst>
                                    </p:anim>
                                    <p:anim calcmode="lin" valueType="num">
                                      <p:cBhvr>
                                        <p:cTn id="13" dur="1000" fill="hold"/>
                                        <p:tgtEl>
                                          <p:spTgt spid="2663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663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p:bldP spid="26638"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2" descr="Johanneum1841-streifen"/>
          <p:cNvPicPr>
            <a:picLocks noChangeAspect="1" noChangeArrowheads="1"/>
          </p:cNvPicPr>
          <p:nvPr/>
        </p:nvPicPr>
        <p:blipFill>
          <a:blip r:embed="rId3" cstate="print"/>
          <a:srcRect/>
          <a:stretch>
            <a:fillRect/>
          </a:stretch>
        </p:blipFill>
        <p:spPr bwMode="auto">
          <a:xfrm>
            <a:off x="8243888" y="333375"/>
            <a:ext cx="649287" cy="5976938"/>
          </a:xfrm>
          <a:prstGeom prst="rect">
            <a:avLst/>
          </a:prstGeom>
          <a:noFill/>
        </p:spPr>
      </p:pic>
      <p:sp>
        <p:nvSpPr>
          <p:cNvPr id="28675" name="Rectangle 3"/>
          <p:cNvSpPr>
            <a:spLocks noGrp="1" noChangeArrowheads="1"/>
          </p:cNvSpPr>
          <p:nvPr>
            <p:ph type="ctrTitle"/>
          </p:nvPr>
        </p:nvSpPr>
        <p:spPr>
          <a:xfrm>
            <a:off x="250825" y="260350"/>
            <a:ext cx="8893175" cy="792163"/>
          </a:xfrm>
        </p:spPr>
        <p:txBody>
          <a:bodyPr/>
          <a:lstStyle/>
          <a:p>
            <a:r>
              <a:rPr lang="de-DE" sz="3600"/>
              <a:t>Direktor F. Constantin Schmalfuß</a:t>
            </a:r>
            <a:r>
              <a:rPr lang="de-DE" sz="4000"/>
              <a:t> </a:t>
            </a:r>
            <a:r>
              <a:rPr lang="de-DE" sz="2800"/>
              <a:t>1806-71</a:t>
            </a:r>
          </a:p>
        </p:txBody>
      </p:sp>
      <p:sp>
        <p:nvSpPr>
          <p:cNvPr id="28676"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867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28679" name="Text Box 7"/>
          <p:cNvSpPr txBox="1">
            <a:spLocks noChangeArrowheads="1"/>
          </p:cNvSpPr>
          <p:nvPr/>
        </p:nvSpPr>
        <p:spPr bwMode="auto">
          <a:xfrm>
            <a:off x="3059113" y="1628775"/>
            <a:ext cx="5853112" cy="2647950"/>
          </a:xfrm>
          <a:prstGeom prst="rect">
            <a:avLst/>
          </a:prstGeom>
          <a:noFill/>
          <a:ln w="9525">
            <a:noFill/>
            <a:miter lim="800000"/>
            <a:headEnd/>
            <a:tailEnd/>
          </a:ln>
          <a:effectLst/>
        </p:spPr>
        <p:txBody>
          <a:bodyPr wrap="none">
            <a:spAutoFit/>
          </a:bodyPr>
          <a:lstStyle/>
          <a:p>
            <a:pPr>
              <a:buFontTx/>
              <a:buChar char="•"/>
            </a:pPr>
            <a:r>
              <a:rPr lang="de-DE"/>
              <a:t> ....seine feine, gewandte, offene </a:t>
            </a:r>
            <a:br>
              <a:rPr lang="de-DE"/>
            </a:br>
            <a:r>
              <a:rPr lang="de-DE"/>
              <a:t>            und heitere Art sich zu geben,......</a:t>
            </a:r>
          </a:p>
          <a:p>
            <a:pPr>
              <a:buFontTx/>
              <a:buChar char="•"/>
            </a:pPr>
            <a:r>
              <a:rPr lang="de-DE"/>
              <a:t>....idealster Auffassung des </a:t>
            </a:r>
            <a:br>
              <a:rPr lang="de-DE"/>
            </a:br>
            <a:r>
              <a:rPr lang="de-DE"/>
              <a:t>            Lehrerberufes.....</a:t>
            </a:r>
          </a:p>
          <a:p>
            <a:pPr>
              <a:buFontTx/>
              <a:buChar char="•"/>
            </a:pPr>
            <a:r>
              <a:rPr lang="de-DE"/>
              <a:t>....war durchaus nicht einseitig, hätte </a:t>
            </a:r>
            <a:br>
              <a:rPr lang="de-DE"/>
            </a:br>
            <a:r>
              <a:rPr lang="de-DE"/>
              <a:t>            ohne weiteres Latein in </a:t>
            </a:r>
            <a:br>
              <a:rPr lang="de-DE"/>
            </a:br>
            <a:r>
              <a:rPr lang="de-DE"/>
              <a:t>            Sekunda unterrichten können....... </a:t>
            </a:r>
          </a:p>
        </p:txBody>
      </p:sp>
      <p:pic>
        <p:nvPicPr>
          <p:cNvPr id="28680" name="Picture 8" descr="SMALFUS"/>
          <p:cNvPicPr>
            <a:picLocks noChangeAspect="1" noChangeArrowheads="1"/>
          </p:cNvPicPr>
          <p:nvPr/>
        </p:nvPicPr>
        <p:blipFill>
          <a:blip r:embed="rId4" cstate="print"/>
          <a:srcRect/>
          <a:stretch>
            <a:fillRect/>
          </a:stretch>
        </p:blipFill>
        <p:spPr bwMode="auto">
          <a:xfrm>
            <a:off x="250825" y="981075"/>
            <a:ext cx="2716213" cy="3240088"/>
          </a:xfrm>
          <a:prstGeom prst="rect">
            <a:avLst/>
          </a:prstGeom>
          <a:noFill/>
          <a:ln w="25400">
            <a:solidFill>
              <a:srgbClr val="993366"/>
            </a:solidFill>
            <a:miter lim="800000"/>
            <a:headEnd/>
            <a:tailEnd/>
          </a:ln>
        </p:spPr>
      </p:pic>
      <p:sp>
        <p:nvSpPr>
          <p:cNvPr id="28681" name="Text Box 9"/>
          <p:cNvSpPr txBox="1">
            <a:spLocks noChangeArrowheads="1"/>
          </p:cNvSpPr>
          <p:nvPr/>
        </p:nvSpPr>
        <p:spPr bwMode="auto">
          <a:xfrm>
            <a:off x="3132138" y="1052513"/>
            <a:ext cx="3240087" cy="641350"/>
          </a:xfrm>
          <a:prstGeom prst="rect">
            <a:avLst/>
          </a:prstGeom>
          <a:noFill/>
          <a:ln w="9525">
            <a:noFill/>
            <a:miter lim="800000"/>
            <a:headEnd/>
            <a:tailEnd/>
          </a:ln>
          <a:effectLst/>
        </p:spPr>
        <p:txBody>
          <a:bodyPr>
            <a:spAutoFit/>
          </a:bodyPr>
          <a:lstStyle/>
          <a:p>
            <a:pPr>
              <a:spcBef>
                <a:spcPct val="50000"/>
              </a:spcBef>
            </a:pPr>
            <a:r>
              <a:rPr lang="de-DE" sz="1800" b="1">
                <a:solidFill>
                  <a:srgbClr val="008000"/>
                </a:solidFill>
              </a:rPr>
              <a:t>Zitat aus Nebe: Geschichte des Johanneums (1906):</a:t>
            </a:r>
          </a:p>
        </p:txBody>
      </p:sp>
      <p:sp>
        <p:nvSpPr>
          <p:cNvPr id="28683" name="Text Box 11"/>
          <p:cNvSpPr txBox="1">
            <a:spLocks noChangeArrowheads="1"/>
          </p:cNvSpPr>
          <p:nvPr/>
        </p:nvSpPr>
        <p:spPr bwMode="auto">
          <a:xfrm>
            <a:off x="0" y="4292600"/>
            <a:ext cx="8494713" cy="2282825"/>
          </a:xfrm>
          <a:prstGeom prst="rect">
            <a:avLst/>
          </a:prstGeom>
          <a:noFill/>
          <a:ln w="9525">
            <a:noFill/>
            <a:miter lim="800000"/>
            <a:headEnd/>
            <a:tailEnd/>
          </a:ln>
          <a:effectLst/>
        </p:spPr>
        <p:txBody>
          <a:bodyPr wrap="none">
            <a:spAutoFit/>
          </a:bodyPr>
          <a:lstStyle/>
          <a:p>
            <a:pPr>
              <a:buFontTx/>
              <a:buChar char="•"/>
            </a:pPr>
            <a:r>
              <a:rPr lang="de-DE" dirty="0"/>
              <a:t>... </a:t>
            </a:r>
            <a:r>
              <a:rPr lang="de-DE" dirty="0" err="1"/>
              <a:t>daß</a:t>
            </a:r>
            <a:r>
              <a:rPr lang="de-DE" dirty="0"/>
              <a:t> unter Schmalfuß’ verständnisvoller Leitung </a:t>
            </a:r>
            <a:br>
              <a:rPr lang="de-DE" dirty="0"/>
            </a:br>
            <a:r>
              <a:rPr lang="de-DE" dirty="0"/>
              <a:t>     ein Genie seines Faches, der Mathematik, auf dem </a:t>
            </a:r>
          </a:p>
          <a:p>
            <a:r>
              <a:rPr lang="de-DE" dirty="0"/>
              <a:t>     Johanneum sich heranbildete, </a:t>
            </a:r>
            <a:r>
              <a:rPr lang="de-DE" b="1" dirty="0"/>
              <a:t>Bernhard Riemann,</a:t>
            </a:r>
            <a:r>
              <a:rPr lang="de-DE" dirty="0"/>
              <a:t> </a:t>
            </a:r>
          </a:p>
          <a:p>
            <a:r>
              <a:rPr lang="de-DE" dirty="0"/>
              <a:t>     </a:t>
            </a:r>
            <a:r>
              <a:rPr lang="de-DE" b="1" dirty="0"/>
              <a:t>der wohl berühmteste Schüler der Anstalt, den die </a:t>
            </a:r>
            <a:br>
              <a:rPr lang="de-DE" b="1" dirty="0"/>
            </a:br>
            <a:r>
              <a:rPr lang="de-DE" b="1" dirty="0"/>
              <a:t> Mathematiker unmittelbar nach oder neben Gauß stellen.</a:t>
            </a:r>
          </a:p>
          <a:p>
            <a:endParaRPr lang="de-DE" dirty="0"/>
          </a:p>
        </p:txBody>
      </p:sp>
      <p:sp>
        <p:nvSpPr>
          <p:cNvPr id="2" name="Text Box 8">
            <a:extLst>
              <a:ext uri="{FF2B5EF4-FFF2-40B4-BE49-F238E27FC236}">
                <a16:creationId xmlns:a16="http://schemas.microsoft.com/office/drawing/2014/main" id="{BA040CA0-E082-D901-22C2-5D5F5127DE76}"/>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D251E63E-4005-53A5-A6F4-FD30A3443BFA}"/>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29</a:t>
            </a:fld>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build="p"/>
      <p:bldP spid="2868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476375" y="404813"/>
            <a:ext cx="6624638" cy="1470025"/>
          </a:xfrm>
        </p:spPr>
        <p:txBody>
          <a:bodyPr/>
          <a:lstStyle/>
          <a:p>
            <a:r>
              <a:rPr lang="de-DE"/>
              <a:t>Bernhard Riemann</a:t>
            </a:r>
          </a:p>
        </p:txBody>
      </p:sp>
      <p:sp>
        <p:nvSpPr>
          <p:cNvPr id="4099" name="Rectangle 3"/>
          <p:cNvSpPr>
            <a:spLocks noGrp="1" noChangeArrowheads="1"/>
          </p:cNvSpPr>
          <p:nvPr>
            <p:ph type="subTitle" idx="1"/>
          </p:nvPr>
        </p:nvSpPr>
        <p:spPr>
          <a:xfrm>
            <a:off x="1042988" y="1557338"/>
            <a:ext cx="4032250" cy="1752600"/>
          </a:xfrm>
        </p:spPr>
        <p:txBody>
          <a:bodyPr/>
          <a:lstStyle/>
          <a:p>
            <a:pPr>
              <a:lnSpc>
                <a:spcPct val="90000"/>
              </a:lnSpc>
            </a:pPr>
            <a:r>
              <a:rPr lang="de-DE" sz="2800"/>
              <a:t>schon 1846 als Abiturient am Johanneum ein Mathematik-Genie </a:t>
            </a:r>
          </a:p>
        </p:txBody>
      </p:sp>
      <p:pic>
        <p:nvPicPr>
          <p:cNvPr id="4100" name="Picture 4"/>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pic>
        <p:nvPicPr>
          <p:cNvPr id="4101" name="Picture 5" descr="Jubilogo plus Orange"/>
          <p:cNvPicPr>
            <a:picLocks noChangeAspect="1" noChangeArrowheads="1"/>
          </p:cNvPicPr>
          <p:nvPr/>
        </p:nvPicPr>
        <p:blipFill>
          <a:blip r:embed="rId4" cstate="print"/>
          <a:srcRect/>
          <a:stretch>
            <a:fillRect/>
          </a:stretch>
        </p:blipFill>
        <p:spPr bwMode="auto">
          <a:xfrm>
            <a:off x="4643438" y="1773238"/>
            <a:ext cx="1284287" cy="1368425"/>
          </a:xfrm>
          <a:prstGeom prst="rect">
            <a:avLst/>
          </a:prstGeom>
          <a:noFill/>
          <a:ln w="9525">
            <a:noFill/>
            <a:miter lim="800000"/>
            <a:headEnd/>
            <a:tailEnd/>
          </a:ln>
        </p:spPr>
      </p:pic>
      <p:sp>
        <p:nvSpPr>
          <p:cNvPr id="4102"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103"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410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09" name="Picture 13" descr="verfeinern"/>
          <p:cNvPicPr>
            <a:picLocks noChangeAspect="1" noChangeArrowheads="1" noCrop="1"/>
          </p:cNvPicPr>
          <p:nvPr/>
        </p:nvPicPr>
        <p:blipFill>
          <a:blip r:embed="rId7" cstate="print"/>
          <a:srcRect/>
          <a:stretch>
            <a:fillRect/>
          </a:stretch>
        </p:blipFill>
        <p:spPr bwMode="auto">
          <a:xfrm>
            <a:off x="1547813" y="3357563"/>
            <a:ext cx="4070350" cy="2706687"/>
          </a:xfrm>
          <a:prstGeom prst="rect">
            <a:avLst/>
          </a:prstGeom>
          <a:noFill/>
        </p:spPr>
      </p:pic>
      <p:sp>
        <p:nvSpPr>
          <p:cNvPr id="5" name="Text Box 8">
            <a:extLst>
              <a:ext uri="{FF2B5EF4-FFF2-40B4-BE49-F238E27FC236}">
                <a16:creationId xmlns:a16="http://schemas.microsoft.com/office/drawing/2014/main" id="{DF7F7F29-0CB0-3B90-98F4-8310A5049DC2}"/>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6" name="Foliennummernplatzhalter 5">
            <a:extLst>
              <a:ext uri="{FF2B5EF4-FFF2-40B4-BE49-F238E27FC236}">
                <a16:creationId xmlns:a16="http://schemas.microsoft.com/office/drawing/2014/main" id="{E58F0A30-1117-8FCF-A2CC-A22946BA4A4A}"/>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3</a:t>
            </a:fld>
            <a:endParaRPr lang="de-D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1476375" y="476250"/>
            <a:ext cx="7272338" cy="792163"/>
          </a:xfrm>
        </p:spPr>
        <p:txBody>
          <a:bodyPr/>
          <a:lstStyle/>
          <a:p>
            <a:r>
              <a:rPr lang="de-DE"/>
              <a:t>Lehrer Dr. Seffer </a:t>
            </a:r>
            <a:r>
              <a:rPr lang="de-DE" sz="3200"/>
              <a:t>1816-76</a:t>
            </a:r>
          </a:p>
        </p:txBody>
      </p:sp>
      <p:sp>
        <p:nvSpPr>
          <p:cNvPr id="2765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7653"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7654"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27655"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27657" name="Text Box 9"/>
          <p:cNvSpPr txBox="1">
            <a:spLocks noChangeArrowheads="1"/>
          </p:cNvSpPr>
          <p:nvPr/>
        </p:nvSpPr>
        <p:spPr bwMode="auto">
          <a:xfrm>
            <a:off x="1116013" y="1557338"/>
            <a:ext cx="7561262" cy="3743325"/>
          </a:xfrm>
          <a:prstGeom prst="rect">
            <a:avLst/>
          </a:prstGeom>
          <a:noFill/>
          <a:ln w="9525">
            <a:noFill/>
            <a:miter lim="800000"/>
            <a:headEnd/>
            <a:tailEnd/>
          </a:ln>
          <a:effectLst/>
        </p:spPr>
        <p:txBody>
          <a:bodyPr>
            <a:spAutoFit/>
          </a:bodyPr>
          <a:lstStyle/>
          <a:p>
            <a:pPr>
              <a:buFontTx/>
              <a:buChar char="•"/>
            </a:pPr>
            <a:r>
              <a:rPr lang="de-DE"/>
              <a:t> .... daß er mit seinen deutschen und lateinischen</a:t>
            </a:r>
            <a:br>
              <a:rPr lang="de-DE"/>
            </a:br>
            <a:r>
              <a:rPr lang="de-DE"/>
              <a:t>              Aufsätzen immer im Rückstande blieb,..., </a:t>
            </a:r>
          </a:p>
          <a:p>
            <a:pPr>
              <a:buFontTx/>
              <a:buChar char="•"/>
            </a:pPr>
            <a:r>
              <a:rPr lang="de-DE"/>
              <a:t> .... daß die Lehrer-Conferenz den Schulgesetzen </a:t>
            </a:r>
            <a:br>
              <a:rPr lang="de-DE"/>
            </a:br>
            <a:r>
              <a:rPr lang="de-DE"/>
              <a:t>             gegenüber seinetwegen in Verzweiflung war.</a:t>
            </a:r>
          </a:p>
          <a:p>
            <a:pPr>
              <a:buFontTx/>
              <a:buChar char="•"/>
            </a:pPr>
            <a:r>
              <a:rPr lang="de-DE"/>
              <a:t> .... nahm ich ihn gegen ein ermäßigtes Kostgeld in</a:t>
            </a:r>
            <a:br>
              <a:rPr lang="de-DE"/>
            </a:br>
            <a:r>
              <a:rPr lang="de-DE"/>
              <a:t>             mein Haus und verpflichtete mich gegen die</a:t>
            </a:r>
            <a:br>
              <a:rPr lang="de-DE"/>
            </a:br>
            <a:r>
              <a:rPr lang="de-DE"/>
              <a:t>             Lehrer-Conferenz für prompte Ablieferung</a:t>
            </a:r>
            <a:br>
              <a:rPr lang="de-DE"/>
            </a:br>
            <a:r>
              <a:rPr lang="de-DE"/>
              <a:t>             seiner Aufsätze von nun an sorgen zu wollen.</a:t>
            </a:r>
          </a:p>
          <a:p>
            <a:pPr>
              <a:buFontTx/>
              <a:buChar char="•"/>
            </a:pPr>
            <a:r>
              <a:rPr lang="de-DE"/>
              <a:t> .... manchen Abend bis in die Nacht bei ihm</a:t>
            </a:r>
            <a:br>
              <a:rPr lang="de-DE"/>
            </a:br>
            <a:r>
              <a:rPr lang="de-DE"/>
              <a:t>             gesessen....</a:t>
            </a:r>
          </a:p>
        </p:txBody>
      </p:sp>
      <p:sp>
        <p:nvSpPr>
          <p:cNvPr id="27659" name="AutoShape 11"/>
          <p:cNvSpPr>
            <a:spLocks noChangeArrowheads="1"/>
          </p:cNvSpPr>
          <p:nvPr/>
        </p:nvSpPr>
        <p:spPr bwMode="auto">
          <a:xfrm>
            <a:off x="971550" y="260350"/>
            <a:ext cx="3001963" cy="360363"/>
          </a:xfrm>
          <a:prstGeom prst="wedgeRectCallout">
            <a:avLst>
              <a:gd name="adj1" fmla="val -11926"/>
              <a:gd name="adj2" fmla="val 134139"/>
            </a:avLst>
          </a:prstGeom>
          <a:solidFill>
            <a:schemeClr val="accent1"/>
          </a:solidFill>
          <a:ln w="9525">
            <a:solidFill>
              <a:schemeClr val="tx1"/>
            </a:solidFill>
            <a:miter lim="800000"/>
            <a:headEnd/>
            <a:tailEnd/>
          </a:ln>
          <a:effectLst/>
        </p:spPr>
        <p:txBody>
          <a:bodyPr/>
          <a:lstStyle/>
          <a:p>
            <a:pPr algn="ctr"/>
            <a:r>
              <a:rPr lang="de-DE" sz="1800"/>
              <a:t>Hebräisch und Theologie</a:t>
            </a:r>
          </a:p>
        </p:txBody>
      </p:sp>
      <p:sp>
        <p:nvSpPr>
          <p:cNvPr id="27660" name="AutoShape 12"/>
          <p:cNvSpPr>
            <a:spLocks noChangeArrowheads="1"/>
          </p:cNvSpPr>
          <p:nvPr/>
        </p:nvSpPr>
        <p:spPr bwMode="auto">
          <a:xfrm>
            <a:off x="2051050" y="5373688"/>
            <a:ext cx="5545138" cy="935037"/>
          </a:xfrm>
          <a:prstGeom prst="cloudCallout">
            <a:avLst>
              <a:gd name="adj1" fmla="val -11208"/>
              <a:gd name="adj2" fmla="val -98218"/>
            </a:avLst>
          </a:prstGeom>
          <a:solidFill>
            <a:schemeClr val="accent1"/>
          </a:solidFill>
          <a:ln w="9525">
            <a:solidFill>
              <a:schemeClr val="tx1"/>
            </a:solidFill>
            <a:round/>
            <a:headEnd/>
            <a:tailEnd/>
          </a:ln>
          <a:effectLst/>
        </p:spPr>
        <p:txBody>
          <a:bodyPr/>
          <a:lstStyle/>
          <a:p>
            <a:pPr algn="ctr"/>
            <a:r>
              <a:rPr lang="de-DE" sz="2000"/>
              <a:t>Seffer war da noch keine 30 Jahre alt.</a:t>
            </a:r>
          </a:p>
        </p:txBody>
      </p:sp>
      <p:sp>
        <p:nvSpPr>
          <p:cNvPr id="2" name="Text Box 8">
            <a:extLst>
              <a:ext uri="{FF2B5EF4-FFF2-40B4-BE49-F238E27FC236}">
                <a16:creationId xmlns:a16="http://schemas.microsoft.com/office/drawing/2014/main" id="{4CFE547F-633A-CEFE-80EE-85AEB32F3A22}"/>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0A9E158C-C4A8-3C73-2D51-DFA6F3567C7F}"/>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30</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7660"/>
                                        </p:tgtEl>
                                        <p:attrNameLst>
                                          <p:attrName>style.visibility</p:attrName>
                                        </p:attrNameLst>
                                      </p:cBhvr>
                                      <p:to>
                                        <p:strVal val="visible"/>
                                      </p:to>
                                    </p:set>
                                    <p:anim calcmode="lin" valueType="num">
                                      <p:cBhvr>
                                        <p:cTn id="23" dur="1000" fill="hold"/>
                                        <p:tgtEl>
                                          <p:spTgt spid="27660"/>
                                        </p:tgtEl>
                                        <p:attrNameLst>
                                          <p:attrName>ppt_w</p:attrName>
                                        </p:attrNameLst>
                                      </p:cBhvr>
                                      <p:tavLst>
                                        <p:tav tm="0">
                                          <p:val>
                                            <p:fltVal val="0"/>
                                          </p:val>
                                        </p:tav>
                                        <p:tav tm="100000">
                                          <p:val>
                                            <p:strVal val="#ppt_w"/>
                                          </p:val>
                                        </p:tav>
                                      </p:tavLst>
                                    </p:anim>
                                    <p:anim calcmode="lin" valueType="num">
                                      <p:cBhvr>
                                        <p:cTn id="24" dur="1000" fill="hold"/>
                                        <p:tgtEl>
                                          <p:spTgt spid="27660"/>
                                        </p:tgtEl>
                                        <p:attrNameLst>
                                          <p:attrName>ppt_h</p:attrName>
                                        </p:attrNameLst>
                                      </p:cBhvr>
                                      <p:tavLst>
                                        <p:tav tm="0">
                                          <p:val>
                                            <p:fltVal val="0"/>
                                          </p:val>
                                        </p:tav>
                                        <p:tav tm="100000">
                                          <p:val>
                                            <p:strVal val="#ppt_h"/>
                                          </p:val>
                                        </p:tav>
                                      </p:tavLst>
                                    </p:anim>
                                    <p:anim calcmode="lin" valueType="num">
                                      <p:cBhvr>
                                        <p:cTn id="25" dur="1000" fill="hold"/>
                                        <p:tgtEl>
                                          <p:spTgt spid="2766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766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build="p"/>
      <p:bldP spid="2766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1476375" y="476250"/>
            <a:ext cx="7272338" cy="792163"/>
          </a:xfrm>
        </p:spPr>
        <p:txBody>
          <a:bodyPr/>
          <a:lstStyle/>
          <a:p>
            <a:r>
              <a:rPr lang="de-DE"/>
              <a:t>Lehrer Dr. Seffer </a:t>
            </a:r>
            <a:r>
              <a:rPr lang="de-DE" sz="3200"/>
              <a:t>1816-76</a:t>
            </a:r>
          </a:p>
        </p:txBody>
      </p:sp>
      <p:sp>
        <p:nvSpPr>
          <p:cNvPr id="3174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174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1750"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1751"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1752" name="Text Box 8"/>
          <p:cNvSpPr txBox="1">
            <a:spLocks noChangeArrowheads="1"/>
          </p:cNvSpPr>
          <p:nvPr/>
        </p:nvSpPr>
        <p:spPr bwMode="auto">
          <a:xfrm>
            <a:off x="1116013" y="3336577"/>
            <a:ext cx="7561262" cy="2554545"/>
          </a:xfrm>
          <a:prstGeom prst="rect">
            <a:avLst/>
          </a:prstGeom>
          <a:noFill/>
          <a:ln w="9525">
            <a:noFill/>
            <a:miter lim="800000"/>
            <a:headEnd/>
            <a:tailEnd/>
          </a:ln>
          <a:effectLst/>
        </p:spPr>
        <p:txBody>
          <a:bodyPr>
            <a:spAutoFit/>
          </a:bodyPr>
          <a:lstStyle/>
          <a:p>
            <a:r>
              <a:rPr lang="de-DE" sz="2000" i="1" dirty="0">
                <a:latin typeface="Times New Roman" pitchFamily="18" charset="0"/>
              </a:rPr>
              <a:t>Das Werk sollte zu allen Kapiteln genau passende Übungsstücke enthalten. Diese aus der Bibel herauszusuchen</a:t>
            </a:r>
            <a:r>
              <a:rPr lang="de-DE" sz="2000" dirty="0">
                <a:latin typeface="Times New Roman" pitchFamily="18" charset="0"/>
              </a:rPr>
              <a:t>, </a:t>
            </a:r>
          </a:p>
          <a:p>
            <a:r>
              <a:rPr lang="de-DE" dirty="0"/>
              <a:t>war eine schwierige Aufgabe, für die sich Riemann lebhaft interessierte. .....</a:t>
            </a:r>
          </a:p>
          <a:p>
            <a:r>
              <a:rPr lang="de-DE" dirty="0"/>
              <a:t>....</a:t>
            </a:r>
            <a:r>
              <a:rPr lang="de-DE" dirty="0" err="1"/>
              <a:t>daß</a:t>
            </a:r>
            <a:r>
              <a:rPr lang="de-DE" dirty="0"/>
              <a:t> mein Elementarbuch mehrere seiner Übungsstücke zum großen Theil dem großen Mathematiker Riemann zu verdanken hat.</a:t>
            </a:r>
          </a:p>
        </p:txBody>
      </p:sp>
      <p:sp>
        <p:nvSpPr>
          <p:cNvPr id="31753" name="AutoShape 9"/>
          <p:cNvSpPr>
            <a:spLocks noChangeArrowheads="1"/>
          </p:cNvSpPr>
          <p:nvPr/>
        </p:nvSpPr>
        <p:spPr bwMode="auto">
          <a:xfrm>
            <a:off x="971550" y="260350"/>
            <a:ext cx="3001963" cy="360363"/>
          </a:xfrm>
          <a:prstGeom prst="wedgeRectCallout">
            <a:avLst>
              <a:gd name="adj1" fmla="val -11926"/>
              <a:gd name="adj2" fmla="val 134139"/>
            </a:avLst>
          </a:prstGeom>
          <a:solidFill>
            <a:schemeClr val="accent1"/>
          </a:solidFill>
          <a:ln w="9525">
            <a:solidFill>
              <a:schemeClr val="tx1"/>
            </a:solidFill>
            <a:miter lim="800000"/>
            <a:headEnd/>
            <a:tailEnd/>
          </a:ln>
          <a:effectLst/>
        </p:spPr>
        <p:txBody>
          <a:bodyPr/>
          <a:lstStyle/>
          <a:p>
            <a:pPr algn="ctr"/>
            <a:r>
              <a:rPr lang="de-DE" sz="1800"/>
              <a:t>Hebräisch und Theologie</a:t>
            </a:r>
          </a:p>
        </p:txBody>
      </p:sp>
      <p:sp>
        <p:nvSpPr>
          <p:cNvPr id="31754" name="Text Box 10"/>
          <p:cNvSpPr txBox="1">
            <a:spLocks noChangeArrowheads="1"/>
          </p:cNvSpPr>
          <p:nvPr/>
        </p:nvSpPr>
        <p:spPr bwMode="auto">
          <a:xfrm>
            <a:off x="1102356" y="1700808"/>
            <a:ext cx="7345363" cy="1877437"/>
          </a:xfrm>
          <a:prstGeom prst="rect">
            <a:avLst/>
          </a:prstGeom>
          <a:noFill/>
          <a:ln w="9525">
            <a:noFill/>
            <a:miter lim="800000"/>
            <a:headEnd/>
            <a:tailEnd/>
          </a:ln>
          <a:effectLst/>
        </p:spPr>
        <p:txBody>
          <a:bodyPr>
            <a:spAutoFit/>
          </a:bodyPr>
          <a:lstStyle/>
          <a:p>
            <a:r>
              <a:rPr lang="de-DE" sz="2000" i="1" dirty="0" err="1">
                <a:latin typeface="Times New Roman" pitchFamily="18" charset="0"/>
              </a:rPr>
              <a:t>Seffer</a:t>
            </a:r>
            <a:r>
              <a:rPr lang="de-DE" sz="2000" i="1" dirty="0">
                <a:latin typeface="Times New Roman" pitchFamily="18" charset="0"/>
              </a:rPr>
              <a:t> berichtet von der Abfassung seines</a:t>
            </a:r>
            <a:r>
              <a:rPr lang="de-DE" sz="1800" i="1" dirty="0"/>
              <a:t> </a:t>
            </a:r>
          </a:p>
          <a:p>
            <a:r>
              <a:rPr lang="de-DE" dirty="0"/>
              <a:t>Elementarbuchs der </a:t>
            </a:r>
            <a:r>
              <a:rPr lang="de-DE" dirty="0">
                <a:solidFill>
                  <a:srgbClr val="008000"/>
                </a:solidFill>
              </a:rPr>
              <a:t>hebräischen Sprache</a:t>
            </a:r>
            <a:r>
              <a:rPr lang="de-DE" dirty="0"/>
              <a:t>, das jetzt auf den Gymnasien Deutschlands und der Schweiz viel gebraucht wird....</a:t>
            </a:r>
            <a:endParaRPr lang="de-DE" i="1" dirty="0"/>
          </a:p>
          <a:p>
            <a:endParaRPr lang="de-DE" dirty="0"/>
          </a:p>
        </p:txBody>
      </p:sp>
      <p:sp>
        <p:nvSpPr>
          <p:cNvPr id="2" name="Text Box 8">
            <a:extLst>
              <a:ext uri="{FF2B5EF4-FFF2-40B4-BE49-F238E27FC236}">
                <a16:creationId xmlns:a16="http://schemas.microsoft.com/office/drawing/2014/main" id="{DAA8E137-0B37-1D69-3960-98F584A6FC4A}"/>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96568422-4794-C61D-46FC-6D3E66773A35}"/>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31</a:t>
            </a:fld>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5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5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build="p"/>
      <p:bldP spid="3175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476375" y="476250"/>
            <a:ext cx="7272338" cy="792163"/>
          </a:xfrm>
        </p:spPr>
        <p:txBody>
          <a:bodyPr/>
          <a:lstStyle/>
          <a:p>
            <a:r>
              <a:rPr lang="de-DE"/>
              <a:t>Lehrer Dr. Seffer </a:t>
            </a:r>
            <a:r>
              <a:rPr lang="de-DE" sz="3200"/>
              <a:t>1816-76</a:t>
            </a:r>
          </a:p>
        </p:txBody>
      </p:sp>
      <p:sp>
        <p:nvSpPr>
          <p:cNvPr id="3277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2773"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2774"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2775"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2776" name="Text Box 8"/>
          <p:cNvSpPr txBox="1">
            <a:spLocks noChangeArrowheads="1"/>
          </p:cNvSpPr>
          <p:nvPr/>
        </p:nvSpPr>
        <p:spPr bwMode="auto">
          <a:xfrm>
            <a:off x="1116013" y="4149725"/>
            <a:ext cx="7848600" cy="1249363"/>
          </a:xfrm>
          <a:prstGeom prst="rect">
            <a:avLst/>
          </a:prstGeom>
          <a:noFill/>
          <a:ln w="9525">
            <a:noFill/>
            <a:miter lim="800000"/>
            <a:headEnd/>
            <a:tailEnd/>
          </a:ln>
          <a:effectLst/>
        </p:spPr>
        <p:txBody>
          <a:bodyPr>
            <a:spAutoFit/>
          </a:bodyPr>
          <a:lstStyle/>
          <a:p>
            <a:r>
              <a:rPr lang="de-DE"/>
              <a:t>Riemann war still, bescheiden und anspruchslos,..... </a:t>
            </a:r>
          </a:p>
          <a:p>
            <a:r>
              <a:rPr lang="de-DE"/>
              <a:t>namentlich im Verkehr mit Damen leicht verlegen....</a:t>
            </a:r>
          </a:p>
          <a:p>
            <a:r>
              <a:rPr lang="de-DE" sz="2800">
                <a:solidFill>
                  <a:srgbClr val="CC0099"/>
                </a:solidFill>
              </a:rPr>
              <a:t>.....Ich habe ihn immer lieb gehabt und behalten.</a:t>
            </a:r>
          </a:p>
        </p:txBody>
      </p:sp>
      <p:sp>
        <p:nvSpPr>
          <p:cNvPr id="32777" name="AutoShape 9"/>
          <p:cNvSpPr>
            <a:spLocks noChangeArrowheads="1"/>
          </p:cNvSpPr>
          <p:nvPr/>
        </p:nvSpPr>
        <p:spPr bwMode="auto">
          <a:xfrm>
            <a:off x="971550" y="260350"/>
            <a:ext cx="3001963" cy="360363"/>
          </a:xfrm>
          <a:prstGeom prst="wedgeRectCallout">
            <a:avLst>
              <a:gd name="adj1" fmla="val -11926"/>
              <a:gd name="adj2" fmla="val 134139"/>
            </a:avLst>
          </a:prstGeom>
          <a:solidFill>
            <a:schemeClr val="accent1"/>
          </a:solidFill>
          <a:ln w="9525">
            <a:solidFill>
              <a:schemeClr val="tx1"/>
            </a:solidFill>
            <a:miter lim="800000"/>
            <a:headEnd/>
            <a:tailEnd/>
          </a:ln>
          <a:effectLst/>
        </p:spPr>
        <p:txBody>
          <a:bodyPr/>
          <a:lstStyle/>
          <a:p>
            <a:pPr algn="ctr"/>
            <a:r>
              <a:rPr lang="de-DE" sz="1800"/>
              <a:t>Hebräisch und Theologie</a:t>
            </a:r>
          </a:p>
        </p:txBody>
      </p:sp>
      <p:sp>
        <p:nvSpPr>
          <p:cNvPr id="32778" name="Text Box 10"/>
          <p:cNvSpPr txBox="1">
            <a:spLocks noChangeArrowheads="1"/>
          </p:cNvSpPr>
          <p:nvPr/>
        </p:nvSpPr>
        <p:spPr bwMode="auto">
          <a:xfrm>
            <a:off x="1116013" y="1773238"/>
            <a:ext cx="7345362" cy="2406650"/>
          </a:xfrm>
          <a:prstGeom prst="rect">
            <a:avLst/>
          </a:prstGeom>
          <a:noFill/>
          <a:ln w="9525">
            <a:noFill/>
            <a:miter lim="800000"/>
            <a:headEnd/>
            <a:tailEnd/>
          </a:ln>
          <a:effectLst/>
        </p:spPr>
        <p:txBody>
          <a:bodyPr>
            <a:spAutoFit/>
          </a:bodyPr>
          <a:lstStyle/>
          <a:p>
            <a:r>
              <a:rPr lang="de-DE"/>
              <a:t>.... später...  hat er mir viel von seiner philosophischen Arbeit erzählt.  ....   </a:t>
            </a:r>
          </a:p>
          <a:p>
            <a:r>
              <a:rPr lang="de-DE"/>
              <a:t>Ich muß freilich gestehen, daß ich ihm keineswegs folgen konnte,...., </a:t>
            </a:r>
          </a:p>
          <a:p>
            <a:r>
              <a:rPr lang="de-DE"/>
              <a:t>aber doch die </a:t>
            </a:r>
            <a:r>
              <a:rPr lang="de-DE" sz="2800">
                <a:solidFill>
                  <a:srgbClr val="CC0099"/>
                </a:solidFill>
              </a:rPr>
              <a:t>Großartigkeit seiner Ziele bewundern</a:t>
            </a:r>
            <a:r>
              <a:rPr lang="de-DE"/>
              <a:t> mußte.</a:t>
            </a:r>
          </a:p>
        </p:txBody>
      </p:sp>
      <p:sp>
        <p:nvSpPr>
          <p:cNvPr id="32779" name="AutoShape 11"/>
          <p:cNvSpPr>
            <a:spLocks noChangeArrowheads="1"/>
          </p:cNvSpPr>
          <p:nvPr/>
        </p:nvSpPr>
        <p:spPr bwMode="auto">
          <a:xfrm>
            <a:off x="1258888" y="5589588"/>
            <a:ext cx="7488237" cy="719137"/>
          </a:xfrm>
          <a:prstGeom prst="wedgeRectCallout">
            <a:avLst>
              <a:gd name="adj1" fmla="val -14171"/>
              <a:gd name="adj2" fmla="val -86644"/>
            </a:avLst>
          </a:prstGeom>
          <a:solidFill>
            <a:schemeClr val="accent1"/>
          </a:solidFill>
          <a:ln w="9525">
            <a:solidFill>
              <a:schemeClr val="tx1"/>
            </a:solidFill>
            <a:miter lim="800000"/>
            <a:headEnd/>
            <a:tailEnd/>
          </a:ln>
          <a:effectLst/>
        </p:spPr>
        <p:txBody>
          <a:bodyPr/>
          <a:lstStyle/>
          <a:p>
            <a:pPr algn="ctr"/>
            <a:r>
              <a:rPr lang="de-DE" sz="2000"/>
              <a:t>Seffer ging 1846 als Pastor nach Alfeld und wurde später Schulrat in Hannover</a:t>
            </a:r>
          </a:p>
        </p:txBody>
      </p:sp>
      <p:sp>
        <p:nvSpPr>
          <p:cNvPr id="2" name="Text Box 8">
            <a:extLst>
              <a:ext uri="{FF2B5EF4-FFF2-40B4-BE49-F238E27FC236}">
                <a16:creationId xmlns:a16="http://schemas.microsoft.com/office/drawing/2014/main" id="{0B9F95AF-D881-4026-10AC-9DE15521930E}"/>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F41A5F2C-9E39-90A0-BC0C-16BE2F35F12F}"/>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32</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build="p"/>
      <p:bldP spid="32778" grpId="0" build="p"/>
      <p:bldP spid="3277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476375" y="476250"/>
            <a:ext cx="7272338" cy="792163"/>
          </a:xfrm>
        </p:spPr>
        <p:txBody>
          <a:bodyPr/>
          <a:lstStyle/>
          <a:p>
            <a:r>
              <a:rPr lang="de-DE"/>
              <a:t>Mathematik bei Schmalfuß</a:t>
            </a:r>
            <a:endParaRPr lang="de-DE" sz="3200"/>
          </a:p>
        </p:txBody>
      </p:sp>
      <p:sp>
        <p:nvSpPr>
          <p:cNvPr id="3379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3797"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3798"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3799"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3800" name="Text Box 8"/>
          <p:cNvSpPr txBox="1">
            <a:spLocks noChangeArrowheads="1"/>
          </p:cNvSpPr>
          <p:nvPr/>
        </p:nvSpPr>
        <p:spPr bwMode="auto">
          <a:xfrm>
            <a:off x="1121287" y="4460518"/>
            <a:ext cx="7848600" cy="1477328"/>
          </a:xfrm>
          <a:prstGeom prst="rect">
            <a:avLst/>
          </a:prstGeom>
          <a:noFill/>
          <a:ln w="9525">
            <a:noFill/>
            <a:miter lim="800000"/>
            <a:headEnd/>
            <a:tailEnd/>
          </a:ln>
          <a:effectLst/>
        </p:spPr>
        <p:txBody>
          <a:bodyPr>
            <a:spAutoFit/>
          </a:bodyPr>
          <a:lstStyle/>
          <a:p>
            <a:r>
              <a:rPr lang="de-DE" sz="1800" dirty="0"/>
              <a:t>Alles, was ich besitze an </a:t>
            </a:r>
            <a:r>
              <a:rPr lang="de-DE" sz="1800" dirty="0">
                <a:solidFill>
                  <a:srgbClr val="6600FF"/>
                </a:solidFill>
              </a:rPr>
              <a:t>Euklidischen Dingen</a:t>
            </a:r>
            <a:r>
              <a:rPr lang="de-DE" sz="1800" dirty="0"/>
              <a:t> mit den Kommentaren ...; was ich von der </a:t>
            </a:r>
            <a:r>
              <a:rPr lang="de-DE" sz="1800" dirty="0">
                <a:solidFill>
                  <a:srgbClr val="6600FF"/>
                </a:solidFill>
              </a:rPr>
              <a:t>Archimedischen</a:t>
            </a:r>
            <a:r>
              <a:rPr lang="de-DE" sz="1800" dirty="0">
                <a:solidFill>
                  <a:srgbClr val="FF0066"/>
                </a:solidFill>
              </a:rPr>
              <a:t> </a:t>
            </a:r>
            <a:r>
              <a:rPr lang="de-DE" sz="1800" dirty="0">
                <a:solidFill>
                  <a:srgbClr val="6600FF"/>
                </a:solidFill>
              </a:rPr>
              <a:t>Literatur</a:t>
            </a:r>
            <a:r>
              <a:rPr lang="de-DE" sz="1800" dirty="0"/>
              <a:t> besaß, </a:t>
            </a:r>
            <a:r>
              <a:rPr lang="de-DE" sz="1800" dirty="0">
                <a:solidFill>
                  <a:srgbClr val="6600FF"/>
                </a:solidFill>
              </a:rPr>
              <a:t>Apollonios</a:t>
            </a:r>
            <a:r>
              <a:rPr lang="de-DE" sz="1800" dirty="0"/>
              <a:t> </a:t>
            </a:r>
            <a:r>
              <a:rPr lang="de-DE" sz="1800" dirty="0" err="1"/>
              <a:t>etcr</a:t>
            </a:r>
            <a:r>
              <a:rPr lang="de-DE" sz="1800" dirty="0"/>
              <a:t> alles dies las er, und unter dem Lesen ward es sein sicheres </a:t>
            </a:r>
            <a:r>
              <a:rPr lang="de-DE" sz="1800" dirty="0" err="1"/>
              <a:t>Eigenthum</a:t>
            </a:r>
            <a:r>
              <a:rPr lang="de-DE" sz="1800" dirty="0"/>
              <a:t>.</a:t>
            </a:r>
          </a:p>
          <a:p>
            <a:r>
              <a:rPr lang="de-DE" sz="1800" dirty="0">
                <a:solidFill>
                  <a:srgbClr val="6600FF"/>
                </a:solidFill>
              </a:rPr>
              <a:t>Newtons </a:t>
            </a:r>
            <a:r>
              <a:rPr lang="de-DE" sz="1800" dirty="0" err="1">
                <a:solidFill>
                  <a:srgbClr val="6600FF"/>
                </a:solidFill>
              </a:rPr>
              <a:t>Arithmetica</a:t>
            </a:r>
            <a:r>
              <a:rPr lang="de-DE" sz="1800" dirty="0">
                <a:solidFill>
                  <a:srgbClr val="6600FF"/>
                </a:solidFill>
              </a:rPr>
              <a:t> universalis</a:t>
            </a:r>
            <a:r>
              <a:rPr lang="de-DE" sz="1800" dirty="0"/>
              <a:t> und des </a:t>
            </a:r>
            <a:r>
              <a:rPr lang="de-DE" sz="1800" dirty="0" err="1">
                <a:solidFill>
                  <a:srgbClr val="6600FF"/>
                </a:solidFill>
              </a:rPr>
              <a:t>Cartesius</a:t>
            </a:r>
            <a:r>
              <a:rPr lang="de-DE" sz="1800" dirty="0">
                <a:solidFill>
                  <a:srgbClr val="6600FF"/>
                </a:solidFill>
              </a:rPr>
              <a:t> </a:t>
            </a:r>
            <a:r>
              <a:rPr lang="de-DE" sz="1800" dirty="0" err="1">
                <a:solidFill>
                  <a:srgbClr val="6600FF"/>
                </a:solidFill>
              </a:rPr>
              <a:t>Geometria</a:t>
            </a:r>
            <a:r>
              <a:rPr lang="de-DE" sz="1800" dirty="0"/>
              <a:t> interessierten ihn nicht minder. ... </a:t>
            </a:r>
          </a:p>
        </p:txBody>
      </p:sp>
      <p:sp>
        <p:nvSpPr>
          <p:cNvPr id="33802" name="Text Box 10"/>
          <p:cNvSpPr txBox="1">
            <a:spLocks noChangeArrowheads="1"/>
          </p:cNvSpPr>
          <p:nvPr/>
        </p:nvSpPr>
        <p:spPr bwMode="auto">
          <a:xfrm>
            <a:off x="1116149" y="2829415"/>
            <a:ext cx="7777162" cy="1569660"/>
          </a:xfrm>
          <a:prstGeom prst="rect">
            <a:avLst/>
          </a:prstGeom>
          <a:noFill/>
          <a:ln w="9525">
            <a:noFill/>
            <a:miter lim="800000"/>
            <a:headEnd/>
            <a:tailEnd/>
          </a:ln>
          <a:effectLst/>
        </p:spPr>
        <p:txBody>
          <a:bodyPr>
            <a:spAutoFit/>
          </a:bodyPr>
          <a:lstStyle/>
          <a:p>
            <a:r>
              <a:rPr lang="de-DE" dirty="0"/>
              <a:t>...</a:t>
            </a:r>
            <a:r>
              <a:rPr lang="de-DE" sz="2000" dirty="0"/>
              <a:t> </a:t>
            </a:r>
            <a:r>
              <a:rPr lang="de-DE" sz="1800" dirty="0"/>
              <a:t>Die Fassungskraft für mathematische Gegenstände gab sich mir sofort kund und es bedurfte bei Riemann nur der Andeutung eines mathematischen Gesetzes, um dasselbe mit den </a:t>
            </a:r>
            <a:r>
              <a:rPr lang="de-DE" sz="1800" b="1" dirty="0">
                <a:solidFill>
                  <a:srgbClr val="CC0099"/>
                </a:solidFill>
              </a:rPr>
              <a:t>weitesten  </a:t>
            </a:r>
            <a:r>
              <a:rPr lang="de-DE" sz="1800" b="1" dirty="0" err="1">
                <a:solidFill>
                  <a:srgbClr val="CC0099"/>
                </a:solidFill>
              </a:rPr>
              <a:t>Consequenzen</a:t>
            </a:r>
            <a:r>
              <a:rPr lang="de-DE" sz="1800" b="1" dirty="0">
                <a:solidFill>
                  <a:srgbClr val="CC0099"/>
                </a:solidFill>
              </a:rPr>
              <a:t> und in feste Form gebracht zu sehen, und zwar in größter Allgemeinheit.</a:t>
            </a:r>
            <a:r>
              <a:rPr lang="de-DE" sz="1800" dirty="0"/>
              <a:t> </a:t>
            </a:r>
            <a:endParaRPr lang="de-DE" dirty="0"/>
          </a:p>
        </p:txBody>
      </p:sp>
      <p:sp>
        <p:nvSpPr>
          <p:cNvPr id="2" name="Text Box 8">
            <a:extLst>
              <a:ext uri="{FF2B5EF4-FFF2-40B4-BE49-F238E27FC236}">
                <a16:creationId xmlns:a16="http://schemas.microsoft.com/office/drawing/2014/main" id="{A644AF39-7B7E-44C4-B0AA-FB1C76E5E5DA}"/>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48AD7944-EF65-294B-C71C-FD267FA80282}"/>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33</a:t>
            </a:fld>
            <a:endParaRPr lang="de-DE" dirty="0"/>
          </a:p>
        </p:txBody>
      </p:sp>
      <p:sp>
        <p:nvSpPr>
          <p:cNvPr id="5" name="Textfeld 4">
            <a:extLst>
              <a:ext uri="{FF2B5EF4-FFF2-40B4-BE49-F238E27FC236}">
                <a16:creationId xmlns:a16="http://schemas.microsoft.com/office/drawing/2014/main" id="{6977A637-FE9B-B5CB-B224-4B2D75418980}"/>
              </a:ext>
            </a:extLst>
          </p:cNvPr>
          <p:cNvSpPr txBox="1"/>
          <p:nvPr/>
        </p:nvSpPr>
        <p:spPr>
          <a:xfrm>
            <a:off x="1099719" y="1629086"/>
            <a:ext cx="7648994" cy="1200329"/>
          </a:xfrm>
          <a:prstGeom prst="rect">
            <a:avLst/>
          </a:prstGeom>
          <a:noFill/>
        </p:spPr>
        <p:txBody>
          <a:bodyPr wrap="square" rtlCol="0">
            <a:spAutoFit/>
          </a:bodyPr>
          <a:lstStyle/>
          <a:p>
            <a:r>
              <a:rPr lang="de-DE" dirty="0">
                <a:solidFill>
                  <a:srgbClr val="FF0000"/>
                </a:solidFill>
              </a:rPr>
              <a:t>Mit all seiner Kompetenz und seinen Büchern fördert Schmalfuß den Schüler Bernhard Riemann weit über den Schulstoff hinaus: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0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build="p"/>
      <p:bldP spid="3380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476375" y="476250"/>
            <a:ext cx="7272338" cy="792163"/>
          </a:xfrm>
        </p:spPr>
        <p:txBody>
          <a:bodyPr/>
          <a:lstStyle/>
          <a:p>
            <a:r>
              <a:rPr lang="de-DE"/>
              <a:t>Mathematik bei Schmalfuß</a:t>
            </a:r>
            <a:endParaRPr lang="de-DE" sz="3200"/>
          </a:p>
        </p:txBody>
      </p:sp>
      <p:sp>
        <p:nvSpPr>
          <p:cNvPr id="3481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4821"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4822"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4823"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4825" name="Text Box 9"/>
          <p:cNvSpPr txBox="1">
            <a:spLocks noChangeArrowheads="1"/>
          </p:cNvSpPr>
          <p:nvPr/>
        </p:nvSpPr>
        <p:spPr bwMode="auto">
          <a:xfrm>
            <a:off x="1042988" y="1628775"/>
            <a:ext cx="7777162" cy="4278094"/>
          </a:xfrm>
          <a:prstGeom prst="rect">
            <a:avLst/>
          </a:prstGeom>
          <a:noFill/>
          <a:ln w="9525">
            <a:noFill/>
            <a:miter lim="800000"/>
            <a:headEnd/>
            <a:tailEnd/>
          </a:ln>
          <a:effectLst/>
        </p:spPr>
        <p:txBody>
          <a:bodyPr>
            <a:spAutoFit/>
          </a:bodyPr>
          <a:lstStyle/>
          <a:p>
            <a:r>
              <a:rPr lang="de-DE" sz="2800" i="1" dirty="0">
                <a:latin typeface="Times New Roman" pitchFamily="18" charset="0"/>
              </a:rPr>
              <a:t>Schmalfuß lässt ihn zwar am normalen Mathematikunterricht teilnehmen</a:t>
            </a:r>
            <a:r>
              <a:rPr lang="de-DE" i="1" dirty="0"/>
              <a:t>, </a:t>
            </a:r>
            <a:br>
              <a:rPr lang="de-DE" i="1" dirty="0"/>
            </a:br>
            <a:r>
              <a:rPr lang="de-DE" i="1" dirty="0"/>
              <a:t>aber....</a:t>
            </a:r>
            <a:r>
              <a:rPr lang="de-DE" dirty="0"/>
              <a:t> </a:t>
            </a:r>
          </a:p>
          <a:p>
            <a:endParaRPr lang="de-DE" dirty="0"/>
          </a:p>
          <a:p>
            <a:r>
              <a:rPr lang="de-DE" dirty="0"/>
              <a:t>… vielmehr sann ich darauf, ihm in jeder Stunde etwas zu bieten, was seinen Kräften angemessen war, und </a:t>
            </a:r>
            <a:r>
              <a:rPr lang="de-DE" b="1" dirty="0" err="1">
                <a:solidFill>
                  <a:srgbClr val="CC0099"/>
                </a:solidFill>
              </a:rPr>
              <a:t>jedesmal</a:t>
            </a:r>
            <a:r>
              <a:rPr lang="de-DE" b="1" dirty="0">
                <a:solidFill>
                  <a:srgbClr val="CC0099"/>
                </a:solidFill>
              </a:rPr>
              <a:t> ist er über die Grenze, die </a:t>
            </a:r>
            <a:r>
              <a:rPr lang="de-DE" b="1" u="sng" dirty="0">
                <a:solidFill>
                  <a:srgbClr val="CC0099"/>
                </a:solidFill>
              </a:rPr>
              <a:t>ich</a:t>
            </a:r>
            <a:r>
              <a:rPr lang="de-DE" b="1" dirty="0">
                <a:solidFill>
                  <a:srgbClr val="CC0099"/>
                </a:solidFill>
              </a:rPr>
              <a:t> als seine Schranke</a:t>
            </a:r>
            <a:r>
              <a:rPr lang="de-DE" dirty="0"/>
              <a:t> </a:t>
            </a:r>
            <a:r>
              <a:rPr lang="de-DE" b="1" dirty="0">
                <a:solidFill>
                  <a:srgbClr val="008000"/>
                </a:solidFill>
              </a:rPr>
              <a:t>und wohl auch als meine</a:t>
            </a:r>
            <a:r>
              <a:rPr lang="de-DE" dirty="0"/>
              <a:t> betrachtete, hinausgegangen und brachte regelmäßig eine </a:t>
            </a:r>
            <a:r>
              <a:rPr lang="de-DE" b="1" dirty="0">
                <a:solidFill>
                  <a:srgbClr val="CC0099"/>
                </a:solidFill>
              </a:rPr>
              <a:t>Fülle von Ergebnissen</a:t>
            </a:r>
            <a:r>
              <a:rPr lang="de-DE" dirty="0"/>
              <a:t>, </a:t>
            </a:r>
            <a:r>
              <a:rPr lang="de-DE" b="1" dirty="0">
                <a:solidFill>
                  <a:srgbClr val="008000"/>
                </a:solidFill>
              </a:rPr>
              <a:t>die ich nicht in solchem Maße erwartet hatte.</a:t>
            </a:r>
            <a:r>
              <a:rPr lang="de-DE" dirty="0"/>
              <a:t> </a:t>
            </a:r>
          </a:p>
        </p:txBody>
      </p:sp>
      <p:sp>
        <p:nvSpPr>
          <p:cNvPr id="6" name="Text Box 8">
            <a:extLst>
              <a:ext uri="{FF2B5EF4-FFF2-40B4-BE49-F238E27FC236}">
                <a16:creationId xmlns:a16="http://schemas.microsoft.com/office/drawing/2014/main" id="{17E7C347-C96D-10DE-6D8D-B08BB2D8E1ED}"/>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7" name="Foliennummernplatzhalter 5">
            <a:extLst>
              <a:ext uri="{FF2B5EF4-FFF2-40B4-BE49-F238E27FC236}">
                <a16:creationId xmlns:a16="http://schemas.microsoft.com/office/drawing/2014/main" id="{04C5EF57-B1A6-A59F-9DD0-FB504D6B4532}"/>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34</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1476375" y="476250"/>
            <a:ext cx="7272338" cy="792163"/>
          </a:xfrm>
        </p:spPr>
        <p:txBody>
          <a:bodyPr/>
          <a:lstStyle/>
          <a:p>
            <a:r>
              <a:rPr lang="de-DE"/>
              <a:t>Mathematik bei Schmalfuß</a:t>
            </a:r>
            <a:endParaRPr lang="de-DE" sz="3200"/>
          </a:p>
        </p:txBody>
      </p:sp>
      <p:sp>
        <p:nvSpPr>
          <p:cNvPr id="3584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5845"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5846"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5847"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5849" name="Text Box 9"/>
          <p:cNvSpPr txBox="1">
            <a:spLocks noChangeArrowheads="1"/>
          </p:cNvSpPr>
          <p:nvPr/>
        </p:nvSpPr>
        <p:spPr bwMode="auto">
          <a:xfrm>
            <a:off x="1258888" y="1700213"/>
            <a:ext cx="7513637" cy="2647950"/>
          </a:xfrm>
          <a:prstGeom prst="rect">
            <a:avLst/>
          </a:prstGeom>
          <a:noFill/>
          <a:ln w="9525">
            <a:noFill/>
            <a:miter lim="800000"/>
            <a:headEnd/>
            <a:tailEnd/>
          </a:ln>
          <a:effectLst/>
        </p:spPr>
        <p:txBody>
          <a:bodyPr>
            <a:spAutoFit/>
          </a:bodyPr>
          <a:lstStyle/>
          <a:p>
            <a:r>
              <a:rPr lang="de-DE" dirty="0"/>
              <a:t>... wie schwer es ihm wurde, in fließendem Vortrage seine Gedanken zu entwickeln. </a:t>
            </a:r>
          </a:p>
          <a:p>
            <a:r>
              <a:rPr lang="de-DE" dirty="0"/>
              <a:t>Dazu kam, </a:t>
            </a:r>
            <a:r>
              <a:rPr lang="de-DE" dirty="0" err="1"/>
              <a:t>daß</a:t>
            </a:r>
            <a:r>
              <a:rPr lang="de-DE" dirty="0"/>
              <a:t> kein Ausdruck ihm genügte, der nicht </a:t>
            </a:r>
            <a:r>
              <a:rPr lang="de-DE" b="1" dirty="0">
                <a:solidFill>
                  <a:srgbClr val="CC0099"/>
                </a:solidFill>
              </a:rPr>
              <a:t>alles </a:t>
            </a:r>
            <a:r>
              <a:rPr lang="de-DE" b="1" dirty="0" err="1">
                <a:solidFill>
                  <a:srgbClr val="CC0099"/>
                </a:solidFill>
              </a:rPr>
              <a:t>umfaßte</a:t>
            </a:r>
            <a:r>
              <a:rPr lang="de-DE" dirty="0"/>
              <a:t>, </a:t>
            </a:r>
          </a:p>
          <a:p>
            <a:r>
              <a:rPr lang="de-DE" dirty="0"/>
              <a:t>und </a:t>
            </a:r>
            <a:r>
              <a:rPr lang="de-DE" dirty="0" err="1"/>
              <a:t>daß</a:t>
            </a:r>
            <a:r>
              <a:rPr lang="de-DE" dirty="0"/>
              <a:t> er ungemein zaghaft war, eine Darstellung, die nicht, ... , von </a:t>
            </a:r>
            <a:r>
              <a:rPr lang="de-DE" b="1" dirty="0">
                <a:solidFill>
                  <a:srgbClr val="CC0099"/>
                </a:solidFill>
              </a:rPr>
              <a:t>untadeliger </a:t>
            </a:r>
            <a:r>
              <a:rPr lang="de-DE" b="1" dirty="0" err="1">
                <a:solidFill>
                  <a:srgbClr val="CC0099"/>
                </a:solidFill>
              </a:rPr>
              <a:t>Präcision</a:t>
            </a:r>
            <a:r>
              <a:rPr lang="de-DE" dirty="0"/>
              <a:t> war, als richtig anzuerkennen. ....</a:t>
            </a:r>
          </a:p>
        </p:txBody>
      </p:sp>
      <p:sp>
        <p:nvSpPr>
          <p:cNvPr id="35851" name="AutoShape 11"/>
          <p:cNvSpPr>
            <a:spLocks noChangeArrowheads="1"/>
          </p:cNvSpPr>
          <p:nvPr/>
        </p:nvSpPr>
        <p:spPr bwMode="auto">
          <a:xfrm>
            <a:off x="1042988" y="4724400"/>
            <a:ext cx="4752975" cy="1584325"/>
          </a:xfrm>
          <a:prstGeom prst="wedgeEllipseCallout">
            <a:avLst>
              <a:gd name="adj1" fmla="val 33801"/>
              <a:gd name="adj2" fmla="val -99801"/>
            </a:avLst>
          </a:prstGeom>
          <a:solidFill>
            <a:srgbClr val="CCFFCC"/>
          </a:solidFill>
          <a:ln w="9525">
            <a:solidFill>
              <a:schemeClr val="tx1"/>
            </a:solidFill>
            <a:miter lim="800000"/>
            <a:headEnd/>
            <a:tailEnd/>
          </a:ln>
          <a:effectLst/>
        </p:spPr>
        <p:txBody>
          <a:bodyPr/>
          <a:lstStyle/>
          <a:p>
            <a:pPr algn="ctr"/>
            <a:r>
              <a:rPr lang="de-DE"/>
              <a:t>Hier hat wohl das „Aufsatzproblem“ seine Wurzeln</a:t>
            </a:r>
          </a:p>
        </p:txBody>
      </p:sp>
      <p:sp>
        <p:nvSpPr>
          <p:cNvPr id="35852" name="AutoShape 12"/>
          <p:cNvSpPr>
            <a:spLocks noChangeArrowheads="1"/>
          </p:cNvSpPr>
          <p:nvPr/>
        </p:nvSpPr>
        <p:spPr bwMode="auto">
          <a:xfrm>
            <a:off x="6156325" y="4292600"/>
            <a:ext cx="2663825" cy="1800225"/>
          </a:xfrm>
          <a:prstGeom prst="wedgeRoundRectCallout">
            <a:avLst>
              <a:gd name="adj1" fmla="val -62037"/>
              <a:gd name="adj2" fmla="val -68167"/>
              <a:gd name="adj3" fmla="val 16667"/>
            </a:avLst>
          </a:prstGeom>
          <a:solidFill>
            <a:srgbClr val="E0B9E1"/>
          </a:solidFill>
          <a:ln w="9525">
            <a:solidFill>
              <a:schemeClr val="tx1"/>
            </a:solidFill>
            <a:miter lim="800000"/>
            <a:headEnd/>
            <a:tailEnd/>
          </a:ln>
          <a:effectLst/>
        </p:spPr>
        <p:txBody>
          <a:bodyPr/>
          <a:lstStyle/>
          <a:p>
            <a:pPr algn="ctr"/>
            <a:r>
              <a:rPr lang="de-DE"/>
              <a:t>Aber da liegt auch seine überragende Kraft.</a:t>
            </a:r>
          </a:p>
        </p:txBody>
      </p:sp>
      <p:sp>
        <p:nvSpPr>
          <p:cNvPr id="2" name="Text Box 8">
            <a:extLst>
              <a:ext uri="{FF2B5EF4-FFF2-40B4-BE49-F238E27FC236}">
                <a16:creationId xmlns:a16="http://schemas.microsoft.com/office/drawing/2014/main" id="{925B56C3-E21F-8726-68F7-A6BAD6759754}"/>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01D18E7E-AD16-1CB6-A7FA-2F5B7F41106F}"/>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35</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35851"/>
                                        </p:tgtEl>
                                        <p:attrNameLst>
                                          <p:attrName>style.visibility</p:attrName>
                                        </p:attrNameLst>
                                      </p:cBhvr>
                                      <p:to>
                                        <p:strVal val="visible"/>
                                      </p:to>
                                    </p:set>
                                    <p:anim calcmode="lin" valueType="num">
                                      <p:cBhvr>
                                        <p:cTn id="19" dur="1000" fill="hold"/>
                                        <p:tgtEl>
                                          <p:spTgt spid="35851"/>
                                        </p:tgtEl>
                                        <p:attrNameLst>
                                          <p:attrName>ppt_w</p:attrName>
                                        </p:attrNameLst>
                                      </p:cBhvr>
                                      <p:tavLst>
                                        <p:tav tm="0">
                                          <p:val>
                                            <p:fltVal val="0"/>
                                          </p:val>
                                        </p:tav>
                                        <p:tav tm="100000">
                                          <p:val>
                                            <p:strVal val="#ppt_w"/>
                                          </p:val>
                                        </p:tav>
                                      </p:tavLst>
                                    </p:anim>
                                    <p:anim calcmode="lin" valueType="num">
                                      <p:cBhvr>
                                        <p:cTn id="20" dur="1000" fill="hold"/>
                                        <p:tgtEl>
                                          <p:spTgt spid="35851"/>
                                        </p:tgtEl>
                                        <p:attrNameLst>
                                          <p:attrName>ppt_h</p:attrName>
                                        </p:attrNameLst>
                                      </p:cBhvr>
                                      <p:tavLst>
                                        <p:tav tm="0">
                                          <p:val>
                                            <p:fltVal val="0"/>
                                          </p:val>
                                        </p:tav>
                                        <p:tav tm="100000">
                                          <p:val>
                                            <p:strVal val="#ppt_h"/>
                                          </p:val>
                                        </p:tav>
                                      </p:tavLst>
                                    </p:anim>
                                    <p:anim calcmode="lin" valueType="num">
                                      <p:cBhvr>
                                        <p:cTn id="21" dur="1000" fill="hold"/>
                                        <p:tgtEl>
                                          <p:spTgt spid="3585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58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35852"/>
                                        </p:tgtEl>
                                        <p:attrNameLst>
                                          <p:attrName>style.visibility</p:attrName>
                                        </p:attrNameLst>
                                      </p:cBhvr>
                                      <p:to>
                                        <p:strVal val="visible"/>
                                      </p:to>
                                    </p:set>
                                    <p:anim calcmode="lin" valueType="num">
                                      <p:cBhvr>
                                        <p:cTn id="27" dur="1000" fill="hold"/>
                                        <p:tgtEl>
                                          <p:spTgt spid="35852"/>
                                        </p:tgtEl>
                                        <p:attrNameLst>
                                          <p:attrName>ppt_w</p:attrName>
                                        </p:attrNameLst>
                                      </p:cBhvr>
                                      <p:tavLst>
                                        <p:tav tm="0">
                                          <p:val>
                                            <p:fltVal val="0"/>
                                          </p:val>
                                        </p:tav>
                                        <p:tav tm="100000">
                                          <p:val>
                                            <p:strVal val="#ppt_w"/>
                                          </p:val>
                                        </p:tav>
                                      </p:tavLst>
                                    </p:anim>
                                    <p:anim calcmode="lin" valueType="num">
                                      <p:cBhvr>
                                        <p:cTn id="28" dur="1000" fill="hold"/>
                                        <p:tgtEl>
                                          <p:spTgt spid="35852"/>
                                        </p:tgtEl>
                                        <p:attrNameLst>
                                          <p:attrName>ppt_h</p:attrName>
                                        </p:attrNameLst>
                                      </p:cBhvr>
                                      <p:tavLst>
                                        <p:tav tm="0">
                                          <p:val>
                                            <p:fltVal val="0"/>
                                          </p:val>
                                        </p:tav>
                                        <p:tav tm="100000">
                                          <p:val>
                                            <p:strVal val="#ppt_h"/>
                                          </p:val>
                                        </p:tav>
                                      </p:tavLst>
                                    </p:anim>
                                    <p:anim calcmode="lin" valueType="num">
                                      <p:cBhvr>
                                        <p:cTn id="29" dur="1000" fill="hold"/>
                                        <p:tgtEl>
                                          <p:spTgt spid="35852"/>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585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build="p"/>
      <p:bldP spid="35851" grpId="0" animBg="1"/>
      <p:bldP spid="3585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1476375" y="476250"/>
            <a:ext cx="7272338" cy="792163"/>
          </a:xfrm>
        </p:spPr>
        <p:txBody>
          <a:bodyPr/>
          <a:lstStyle/>
          <a:p>
            <a:r>
              <a:rPr lang="de-DE"/>
              <a:t>Abitur bei Schmalfuß</a:t>
            </a:r>
            <a:endParaRPr lang="de-DE" sz="3200"/>
          </a:p>
        </p:txBody>
      </p:sp>
      <p:sp>
        <p:nvSpPr>
          <p:cNvPr id="3686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686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6870"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6871"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6875" name="Text Box 11"/>
          <p:cNvSpPr txBox="1">
            <a:spLocks noChangeArrowheads="1"/>
          </p:cNvSpPr>
          <p:nvPr/>
        </p:nvSpPr>
        <p:spPr bwMode="auto">
          <a:xfrm>
            <a:off x="1403350" y="3068638"/>
            <a:ext cx="7340600" cy="2344737"/>
          </a:xfrm>
          <a:prstGeom prst="rect">
            <a:avLst/>
          </a:prstGeom>
          <a:noFill/>
          <a:ln w="9525">
            <a:noFill/>
            <a:miter lim="800000"/>
            <a:headEnd/>
            <a:tailEnd/>
          </a:ln>
          <a:effectLst/>
        </p:spPr>
        <p:txBody>
          <a:bodyPr wrap="none">
            <a:spAutoFit/>
          </a:bodyPr>
          <a:lstStyle/>
          <a:p>
            <a:r>
              <a:rPr lang="de-DE" i="1">
                <a:latin typeface="Times New Roman" pitchFamily="18" charset="0"/>
              </a:rPr>
              <a:t>Im Abitur Ostern 46 prüft er ihn über diese, weit über den </a:t>
            </a:r>
          </a:p>
          <a:p>
            <a:r>
              <a:rPr lang="de-DE" i="1">
                <a:latin typeface="Times New Roman" pitchFamily="18" charset="0"/>
              </a:rPr>
              <a:t>Schulunterricht hinausgehende</a:t>
            </a:r>
            <a:r>
              <a:rPr lang="de-DE" i="1"/>
              <a:t> </a:t>
            </a:r>
          </a:p>
          <a:p>
            <a:r>
              <a:rPr lang="de-DE" sz="2800" b="1" i="1">
                <a:solidFill>
                  <a:srgbClr val="6600FF"/>
                </a:solidFill>
                <a:latin typeface="Times New Roman" pitchFamily="18" charset="0"/>
              </a:rPr>
              <a:t>Zahlentheorie von Legendre</a:t>
            </a:r>
            <a:r>
              <a:rPr lang="de-DE" sz="2800" b="1" i="1">
                <a:latin typeface="Times New Roman" pitchFamily="18" charset="0"/>
              </a:rPr>
              <a:t>. </a:t>
            </a:r>
          </a:p>
          <a:p>
            <a:r>
              <a:rPr lang="de-DE" i="1">
                <a:latin typeface="Times New Roman" pitchFamily="18" charset="0"/>
              </a:rPr>
              <a:t>Er stellt fest,  </a:t>
            </a:r>
            <a:r>
              <a:rPr lang="de-DE" b="1">
                <a:solidFill>
                  <a:srgbClr val="CC0099"/>
                </a:solidFill>
              </a:rPr>
              <a:t>daß ihm alles</a:t>
            </a:r>
            <a:r>
              <a:rPr lang="de-DE"/>
              <a:t>, </a:t>
            </a:r>
            <a:br>
              <a:rPr lang="de-DE"/>
            </a:br>
            <a:r>
              <a:rPr lang="de-DE" b="1">
                <a:solidFill>
                  <a:srgbClr val="008000"/>
                </a:solidFill>
              </a:rPr>
              <a:t>worauf ich als Examinator mich nicht ohne Mühe </a:t>
            </a:r>
            <a:br>
              <a:rPr lang="de-DE" b="1">
                <a:solidFill>
                  <a:srgbClr val="008000"/>
                </a:solidFill>
              </a:rPr>
            </a:br>
            <a:r>
              <a:rPr lang="de-DE" b="1">
                <a:solidFill>
                  <a:srgbClr val="008000"/>
                </a:solidFill>
              </a:rPr>
              <a:t>vorbereitet hatte,</a:t>
            </a:r>
            <a:r>
              <a:rPr lang="de-DE"/>
              <a:t> ..., </a:t>
            </a:r>
            <a:r>
              <a:rPr lang="de-DE" b="1">
                <a:solidFill>
                  <a:srgbClr val="CC0099"/>
                </a:solidFill>
              </a:rPr>
              <a:t>geläufig war.</a:t>
            </a:r>
          </a:p>
        </p:txBody>
      </p:sp>
      <p:sp>
        <p:nvSpPr>
          <p:cNvPr id="36876" name="Text Box 12"/>
          <p:cNvSpPr txBox="1">
            <a:spLocks noChangeArrowheads="1"/>
          </p:cNvSpPr>
          <p:nvPr/>
        </p:nvSpPr>
        <p:spPr bwMode="auto">
          <a:xfrm>
            <a:off x="1403350" y="1700213"/>
            <a:ext cx="7491413" cy="822325"/>
          </a:xfrm>
          <a:prstGeom prst="rect">
            <a:avLst/>
          </a:prstGeom>
          <a:noFill/>
          <a:ln w="9525">
            <a:noFill/>
            <a:miter lim="800000"/>
            <a:headEnd/>
            <a:tailEnd/>
          </a:ln>
          <a:effectLst/>
        </p:spPr>
        <p:txBody>
          <a:bodyPr wrap="none">
            <a:spAutoFit/>
          </a:bodyPr>
          <a:lstStyle/>
          <a:p>
            <a:r>
              <a:rPr lang="de-DE" i="1">
                <a:latin typeface="Times New Roman" pitchFamily="18" charset="0"/>
              </a:rPr>
              <a:t>Pfingsten 1845 leiht Schmalfuß seinem Schüler das neueste </a:t>
            </a:r>
            <a:br>
              <a:rPr lang="de-DE" i="1">
                <a:latin typeface="Times New Roman" pitchFamily="18" charset="0"/>
              </a:rPr>
            </a:br>
            <a:r>
              <a:rPr lang="de-DE" i="1">
                <a:latin typeface="Times New Roman" pitchFamily="18" charset="0"/>
              </a:rPr>
              <a:t>Buch von Legendre aus</a:t>
            </a:r>
            <a:r>
              <a:rPr lang="de-DE">
                <a:latin typeface="Times New Roman" pitchFamily="18" charset="0"/>
              </a:rPr>
              <a:t>  </a:t>
            </a:r>
          </a:p>
        </p:txBody>
      </p:sp>
      <p:sp>
        <p:nvSpPr>
          <p:cNvPr id="36877" name="Text Box 13"/>
          <p:cNvSpPr txBox="1">
            <a:spLocks noChangeArrowheads="1"/>
          </p:cNvSpPr>
          <p:nvPr/>
        </p:nvSpPr>
        <p:spPr bwMode="auto">
          <a:xfrm>
            <a:off x="1958975" y="2441575"/>
            <a:ext cx="6545263" cy="457200"/>
          </a:xfrm>
          <a:prstGeom prst="rect">
            <a:avLst/>
          </a:prstGeom>
          <a:noFill/>
          <a:ln w="9525">
            <a:noFill/>
            <a:miter lim="800000"/>
            <a:headEnd/>
            <a:tailEnd/>
          </a:ln>
          <a:effectLst/>
        </p:spPr>
        <p:txBody>
          <a:bodyPr wrap="none">
            <a:spAutoFit/>
          </a:bodyPr>
          <a:lstStyle/>
          <a:p>
            <a:r>
              <a:rPr lang="de-DE" b="1">
                <a:solidFill>
                  <a:srgbClr val="CC0099"/>
                </a:solidFill>
                <a:latin typeface="Times New Roman" pitchFamily="18" charset="0"/>
              </a:rPr>
              <a:t>and Bernhard read the 900 page book in six days</a:t>
            </a:r>
          </a:p>
        </p:txBody>
      </p:sp>
      <p:sp>
        <p:nvSpPr>
          <p:cNvPr id="36878" name="Text Box 14"/>
          <p:cNvSpPr txBox="1">
            <a:spLocks noChangeArrowheads="1"/>
          </p:cNvSpPr>
          <p:nvPr/>
        </p:nvSpPr>
        <p:spPr bwMode="auto">
          <a:xfrm>
            <a:off x="6804025" y="2852738"/>
            <a:ext cx="1943100" cy="396875"/>
          </a:xfrm>
          <a:prstGeom prst="rect">
            <a:avLst/>
          </a:prstGeom>
          <a:noFill/>
          <a:ln w="9525">
            <a:noFill/>
            <a:miter lim="800000"/>
            <a:headEnd/>
            <a:tailEnd/>
          </a:ln>
          <a:effectLst/>
        </p:spPr>
        <p:txBody>
          <a:bodyPr>
            <a:spAutoFit/>
          </a:bodyPr>
          <a:lstStyle/>
          <a:p>
            <a:pPr>
              <a:spcBef>
                <a:spcPct val="50000"/>
              </a:spcBef>
            </a:pPr>
            <a:r>
              <a:rPr lang="de-DE" sz="2000" b="1">
                <a:solidFill>
                  <a:srgbClr val="008000"/>
                </a:solidFill>
                <a:latin typeface="Times New Roman" pitchFamily="18" charset="0"/>
              </a:rPr>
              <a:t>aus St. Andrews</a:t>
            </a:r>
          </a:p>
        </p:txBody>
      </p:sp>
      <p:sp>
        <p:nvSpPr>
          <p:cNvPr id="2" name="Text Box 8">
            <a:extLst>
              <a:ext uri="{FF2B5EF4-FFF2-40B4-BE49-F238E27FC236}">
                <a16:creationId xmlns:a16="http://schemas.microsoft.com/office/drawing/2014/main" id="{296844BD-2FA8-4AC4-2995-EA6625C6317B}"/>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E9AA7B2A-F62D-AD0A-2A76-A5CD206B6A7D}"/>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36</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p:bldP spid="36877" grpId="0"/>
      <p:bldP spid="3687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03" name="Picture 15" descr="ABI1KLAS"/>
          <p:cNvPicPr>
            <a:picLocks noChangeAspect="1" noChangeArrowheads="1"/>
          </p:cNvPicPr>
          <p:nvPr/>
        </p:nvPicPr>
        <p:blipFill>
          <a:blip r:embed="rId3" cstate="print"/>
          <a:srcRect/>
          <a:stretch>
            <a:fillRect/>
          </a:stretch>
        </p:blipFill>
        <p:spPr bwMode="auto">
          <a:xfrm>
            <a:off x="971550" y="3068638"/>
            <a:ext cx="7921625" cy="1200150"/>
          </a:xfrm>
          <a:prstGeom prst="rect">
            <a:avLst/>
          </a:prstGeom>
          <a:noFill/>
        </p:spPr>
      </p:pic>
      <p:sp>
        <p:nvSpPr>
          <p:cNvPr id="37906" name="Text Box 18"/>
          <p:cNvSpPr txBox="1">
            <a:spLocks noChangeArrowheads="1"/>
          </p:cNvSpPr>
          <p:nvPr/>
        </p:nvSpPr>
        <p:spPr bwMode="auto">
          <a:xfrm>
            <a:off x="971550" y="4027488"/>
            <a:ext cx="7777163" cy="2282825"/>
          </a:xfrm>
          <a:prstGeom prst="rect">
            <a:avLst/>
          </a:prstGeom>
          <a:noFill/>
          <a:ln w="9525">
            <a:noFill/>
            <a:miter lim="800000"/>
            <a:headEnd/>
            <a:tailEnd/>
          </a:ln>
          <a:effectLst/>
        </p:spPr>
        <p:txBody>
          <a:bodyPr>
            <a:spAutoFit/>
          </a:bodyPr>
          <a:lstStyle/>
          <a:p>
            <a:r>
              <a:rPr lang="de-DE" b="1" dirty="0">
                <a:latin typeface="Times New Roman" pitchFamily="18" charset="0"/>
              </a:rPr>
              <a:t>Bernhard Georg Friedrich Riemann, </a:t>
            </a:r>
            <a:r>
              <a:rPr lang="de-DE" dirty="0">
                <a:latin typeface="Times New Roman" pitchFamily="18" charset="0"/>
              </a:rPr>
              <a:t> geboren 17. September 1826 zu </a:t>
            </a:r>
            <a:r>
              <a:rPr lang="de-DE" dirty="0" err="1">
                <a:latin typeface="Times New Roman" pitchFamily="18" charset="0"/>
              </a:rPr>
              <a:t>Breselenz</a:t>
            </a:r>
            <a:r>
              <a:rPr lang="de-DE" dirty="0">
                <a:latin typeface="Times New Roman" pitchFamily="18" charset="0"/>
              </a:rPr>
              <a:t>, Sohn des Pastors Riemann zu Quickborn bei Dannenberg, lutherischer Konfession, besuchte zwei Jahre lang das Lyzeum zu Hannover, seit Ostern 1842 das Gymnasium Johanneum, und zwar die erste Klasse seit Ostern 1844.</a:t>
            </a:r>
          </a:p>
        </p:txBody>
      </p:sp>
      <p:sp>
        <p:nvSpPr>
          <p:cNvPr id="37890" name="Rectangle 2"/>
          <p:cNvSpPr>
            <a:spLocks noGrp="1" noChangeArrowheads="1"/>
          </p:cNvSpPr>
          <p:nvPr>
            <p:ph type="ctrTitle"/>
          </p:nvPr>
        </p:nvSpPr>
        <p:spPr>
          <a:xfrm>
            <a:off x="1476375" y="476250"/>
            <a:ext cx="7272338" cy="792163"/>
          </a:xfrm>
        </p:spPr>
        <p:txBody>
          <a:bodyPr/>
          <a:lstStyle/>
          <a:p>
            <a:r>
              <a:rPr lang="de-DE"/>
              <a:t>Abitur bei Schmalfuß</a:t>
            </a:r>
            <a:endParaRPr lang="de-DE" sz="3200"/>
          </a:p>
        </p:txBody>
      </p:sp>
      <p:sp>
        <p:nvSpPr>
          <p:cNvPr id="3789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7893"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7894" name="Picture 6" descr="Johanneum1841-streifen"/>
          <p:cNvPicPr>
            <a:picLocks noChangeAspect="1" noChangeArrowheads="1"/>
          </p:cNvPicPr>
          <p:nvPr/>
        </p:nvPicPr>
        <p:blipFill>
          <a:blip r:embed="rId4" cstate="print"/>
          <a:srcRect/>
          <a:stretch>
            <a:fillRect/>
          </a:stretch>
        </p:blipFill>
        <p:spPr bwMode="auto">
          <a:xfrm>
            <a:off x="250825" y="260350"/>
            <a:ext cx="649288" cy="5976938"/>
          </a:xfrm>
          <a:prstGeom prst="rect">
            <a:avLst/>
          </a:prstGeom>
          <a:noFill/>
        </p:spPr>
      </p:pic>
      <p:sp>
        <p:nvSpPr>
          <p:cNvPr id="37901" name="AutoShape 13"/>
          <p:cNvSpPr>
            <a:spLocks noChangeArrowheads="1"/>
          </p:cNvSpPr>
          <p:nvPr/>
        </p:nvSpPr>
        <p:spPr bwMode="auto">
          <a:xfrm>
            <a:off x="1042988" y="1268413"/>
            <a:ext cx="5832475" cy="8636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de-DE">
                <a:latin typeface="Times New Roman" pitchFamily="18" charset="0"/>
              </a:rPr>
              <a:t>So überzeugt Schmalfuß die Lehrer-Conferenz </a:t>
            </a:r>
          </a:p>
          <a:p>
            <a:pPr algn="ctr"/>
            <a:r>
              <a:rPr lang="de-DE">
                <a:latin typeface="Times New Roman" pitchFamily="18" charset="0"/>
              </a:rPr>
              <a:t>von Bernhard Riemanns Fähigkeiten</a:t>
            </a:r>
            <a:endParaRPr lang="de-DE" sz="3600">
              <a:latin typeface="Times New Roman" pitchFamily="18" charset="0"/>
            </a:endParaRPr>
          </a:p>
        </p:txBody>
      </p:sp>
      <p:sp>
        <p:nvSpPr>
          <p:cNvPr id="37902" name="AutoShape 14"/>
          <p:cNvSpPr>
            <a:spLocks noChangeArrowheads="1"/>
          </p:cNvSpPr>
          <p:nvPr/>
        </p:nvSpPr>
        <p:spPr bwMode="auto">
          <a:xfrm rot="-1078603">
            <a:off x="4859338" y="2205038"/>
            <a:ext cx="3995737" cy="6477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de-DE">
                <a:latin typeface="Times New Roman" pitchFamily="18" charset="0"/>
              </a:rPr>
              <a:t>Zumal der Abituraufsatz </a:t>
            </a:r>
          </a:p>
          <a:p>
            <a:pPr algn="ctr"/>
            <a:r>
              <a:rPr lang="de-DE">
                <a:latin typeface="Times New Roman" pitchFamily="18" charset="0"/>
              </a:rPr>
              <a:t>nicht fertig wurde</a:t>
            </a:r>
          </a:p>
        </p:txBody>
      </p:sp>
      <p:pic>
        <p:nvPicPr>
          <p:cNvPr id="37904" name="Picture 16" descr="ABIANF"/>
          <p:cNvPicPr>
            <a:picLocks noChangeAspect="1" noChangeArrowheads="1"/>
          </p:cNvPicPr>
          <p:nvPr/>
        </p:nvPicPr>
        <p:blipFill>
          <a:blip r:embed="rId5" cstate="print"/>
          <a:srcRect/>
          <a:stretch>
            <a:fillRect/>
          </a:stretch>
        </p:blipFill>
        <p:spPr bwMode="auto">
          <a:xfrm>
            <a:off x="900113" y="4149725"/>
            <a:ext cx="7920037" cy="1554163"/>
          </a:xfrm>
          <a:prstGeom prst="rect">
            <a:avLst/>
          </a:prstGeom>
          <a:noFill/>
        </p:spPr>
      </p:pic>
      <p:sp>
        <p:nvSpPr>
          <p:cNvPr id="2" name="Text Box 8">
            <a:extLst>
              <a:ext uri="{FF2B5EF4-FFF2-40B4-BE49-F238E27FC236}">
                <a16:creationId xmlns:a16="http://schemas.microsoft.com/office/drawing/2014/main" id="{D57E3718-330A-C9C2-39A1-61BB984E9D63}"/>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DE3EF243-04A4-C1CF-513E-231366350AB2}"/>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37</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7902"/>
                                        </p:tgtEl>
                                        <p:attrNameLst>
                                          <p:attrName>style.visibility</p:attrName>
                                        </p:attrNameLst>
                                      </p:cBhvr>
                                      <p:to>
                                        <p:strVal val="visible"/>
                                      </p:to>
                                    </p:set>
                                    <p:anim calcmode="lin" valueType="num">
                                      <p:cBhvr>
                                        <p:cTn id="7" dur="1000" fill="hold"/>
                                        <p:tgtEl>
                                          <p:spTgt spid="37902"/>
                                        </p:tgtEl>
                                        <p:attrNameLst>
                                          <p:attrName>ppt_w</p:attrName>
                                        </p:attrNameLst>
                                      </p:cBhvr>
                                      <p:tavLst>
                                        <p:tav tm="0">
                                          <p:val>
                                            <p:fltVal val="0"/>
                                          </p:val>
                                        </p:tav>
                                        <p:tav tm="100000">
                                          <p:val>
                                            <p:strVal val="#ppt_w"/>
                                          </p:val>
                                        </p:tav>
                                      </p:tavLst>
                                    </p:anim>
                                    <p:anim calcmode="lin" valueType="num">
                                      <p:cBhvr>
                                        <p:cTn id="8" dur="1000" fill="hold"/>
                                        <p:tgtEl>
                                          <p:spTgt spid="37902"/>
                                        </p:tgtEl>
                                        <p:attrNameLst>
                                          <p:attrName>ppt_h</p:attrName>
                                        </p:attrNameLst>
                                      </p:cBhvr>
                                      <p:tavLst>
                                        <p:tav tm="0">
                                          <p:val>
                                            <p:fltVal val="0"/>
                                          </p:val>
                                        </p:tav>
                                        <p:tav tm="100000">
                                          <p:val>
                                            <p:strVal val="#ppt_h"/>
                                          </p:val>
                                        </p:tav>
                                      </p:tavLst>
                                    </p:anim>
                                    <p:anim calcmode="lin" valueType="num">
                                      <p:cBhvr>
                                        <p:cTn id="9" dur="1000" fill="hold"/>
                                        <p:tgtEl>
                                          <p:spTgt spid="3790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9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9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2000"/>
                                        <p:tgtEl>
                                          <p:spTgt spid="37904"/>
                                        </p:tgtEl>
                                      </p:cBhvr>
                                    </p:animEffect>
                                    <p:set>
                                      <p:cBhvr>
                                        <p:cTn id="23" dur="1" fill="hold">
                                          <p:stCondLst>
                                            <p:cond delay="1999"/>
                                          </p:stCondLst>
                                        </p:cTn>
                                        <p:tgtEl>
                                          <p:spTgt spid="37904"/>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37906"/>
                                        </p:tgtEl>
                                        <p:attrNameLst>
                                          <p:attrName>style.visibility</p:attrName>
                                        </p:attrNameLst>
                                      </p:cBhvr>
                                      <p:to>
                                        <p:strVal val="visible"/>
                                      </p:to>
                                    </p:set>
                                    <p:animEffect transition="in" filter="fade">
                                      <p:cBhvr>
                                        <p:cTn id="26" dur="2000"/>
                                        <p:tgtEl>
                                          <p:spTgt spid="37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p:bldP spid="3790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4" name="Picture 2" descr="ABI1KLAS"/>
          <p:cNvPicPr>
            <a:picLocks noChangeAspect="1" noChangeArrowheads="1"/>
          </p:cNvPicPr>
          <p:nvPr/>
        </p:nvPicPr>
        <p:blipFill>
          <a:blip r:embed="rId3" cstate="print"/>
          <a:srcRect/>
          <a:stretch>
            <a:fillRect/>
          </a:stretch>
        </p:blipFill>
        <p:spPr bwMode="auto">
          <a:xfrm>
            <a:off x="1042988" y="1125538"/>
            <a:ext cx="7921625" cy="1200150"/>
          </a:xfrm>
          <a:prstGeom prst="rect">
            <a:avLst/>
          </a:prstGeom>
          <a:noFill/>
        </p:spPr>
      </p:pic>
      <p:sp>
        <p:nvSpPr>
          <p:cNvPr id="38915" name="Rectangle 3"/>
          <p:cNvSpPr>
            <a:spLocks noGrp="1" noChangeArrowheads="1"/>
          </p:cNvSpPr>
          <p:nvPr>
            <p:ph type="ctrTitle"/>
          </p:nvPr>
        </p:nvSpPr>
        <p:spPr>
          <a:xfrm>
            <a:off x="1476375" y="476250"/>
            <a:ext cx="7272338" cy="792163"/>
          </a:xfrm>
        </p:spPr>
        <p:txBody>
          <a:bodyPr/>
          <a:lstStyle/>
          <a:p>
            <a:r>
              <a:rPr lang="de-DE" sz="4000"/>
              <a:t>Abiturzeugnis „Erster Klasse“</a:t>
            </a:r>
            <a:endParaRPr lang="de-DE" sz="2800"/>
          </a:p>
        </p:txBody>
      </p:sp>
      <p:sp>
        <p:nvSpPr>
          <p:cNvPr id="38916"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891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8919" name="Picture 7" descr="Johanneum1841-streifen"/>
          <p:cNvPicPr>
            <a:picLocks noChangeAspect="1" noChangeArrowheads="1"/>
          </p:cNvPicPr>
          <p:nvPr/>
        </p:nvPicPr>
        <p:blipFill>
          <a:blip r:embed="rId4" cstate="print"/>
          <a:srcRect/>
          <a:stretch>
            <a:fillRect/>
          </a:stretch>
        </p:blipFill>
        <p:spPr bwMode="auto">
          <a:xfrm>
            <a:off x="250825" y="260350"/>
            <a:ext cx="649288" cy="5976938"/>
          </a:xfrm>
          <a:prstGeom prst="rect">
            <a:avLst/>
          </a:prstGeom>
          <a:noFill/>
        </p:spPr>
      </p:pic>
      <p:sp>
        <p:nvSpPr>
          <p:cNvPr id="38923" name="Text Box 11"/>
          <p:cNvSpPr txBox="1">
            <a:spLocks noChangeArrowheads="1"/>
          </p:cNvSpPr>
          <p:nvPr/>
        </p:nvSpPr>
        <p:spPr bwMode="auto">
          <a:xfrm>
            <a:off x="1258888" y="2276475"/>
            <a:ext cx="7416800" cy="3785652"/>
          </a:xfrm>
          <a:prstGeom prst="rect">
            <a:avLst/>
          </a:prstGeom>
          <a:noFill/>
          <a:ln w="9525">
            <a:noFill/>
            <a:miter lim="800000"/>
            <a:headEnd/>
            <a:tailEnd/>
          </a:ln>
          <a:effectLst/>
        </p:spPr>
        <p:txBody>
          <a:bodyPr>
            <a:spAutoFit/>
          </a:bodyPr>
          <a:lstStyle/>
          <a:p>
            <a:r>
              <a:rPr lang="de-DE" dirty="0">
                <a:latin typeface="Times New Roman" pitchFamily="18" charset="0"/>
              </a:rPr>
              <a:t>... Seine </a:t>
            </a:r>
            <a:r>
              <a:rPr lang="de-DE" b="1" dirty="0">
                <a:latin typeface="Times New Roman" pitchFamily="18" charset="0"/>
              </a:rPr>
              <a:t>sittliche Aufführung </a:t>
            </a:r>
            <a:r>
              <a:rPr lang="de-DE" dirty="0">
                <a:latin typeface="Times New Roman" pitchFamily="18" charset="0"/>
              </a:rPr>
              <a:t>in und außerhalb der Schule war sehr gut. Sein </a:t>
            </a:r>
            <a:r>
              <a:rPr lang="de-DE" b="1" dirty="0">
                <a:latin typeface="Times New Roman" pitchFamily="18" charset="0"/>
              </a:rPr>
              <a:t>Schulbesuch</a:t>
            </a:r>
            <a:r>
              <a:rPr lang="de-DE" dirty="0">
                <a:latin typeface="Times New Roman" pitchFamily="18" charset="0"/>
              </a:rPr>
              <a:t> war regelmäßig, doch in letzterem Jahre </a:t>
            </a:r>
            <a:r>
              <a:rPr lang="de-DE" dirty="0" err="1">
                <a:latin typeface="Times New Roman" pitchFamily="18" charset="0"/>
              </a:rPr>
              <a:t>mehrmal</a:t>
            </a:r>
            <a:r>
              <a:rPr lang="de-DE" dirty="0">
                <a:latin typeface="Times New Roman" pitchFamily="18" charset="0"/>
              </a:rPr>
              <a:t> anhaltend durch </a:t>
            </a:r>
            <a:r>
              <a:rPr lang="de-DE" dirty="0">
                <a:solidFill>
                  <a:srgbClr val="FF0066"/>
                </a:solidFill>
                <a:latin typeface="Times New Roman" pitchFamily="18" charset="0"/>
              </a:rPr>
              <a:t>Krankheit</a:t>
            </a:r>
            <a:r>
              <a:rPr lang="de-DE" dirty="0">
                <a:latin typeface="Times New Roman" pitchFamily="18" charset="0"/>
              </a:rPr>
              <a:t> unterbrochen, seine </a:t>
            </a:r>
            <a:r>
              <a:rPr lang="de-DE" b="1" dirty="0">
                <a:latin typeface="Times New Roman" pitchFamily="18" charset="0"/>
              </a:rPr>
              <a:t>Aufmerksamkeit </a:t>
            </a:r>
            <a:r>
              <a:rPr lang="de-DE" dirty="0">
                <a:latin typeface="Times New Roman" pitchFamily="18" charset="0"/>
              </a:rPr>
              <a:t>recht gut, doch nicht in allen Unterrichtsgegenständen gleichmäßig, sein </a:t>
            </a:r>
            <a:r>
              <a:rPr lang="de-DE" b="1" dirty="0">
                <a:latin typeface="Times New Roman" pitchFamily="18" charset="0"/>
              </a:rPr>
              <a:t>häuslicher Fleiß</a:t>
            </a:r>
            <a:r>
              <a:rPr lang="de-DE" dirty="0">
                <a:latin typeface="Times New Roman" pitchFamily="18" charset="0"/>
              </a:rPr>
              <a:t> zwar angestrengt, aber durch eigene Neigung bedingt und </a:t>
            </a:r>
            <a:r>
              <a:rPr lang="de-DE" dirty="0">
                <a:solidFill>
                  <a:srgbClr val="008000"/>
                </a:solidFill>
                <a:latin typeface="Times New Roman" pitchFamily="18" charset="0"/>
              </a:rPr>
              <a:t>deshalb den Forderungen der Schule nicht immer entsprechend, namentlich wurde die Ablieferung der freien Aufsätze häufig verspätet. </a:t>
            </a:r>
            <a:r>
              <a:rPr lang="de-DE" dirty="0">
                <a:latin typeface="Times New Roman" pitchFamily="18" charset="0"/>
              </a:rPr>
              <a:t>Allgemeines Prädikat des Fleißes</a:t>
            </a:r>
            <a:r>
              <a:rPr lang="de-DE" b="1" dirty="0">
                <a:latin typeface="Times New Roman" pitchFamily="18" charset="0"/>
              </a:rPr>
              <a:t>  </a:t>
            </a:r>
            <a:r>
              <a:rPr lang="de-DE" b="1" dirty="0">
                <a:solidFill>
                  <a:srgbClr val="CC0099"/>
                </a:solidFill>
                <a:latin typeface="Times New Roman" pitchFamily="18" charset="0"/>
              </a:rPr>
              <a:t>gut.</a:t>
            </a:r>
            <a:r>
              <a:rPr lang="de-DE" dirty="0">
                <a:latin typeface="Times New Roman" pitchFamily="18" charset="0"/>
              </a:rPr>
              <a:t> </a:t>
            </a:r>
          </a:p>
        </p:txBody>
      </p:sp>
      <p:sp>
        <p:nvSpPr>
          <p:cNvPr id="3" name="Foliennummernplatzhalter 5">
            <a:extLst>
              <a:ext uri="{FF2B5EF4-FFF2-40B4-BE49-F238E27FC236}">
                <a16:creationId xmlns:a16="http://schemas.microsoft.com/office/drawing/2014/main" id="{0862F304-D4DE-B273-2E49-46FBDEE30E72}"/>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38</a:t>
            </a:fld>
            <a:endParaRPr lang="de-DE" dirty="0"/>
          </a:p>
        </p:txBody>
      </p:sp>
      <p:sp>
        <p:nvSpPr>
          <p:cNvPr id="4" name="Text Box 8">
            <a:extLst>
              <a:ext uri="{FF2B5EF4-FFF2-40B4-BE49-F238E27FC236}">
                <a16:creationId xmlns:a16="http://schemas.microsoft.com/office/drawing/2014/main" id="{32C58CDA-4D6D-60E7-6008-A41CA15B547B}"/>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3"/>
          <p:cNvSpPr>
            <a:spLocks noGrp="1" noChangeArrowheads="1"/>
          </p:cNvSpPr>
          <p:nvPr>
            <p:ph type="ctrTitle"/>
          </p:nvPr>
        </p:nvSpPr>
        <p:spPr>
          <a:xfrm>
            <a:off x="1187450" y="0"/>
            <a:ext cx="7272338" cy="792163"/>
          </a:xfrm>
        </p:spPr>
        <p:txBody>
          <a:bodyPr/>
          <a:lstStyle/>
          <a:p>
            <a:r>
              <a:rPr lang="de-DE" sz="4000"/>
              <a:t>Abiturzeugnis „Erster Klasse“</a:t>
            </a:r>
            <a:endParaRPr lang="de-DE" sz="2800"/>
          </a:p>
        </p:txBody>
      </p:sp>
      <p:sp>
        <p:nvSpPr>
          <p:cNvPr id="39940"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9942"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9943" name="Picture 7"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9944" name="Text Box 8"/>
          <p:cNvSpPr txBox="1">
            <a:spLocks noChangeArrowheads="1"/>
          </p:cNvSpPr>
          <p:nvPr/>
        </p:nvSpPr>
        <p:spPr bwMode="auto">
          <a:xfrm>
            <a:off x="1187450" y="620713"/>
            <a:ext cx="7416800" cy="5570756"/>
          </a:xfrm>
          <a:prstGeom prst="rect">
            <a:avLst/>
          </a:prstGeom>
          <a:noFill/>
          <a:ln w="9525">
            <a:noFill/>
            <a:miter lim="800000"/>
            <a:headEnd/>
            <a:tailEnd/>
          </a:ln>
          <a:effectLst/>
        </p:spPr>
        <p:txBody>
          <a:bodyPr>
            <a:spAutoFit/>
          </a:bodyPr>
          <a:lstStyle/>
          <a:p>
            <a:r>
              <a:rPr lang="de-DE" sz="2000" b="1" dirty="0"/>
              <a:t>Kenntnisse</a:t>
            </a:r>
          </a:p>
          <a:p>
            <a:r>
              <a:rPr lang="de-DE" sz="2000" b="1" dirty="0"/>
              <a:t>1. Religion.</a:t>
            </a:r>
            <a:r>
              <a:rPr lang="de-DE" sz="1800" b="1" dirty="0"/>
              <a:t> </a:t>
            </a:r>
            <a:r>
              <a:rPr lang="de-DE" sz="1800" dirty="0"/>
              <a:t>Er ist bekannt mit den Grundwahrheiten der christlichen Glaubens- und Sittenlehre  mit den wesentlichen Unterscheidungspunkten der wichtigsten Konfessionen mit den Hauptmomenten der Kirchengeschichte und dem Inhalte der biblischen Bücher.</a:t>
            </a:r>
          </a:p>
          <a:p>
            <a:r>
              <a:rPr lang="de-DE" sz="1800" dirty="0"/>
              <a:t>Allgemeines Prädikat </a:t>
            </a:r>
            <a:r>
              <a:rPr lang="de-DE" sz="2000" dirty="0"/>
              <a:t> </a:t>
            </a:r>
            <a:r>
              <a:rPr lang="de-DE" sz="2000" b="1" dirty="0">
                <a:solidFill>
                  <a:srgbClr val="CC0099"/>
                </a:solidFill>
              </a:rPr>
              <a:t>recht gut</a:t>
            </a:r>
            <a:r>
              <a:rPr lang="de-DE" sz="2000" dirty="0">
                <a:solidFill>
                  <a:srgbClr val="CC0099"/>
                </a:solidFill>
              </a:rPr>
              <a:t>.</a:t>
            </a:r>
          </a:p>
          <a:p>
            <a:endParaRPr lang="de-DE" sz="2000" dirty="0">
              <a:solidFill>
                <a:srgbClr val="CC0099"/>
              </a:solidFill>
            </a:endParaRPr>
          </a:p>
          <a:p>
            <a:r>
              <a:rPr lang="de-DE" sz="2000" b="1" dirty="0"/>
              <a:t>2. Deutsche Sprache. </a:t>
            </a:r>
            <a:r>
              <a:rPr lang="de-DE" sz="1800" dirty="0"/>
              <a:t>Er ist wohlbekannt mit den Regeln der Grammatik und des Stils und hat sich durch Lektüre mit einer bedeutenden Anzahl Klassiker bekannt gemacht. </a:t>
            </a:r>
            <a:r>
              <a:rPr lang="de-DE" sz="1800" u="sng" dirty="0"/>
              <a:t>Seine Aufsätze wurden mit</a:t>
            </a:r>
            <a:r>
              <a:rPr lang="de-DE" sz="1800" u="sng" dirty="0">
                <a:solidFill>
                  <a:srgbClr val="FF0000"/>
                </a:solidFill>
              </a:rPr>
              <a:t> großer Mühsamkeit und peinlicher Langsamkeit </a:t>
            </a:r>
            <a:r>
              <a:rPr lang="de-DE" sz="1800" u="sng" dirty="0"/>
              <a:t>gearbeitet</a:t>
            </a:r>
            <a:r>
              <a:rPr lang="de-DE" sz="1800" dirty="0"/>
              <a:t>. </a:t>
            </a:r>
            <a:r>
              <a:rPr lang="de-DE" sz="1800" b="1" dirty="0">
                <a:solidFill>
                  <a:srgbClr val="6600FF"/>
                </a:solidFill>
              </a:rPr>
              <a:t>Die Prüfungsarbeit ist unvollendet geblieben</a:t>
            </a:r>
            <a:r>
              <a:rPr lang="de-DE" sz="1800" dirty="0">
                <a:solidFill>
                  <a:srgbClr val="6600FF"/>
                </a:solidFill>
              </a:rPr>
              <a:t>.</a:t>
            </a:r>
            <a:r>
              <a:rPr lang="de-DE" sz="1800" dirty="0"/>
              <a:t> Seine Aufsätze empfehlen sich durch </a:t>
            </a:r>
            <a:r>
              <a:rPr lang="de-DE" sz="1800" u="sng" dirty="0"/>
              <a:t>logisch richtige Anordnung und Verbindung der Gedanken, durch Richtigkeit des </a:t>
            </a:r>
            <a:r>
              <a:rPr lang="de-DE" sz="1800" u="sng" dirty="0" err="1"/>
              <a:t>Urtheils</a:t>
            </a:r>
            <a:r>
              <a:rPr lang="de-DE" sz="1800" u="sng" dirty="0"/>
              <a:t> und durch eine zusammenhängende, schlichte, meist fließende und gewandte Darstellung</a:t>
            </a:r>
            <a:r>
              <a:rPr lang="de-DE" sz="1800" dirty="0"/>
              <a:t>, lassen jedoch Fülle des Inhalts und </a:t>
            </a:r>
            <a:r>
              <a:rPr lang="de-DE" sz="1800" dirty="0">
                <a:solidFill>
                  <a:srgbClr val="FF0000"/>
                </a:solidFill>
              </a:rPr>
              <a:t>lebendigen </a:t>
            </a:r>
            <a:r>
              <a:rPr lang="de-DE" sz="1800" dirty="0" err="1">
                <a:solidFill>
                  <a:srgbClr val="FF0000"/>
                </a:solidFill>
              </a:rPr>
              <a:t>Erguß</a:t>
            </a:r>
            <a:r>
              <a:rPr lang="de-DE" sz="1800" dirty="0">
                <a:solidFill>
                  <a:srgbClr val="FF0000"/>
                </a:solidFill>
              </a:rPr>
              <a:t> der Phantasie </a:t>
            </a:r>
            <a:r>
              <a:rPr lang="de-DE" sz="1800" dirty="0" err="1">
                <a:solidFill>
                  <a:srgbClr val="FF0000"/>
                </a:solidFill>
              </a:rPr>
              <a:t>vermißen</a:t>
            </a:r>
            <a:r>
              <a:rPr lang="de-DE" sz="1800" dirty="0"/>
              <a:t>. Sein mündlicher Ausdruck ist</a:t>
            </a:r>
            <a:r>
              <a:rPr lang="de-DE" sz="2000" dirty="0"/>
              <a:t> </a:t>
            </a:r>
            <a:r>
              <a:rPr lang="de-DE" sz="2000" b="1" dirty="0">
                <a:solidFill>
                  <a:srgbClr val="CC0099"/>
                </a:solidFill>
              </a:rPr>
              <a:t>gut</a:t>
            </a:r>
            <a:r>
              <a:rPr lang="de-DE" sz="2000" b="1" dirty="0"/>
              <a:t>.</a:t>
            </a:r>
            <a:endParaRPr lang="de-DE" sz="2000" dirty="0"/>
          </a:p>
          <a:p>
            <a:r>
              <a:rPr lang="de-DE" sz="2000" dirty="0"/>
              <a:t>Allgemeines Prädikat  </a:t>
            </a:r>
            <a:r>
              <a:rPr lang="de-DE" sz="2000" b="1" dirty="0">
                <a:solidFill>
                  <a:srgbClr val="CC0099"/>
                </a:solidFill>
              </a:rPr>
              <a:t>gut</a:t>
            </a:r>
            <a:r>
              <a:rPr lang="de-DE" sz="2000" dirty="0"/>
              <a:t>.</a:t>
            </a:r>
            <a:endParaRPr lang="de-DE" sz="2000" b="1" dirty="0"/>
          </a:p>
        </p:txBody>
      </p:sp>
      <p:sp>
        <p:nvSpPr>
          <p:cNvPr id="5" name="Text Box 8">
            <a:extLst>
              <a:ext uri="{FF2B5EF4-FFF2-40B4-BE49-F238E27FC236}">
                <a16:creationId xmlns:a16="http://schemas.microsoft.com/office/drawing/2014/main" id="{47B9074F-4E56-33B4-36C6-0154A8BF3D2A}"/>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6" name="Foliennummernplatzhalter 5">
            <a:extLst>
              <a:ext uri="{FF2B5EF4-FFF2-40B4-BE49-F238E27FC236}">
                <a16:creationId xmlns:a16="http://schemas.microsoft.com/office/drawing/2014/main" id="{073F6A16-6FB8-6449-4DD3-D306BEACE700}"/>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39</a:t>
            </a:fld>
            <a:endParaRPr lang="de-DE"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169988" name="Picture 4"/>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pic>
        <p:nvPicPr>
          <p:cNvPr id="169989" name="Picture 5" descr="Jubilogo plus Orange"/>
          <p:cNvPicPr>
            <a:picLocks noChangeAspect="1" noChangeArrowheads="1"/>
          </p:cNvPicPr>
          <p:nvPr/>
        </p:nvPicPr>
        <p:blipFill>
          <a:blip r:embed="rId4" cstate="print"/>
          <a:srcRect/>
          <a:stretch>
            <a:fillRect/>
          </a:stretch>
        </p:blipFill>
        <p:spPr bwMode="auto">
          <a:xfrm>
            <a:off x="4643438" y="1773238"/>
            <a:ext cx="1284287" cy="1368425"/>
          </a:xfrm>
          <a:prstGeom prst="rect">
            <a:avLst/>
          </a:prstGeom>
          <a:noFill/>
          <a:ln w="9525">
            <a:noFill/>
            <a:miter lim="800000"/>
            <a:headEnd/>
            <a:tailEnd/>
          </a:ln>
        </p:spPr>
      </p:pic>
      <p:sp>
        <p:nvSpPr>
          <p:cNvPr id="169990"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9991" name="Object 7"/>
          <p:cNvGraphicFramePr>
            <a:graphicFrameLocks noChangeAspect="1"/>
          </p:cNvGraphicFramePr>
          <p:nvPr/>
        </p:nvGraphicFramePr>
        <p:xfrm>
          <a:off x="0" y="-26988"/>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16999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6988"/>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9993" name="Picture 9" descr="verfeinern"/>
          <p:cNvPicPr>
            <a:picLocks noChangeAspect="1" noChangeArrowheads="1" noCrop="1"/>
          </p:cNvPicPr>
          <p:nvPr/>
        </p:nvPicPr>
        <p:blipFill>
          <a:blip r:embed="rId7" cstate="print"/>
          <a:srcRect/>
          <a:stretch>
            <a:fillRect/>
          </a:stretch>
        </p:blipFill>
        <p:spPr bwMode="auto">
          <a:xfrm>
            <a:off x="1547813" y="3357563"/>
            <a:ext cx="4070350" cy="2706687"/>
          </a:xfrm>
          <a:prstGeom prst="rect">
            <a:avLst/>
          </a:prstGeom>
          <a:noFill/>
        </p:spPr>
      </p:pic>
      <p:pic>
        <p:nvPicPr>
          <p:cNvPr id="169994" name="Picture 10" descr="globus-2-europa-super-tr-m"/>
          <p:cNvPicPr>
            <a:picLocks noChangeAspect="1" noChangeArrowheads="1"/>
          </p:cNvPicPr>
          <p:nvPr/>
        </p:nvPicPr>
        <p:blipFill>
          <a:blip r:embed="rId8" cstate="print"/>
          <a:srcRect/>
          <a:stretch>
            <a:fillRect/>
          </a:stretch>
        </p:blipFill>
        <p:spPr bwMode="auto">
          <a:xfrm>
            <a:off x="3995738" y="1412875"/>
            <a:ext cx="2373312" cy="2420938"/>
          </a:xfrm>
          <a:prstGeom prst="rect">
            <a:avLst/>
          </a:prstGeom>
          <a:noFill/>
        </p:spPr>
      </p:pic>
      <p:sp>
        <p:nvSpPr>
          <p:cNvPr id="169996" name="Rectangle 12"/>
          <p:cNvSpPr>
            <a:spLocks noChangeArrowheads="1"/>
          </p:cNvSpPr>
          <p:nvPr/>
        </p:nvSpPr>
        <p:spPr bwMode="auto">
          <a:xfrm>
            <a:off x="1187450" y="1484313"/>
            <a:ext cx="2951163" cy="1295400"/>
          </a:xfrm>
          <a:prstGeom prst="rect">
            <a:avLst/>
          </a:prstGeom>
          <a:noFill/>
          <a:ln w="9525">
            <a:noFill/>
            <a:miter lim="800000"/>
            <a:headEnd/>
            <a:tailEnd/>
          </a:ln>
          <a:effectLst/>
        </p:spPr>
        <p:txBody>
          <a:bodyPr/>
          <a:lstStyle/>
          <a:p>
            <a:pPr algn="ctr">
              <a:lnSpc>
                <a:spcPct val="90000"/>
              </a:lnSpc>
              <a:spcBef>
                <a:spcPct val="20000"/>
              </a:spcBef>
            </a:pPr>
            <a:r>
              <a:rPr lang="de-DE" sz="2800"/>
              <a:t>Weltweite </a:t>
            </a:r>
          </a:p>
          <a:p>
            <a:pPr algn="ctr">
              <a:lnSpc>
                <a:spcPct val="90000"/>
              </a:lnSpc>
              <a:spcBef>
                <a:spcPct val="20000"/>
              </a:spcBef>
            </a:pPr>
            <a:r>
              <a:rPr lang="de-DE" sz="2800"/>
              <a:t>Berühmtheit</a:t>
            </a:r>
          </a:p>
        </p:txBody>
      </p:sp>
      <p:sp>
        <p:nvSpPr>
          <p:cNvPr id="169998" name="Text Box 14"/>
          <p:cNvSpPr txBox="1">
            <a:spLocks noChangeArrowheads="1"/>
          </p:cNvSpPr>
          <p:nvPr/>
        </p:nvSpPr>
        <p:spPr bwMode="auto">
          <a:xfrm>
            <a:off x="2700338" y="2852738"/>
            <a:ext cx="1135062" cy="519112"/>
          </a:xfrm>
          <a:prstGeom prst="rect">
            <a:avLst/>
          </a:prstGeom>
          <a:noFill/>
          <a:ln w="9525">
            <a:noFill/>
            <a:miter lim="800000"/>
            <a:headEnd/>
            <a:tailEnd/>
          </a:ln>
          <a:effectLst/>
        </p:spPr>
        <p:txBody>
          <a:bodyPr wrap="none">
            <a:spAutoFit/>
          </a:bodyPr>
          <a:lstStyle/>
          <a:p>
            <a:r>
              <a:rPr lang="de-DE" sz="2800"/>
              <a:t>Genie</a:t>
            </a:r>
          </a:p>
        </p:txBody>
      </p:sp>
      <p:pic>
        <p:nvPicPr>
          <p:cNvPr id="169999" name="Picture 15" descr="int-fragez"/>
          <p:cNvPicPr>
            <a:picLocks noChangeAspect="1" noChangeArrowheads="1"/>
          </p:cNvPicPr>
          <p:nvPr/>
        </p:nvPicPr>
        <p:blipFill>
          <a:blip r:embed="rId9" cstate="print"/>
          <a:srcRect/>
          <a:stretch>
            <a:fillRect/>
          </a:stretch>
        </p:blipFill>
        <p:spPr bwMode="auto">
          <a:xfrm>
            <a:off x="7924800" y="333375"/>
            <a:ext cx="1219200" cy="4257675"/>
          </a:xfrm>
          <a:prstGeom prst="rect">
            <a:avLst/>
          </a:prstGeom>
          <a:noFill/>
        </p:spPr>
      </p:pic>
      <p:sp>
        <p:nvSpPr>
          <p:cNvPr id="2" name="Text Box 8">
            <a:extLst>
              <a:ext uri="{FF2B5EF4-FFF2-40B4-BE49-F238E27FC236}">
                <a16:creationId xmlns:a16="http://schemas.microsoft.com/office/drawing/2014/main" id="{B26EFB29-8B75-992C-7CBB-6E090A9BC940}"/>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2002B274-F21C-693B-F49B-7EA58A3181CA}"/>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4</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9994"/>
                                        </p:tgtEl>
                                        <p:attrNameLst>
                                          <p:attrName>style.visibility</p:attrName>
                                        </p:attrNameLst>
                                      </p:cBhvr>
                                      <p:to>
                                        <p:strVal val="visible"/>
                                      </p:to>
                                    </p:set>
                                    <p:animEffect transition="in" filter="fade">
                                      <p:cBhvr>
                                        <p:cTn id="7" dur="2000"/>
                                        <p:tgtEl>
                                          <p:spTgt spid="169994"/>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69996"/>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0.00017 -0.00069 C 0.08906 0.01642 0.1783 0.0326 0.26094 -0.00717 C 0.34288 -0.04694 0.45452 -0.20162 0.49375 -0.24093 " pathEditMode="relative" rAng="-2765104" ptsTypes="aaA">
                                      <p:cBhvr>
                                        <p:cTn id="12" dur="3000" fill="hold"/>
                                        <p:tgtEl>
                                          <p:spTgt spid="169998"/>
                                        </p:tgtEl>
                                        <p:attrNameLst>
                                          <p:attrName>ppt_x</p:attrName>
                                          <p:attrName>ppt_y</p:attrName>
                                        </p:attrNameLst>
                                      </p:cBhvr>
                                      <p:rCtr x="24700" y="-12000"/>
                                    </p:animMotion>
                                  </p:childTnLst>
                                </p:cTn>
                              </p:par>
                            </p:childTnLst>
                          </p:cTn>
                        </p:par>
                        <p:par>
                          <p:cTn id="13" fill="hold">
                            <p:stCondLst>
                              <p:cond delay="5000"/>
                            </p:stCondLst>
                            <p:childTnLst>
                              <p:par>
                                <p:cTn id="14" presetID="1" presetClass="entr" presetSubtype="0" fill="hold" nodeType="afterEffect">
                                  <p:stCondLst>
                                    <p:cond delay="0"/>
                                  </p:stCondLst>
                                  <p:childTnLst>
                                    <p:set>
                                      <p:cBhvr>
                                        <p:cTn id="15" dur="1" fill="hold">
                                          <p:stCondLst>
                                            <p:cond delay="0"/>
                                          </p:stCondLst>
                                        </p:cTn>
                                        <p:tgtEl>
                                          <p:spTgt spid="169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6" grpId="0"/>
      <p:bldP spid="169998"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40965"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40966"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40967" name="Text Box 7"/>
          <p:cNvSpPr txBox="1">
            <a:spLocks noChangeArrowheads="1"/>
          </p:cNvSpPr>
          <p:nvPr/>
        </p:nvSpPr>
        <p:spPr bwMode="auto">
          <a:xfrm>
            <a:off x="1116013" y="260350"/>
            <a:ext cx="7416800" cy="6203950"/>
          </a:xfrm>
          <a:prstGeom prst="rect">
            <a:avLst/>
          </a:prstGeom>
          <a:noFill/>
          <a:ln w="9525">
            <a:noFill/>
            <a:miter lim="800000"/>
            <a:headEnd/>
            <a:tailEnd/>
          </a:ln>
          <a:effectLst/>
        </p:spPr>
        <p:txBody>
          <a:bodyPr>
            <a:spAutoFit/>
          </a:bodyPr>
          <a:lstStyle/>
          <a:p>
            <a:r>
              <a:rPr lang="de-DE" sz="1600" b="1" dirty="0"/>
              <a:t>3. Lateinische Sprache. </a:t>
            </a:r>
            <a:r>
              <a:rPr lang="de-DE" sz="1600" dirty="0"/>
              <a:t>Bei der Lektüre vermag er, wenn auch nicht rasch, in den Sinn und Zusammenhang auch der schwierigen Stellen einzudringen. Seine grammatischen Kenntnisse sind gut, seine stilistischen Arbeiten begründen ein günstiges </a:t>
            </a:r>
            <a:r>
              <a:rPr lang="de-DE" sz="1600" dirty="0" err="1"/>
              <a:t>Urtheil</a:t>
            </a:r>
            <a:r>
              <a:rPr lang="de-DE" sz="1600" dirty="0"/>
              <a:t> über die logische Durchdringung und Handhabung des lateinischen Sprachschatzes, wiewohl ihm ein reicher </a:t>
            </a:r>
            <a:r>
              <a:rPr lang="de-DE" sz="1600" dirty="0" err="1"/>
              <a:t>Vorrath</a:t>
            </a:r>
            <a:r>
              <a:rPr lang="de-DE" sz="1600" dirty="0"/>
              <a:t> an Redensarten und Wendungen(?) nicht zu Gebote zu stehen scheint. Sein Ausdruck empfiehlt sich durch </a:t>
            </a:r>
            <a:r>
              <a:rPr lang="de-DE" sz="1600" dirty="0" err="1"/>
              <a:t>Präcision</a:t>
            </a:r>
            <a:r>
              <a:rPr lang="de-DE" sz="1600" dirty="0"/>
              <a:t> und richtige Erfassung der Proprietät (?) , entbehrt aber des leichten Flusses. Im Sprechen ist er nur wenig geübt. Allgemeines Prädikat</a:t>
            </a:r>
            <a:r>
              <a:rPr lang="de-DE" sz="1600" b="1" dirty="0">
                <a:solidFill>
                  <a:srgbClr val="CC0099"/>
                </a:solidFill>
              </a:rPr>
              <a:t>  gut</a:t>
            </a:r>
            <a:r>
              <a:rPr lang="de-DE" sz="1600" b="1" dirty="0"/>
              <a:t>.</a:t>
            </a:r>
          </a:p>
          <a:p>
            <a:r>
              <a:rPr lang="de-DE" sz="1600" b="1" dirty="0"/>
              <a:t>4. Griechische Sprache.</a:t>
            </a:r>
            <a:r>
              <a:rPr lang="de-DE" sz="1600" dirty="0"/>
              <a:t> Von dem </a:t>
            </a:r>
            <a:r>
              <a:rPr lang="de-DE" sz="1600" dirty="0" err="1"/>
              <a:t>Verständniß</a:t>
            </a:r>
            <a:r>
              <a:rPr lang="de-DE" sz="1600" dirty="0"/>
              <a:t> der griechischen Schriftsteller gilt dasselbe, wie von den lateinischen. Seine Kenntnisse  in der Grammatik sind gut. </a:t>
            </a:r>
            <a:r>
              <a:rPr lang="de-DE" sz="1600" dirty="0" err="1"/>
              <a:t>Allgem.Prädikat</a:t>
            </a:r>
            <a:r>
              <a:rPr lang="de-DE" sz="1600" dirty="0"/>
              <a:t> </a:t>
            </a:r>
            <a:r>
              <a:rPr lang="de-DE" sz="1600" b="1" dirty="0">
                <a:solidFill>
                  <a:srgbClr val="CC0099"/>
                </a:solidFill>
              </a:rPr>
              <a:t> gut.</a:t>
            </a:r>
          </a:p>
          <a:p>
            <a:r>
              <a:rPr lang="de-DE" sz="1600" b="1" dirty="0"/>
              <a:t>5. Hebräische Sprache.</a:t>
            </a:r>
            <a:r>
              <a:rPr lang="de-DE" sz="1600" dirty="0"/>
              <a:t> Er liest mit hinreichender Geläufigkeit, besitzt gründliche Kenntnisse in der Grammatik und übersetzt mit Fertigkeit die leichten alttestamentlichen Schriften.</a:t>
            </a:r>
          </a:p>
          <a:p>
            <a:r>
              <a:rPr lang="de-DE" sz="1600" dirty="0"/>
              <a:t>Allgemeines Prädikat</a:t>
            </a:r>
            <a:r>
              <a:rPr lang="de-DE" sz="1600" b="1" dirty="0">
                <a:solidFill>
                  <a:srgbClr val="CC0099"/>
                </a:solidFill>
              </a:rPr>
              <a:t>  Sehr gut.</a:t>
            </a:r>
          </a:p>
          <a:p>
            <a:r>
              <a:rPr lang="de-DE" sz="1600" b="1" dirty="0"/>
              <a:t>6. Französische Sprache.</a:t>
            </a:r>
            <a:r>
              <a:rPr lang="de-DE" sz="1600" dirty="0"/>
              <a:t> Er übersetzt mit Leichtigkeit selbst die schweren Schriftsteller der neueren Zeit und schreibt beinahe frei von grammatischen Verstößen. </a:t>
            </a:r>
            <a:r>
              <a:rPr lang="de-DE" sz="1600" dirty="0" err="1"/>
              <a:t>Allgem.Prädikat</a:t>
            </a:r>
            <a:r>
              <a:rPr lang="de-DE" sz="1600" dirty="0"/>
              <a:t>  </a:t>
            </a:r>
            <a:r>
              <a:rPr lang="de-DE" sz="1600" b="1" dirty="0">
                <a:solidFill>
                  <a:srgbClr val="CC0099"/>
                </a:solidFill>
              </a:rPr>
              <a:t>gut.</a:t>
            </a:r>
          </a:p>
          <a:p>
            <a:r>
              <a:rPr lang="de-DE" sz="1600" b="1" dirty="0"/>
              <a:t>7. Englische Sprache.</a:t>
            </a:r>
            <a:r>
              <a:rPr lang="de-DE" sz="1600" dirty="0"/>
              <a:t> In der Aussprache und in der Grammatik wird noch Sicherheit </a:t>
            </a:r>
            <a:r>
              <a:rPr lang="de-DE" sz="1600" dirty="0" err="1"/>
              <a:t>vermißt</a:t>
            </a:r>
            <a:r>
              <a:rPr lang="de-DE" sz="1600" dirty="0"/>
              <a:t>, im Verstehen und Übersetzen der Schriftsteller besitzt er eine ziemliche Fertigkeit.</a:t>
            </a:r>
          </a:p>
          <a:p>
            <a:r>
              <a:rPr lang="de-DE" sz="1600" dirty="0"/>
              <a:t>Allgemeines Prädikat</a:t>
            </a:r>
            <a:r>
              <a:rPr lang="de-DE" sz="1600" b="1" dirty="0">
                <a:solidFill>
                  <a:srgbClr val="CC0099"/>
                </a:solidFill>
              </a:rPr>
              <a:t>  gut.</a:t>
            </a:r>
          </a:p>
          <a:p>
            <a:r>
              <a:rPr lang="de-DE" sz="1600" b="1" dirty="0"/>
              <a:t>8. Geschichte und Geographie.</a:t>
            </a:r>
            <a:r>
              <a:rPr lang="de-DE" sz="1600" dirty="0"/>
              <a:t> Seine Kenntnisse in allen Theilen der Geschichte haben das Prädikat</a:t>
            </a:r>
            <a:r>
              <a:rPr lang="de-DE" sz="1600" b="1" dirty="0">
                <a:solidFill>
                  <a:srgbClr val="CC0099"/>
                </a:solidFill>
              </a:rPr>
              <a:t>  recht gut  </a:t>
            </a:r>
            <a:r>
              <a:rPr lang="de-DE" sz="1600" dirty="0"/>
              <a:t>erhalten, in der Geographie  </a:t>
            </a:r>
            <a:r>
              <a:rPr lang="de-DE" sz="1600" b="1" dirty="0">
                <a:solidFill>
                  <a:srgbClr val="CC0099"/>
                </a:solidFill>
              </a:rPr>
              <a:t>gut.</a:t>
            </a:r>
          </a:p>
        </p:txBody>
      </p:sp>
      <p:sp>
        <p:nvSpPr>
          <p:cNvPr id="4" name="Text Box 8">
            <a:extLst>
              <a:ext uri="{FF2B5EF4-FFF2-40B4-BE49-F238E27FC236}">
                <a16:creationId xmlns:a16="http://schemas.microsoft.com/office/drawing/2014/main" id="{DAAE517E-ADD3-5C8F-1F77-0CF7ACBA3340}"/>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5" name="Foliennummernplatzhalter 5">
            <a:extLst>
              <a:ext uri="{FF2B5EF4-FFF2-40B4-BE49-F238E27FC236}">
                <a16:creationId xmlns:a16="http://schemas.microsoft.com/office/drawing/2014/main" id="{2A949D03-CE11-E50F-3484-2C802F804937}"/>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40</a:t>
            </a:fld>
            <a:endParaRPr lang="de-DE"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1187450" y="0"/>
            <a:ext cx="7272338" cy="792163"/>
          </a:xfrm>
        </p:spPr>
        <p:txBody>
          <a:bodyPr/>
          <a:lstStyle/>
          <a:p>
            <a:r>
              <a:rPr lang="de-DE" sz="4000"/>
              <a:t>Abiturzeugnis „Erster Klasse“</a:t>
            </a:r>
            <a:endParaRPr lang="de-DE" sz="2800"/>
          </a:p>
        </p:txBody>
      </p:sp>
      <p:sp>
        <p:nvSpPr>
          <p:cNvPr id="4198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4198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41990"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41991" name="Text Box 7"/>
          <p:cNvSpPr txBox="1">
            <a:spLocks noChangeArrowheads="1"/>
          </p:cNvSpPr>
          <p:nvPr/>
        </p:nvSpPr>
        <p:spPr bwMode="auto">
          <a:xfrm>
            <a:off x="1187450" y="692150"/>
            <a:ext cx="7956550" cy="5568950"/>
          </a:xfrm>
          <a:prstGeom prst="rect">
            <a:avLst/>
          </a:prstGeom>
          <a:noFill/>
          <a:ln w="9525">
            <a:noFill/>
            <a:miter lim="800000"/>
            <a:headEnd/>
            <a:tailEnd/>
          </a:ln>
          <a:effectLst/>
        </p:spPr>
        <p:txBody>
          <a:bodyPr>
            <a:spAutoFit/>
          </a:bodyPr>
          <a:lstStyle/>
          <a:p>
            <a:r>
              <a:rPr lang="de-DE" b="1" dirty="0">
                <a:latin typeface="Times New Roman" pitchFamily="18" charset="0"/>
              </a:rPr>
              <a:t>9. Mathematik.  </a:t>
            </a:r>
            <a:r>
              <a:rPr lang="de-DE" dirty="0">
                <a:latin typeface="Times New Roman" pitchFamily="18" charset="0"/>
              </a:rPr>
              <a:t>Seine Kenntnisse sind durchaus gründlich und sicher und gehen an Umfang und Tiefe </a:t>
            </a:r>
            <a:r>
              <a:rPr lang="de-DE" b="1" dirty="0">
                <a:solidFill>
                  <a:srgbClr val="CC0099"/>
                </a:solidFill>
                <a:latin typeface="Times New Roman" pitchFamily="18" charset="0"/>
              </a:rPr>
              <a:t>weit über das Maß hinaus, das der Mathematik an Schulen eingeräumt werden</a:t>
            </a:r>
            <a:r>
              <a:rPr lang="de-DE" dirty="0">
                <a:latin typeface="Times New Roman" pitchFamily="18" charset="0"/>
              </a:rPr>
              <a:t> kann, in </a:t>
            </a:r>
            <a:r>
              <a:rPr lang="de-DE" dirty="0" err="1">
                <a:latin typeface="Times New Roman" pitchFamily="18" charset="0"/>
              </a:rPr>
              <a:t>Auffaßung</a:t>
            </a:r>
            <a:r>
              <a:rPr lang="de-DE" dirty="0">
                <a:latin typeface="Times New Roman" pitchFamily="18" charset="0"/>
              </a:rPr>
              <a:t> mathematischer Lehren (?) besitzt er </a:t>
            </a:r>
            <a:r>
              <a:rPr lang="de-DE" b="1" dirty="0">
                <a:solidFill>
                  <a:srgbClr val="CC0099"/>
                </a:solidFill>
                <a:latin typeface="Times New Roman" pitchFamily="18" charset="0"/>
              </a:rPr>
              <a:t>Scharfblick, Raschheit und Klarheit in seltenem Grade.</a:t>
            </a:r>
            <a:r>
              <a:rPr lang="de-DE" dirty="0">
                <a:latin typeface="Times New Roman" pitchFamily="18" charset="0"/>
              </a:rPr>
              <a:t> Er wird unterstützt durch ein zuverlässiges </a:t>
            </a:r>
            <a:r>
              <a:rPr lang="de-DE" dirty="0" err="1">
                <a:latin typeface="Times New Roman" pitchFamily="18" charset="0"/>
              </a:rPr>
              <a:t>Gedächtniß</a:t>
            </a:r>
            <a:r>
              <a:rPr lang="de-DE" dirty="0">
                <a:latin typeface="Times New Roman" pitchFamily="18" charset="0"/>
              </a:rPr>
              <a:t>, eine ausgezeichnete Kombinationsgabe und </a:t>
            </a:r>
            <a:r>
              <a:rPr lang="de-DE" dirty="0" err="1">
                <a:latin typeface="Times New Roman" pitchFamily="18" charset="0"/>
              </a:rPr>
              <a:t>Behendigkeit</a:t>
            </a:r>
            <a:r>
              <a:rPr lang="de-DE" dirty="0">
                <a:latin typeface="Times New Roman" pitchFamily="18" charset="0"/>
              </a:rPr>
              <a:t> einer konstruierenden Phantasie. </a:t>
            </a:r>
            <a:r>
              <a:rPr lang="de-DE" b="1" dirty="0">
                <a:solidFill>
                  <a:srgbClr val="FF0066"/>
                </a:solidFill>
                <a:latin typeface="Times New Roman" pitchFamily="18" charset="0"/>
              </a:rPr>
              <a:t>Überhaupt ist er durch seine Anlagen entschieden auf das Studium der mathematischen Wissenschaften hingewiesen.</a:t>
            </a:r>
          </a:p>
          <a:p>
            <a:r>
              <a:rPr lang="de-DE" dirty="0">
                <a:latin typeface="Times New Roman" pitchFamily="18" charset="0"/>
              </a:rPr>
              <a:t>Allgemeines Prädikat</a:t>
            </a:r>
            <a:r>
              <a:rPr lang="de-DE" b="1" dirty="0">
                <a:latin typeface="Times New Roman" pitchFamily="18" charset="0"/>
              </a:rPr>
              <a:t>  </a:t>
            </a:r>
            <a:r>
              <a:rPr lang="de-DE" b="1" dirty="0">
                <a:solidFill>
                  <a:srgbClr val="CC0099"/>
                </a:solidFill>
                <a:latin typeface="Times New Roman" pitchFamily="18" charset="0"/>
              </a:rPr>
              <a:t>vorzüglich.</a:t>
            </a:r>
          </a:p>
          <a:p>
            <a:r>
              <a:rPr lang="de-DE" b="1" dirty="0">
                <a:latin typeface="Times New Roman" pitchFamily="18" charset="0"/>
              </a:rPr>
              <a:t>10. Physik. </a:t>
            </a:r>
            <a:r>
              <a:rPr lang="de-DE" dirty="0">
                <a:latin typeface="Times New Roman" pitchFamily="18" charset="0"/>
              </a:rPr>
              <a:t>Dasselbe </a:t>
            </a:r>
            <a:r>
              <a:rPr lang="de-DE" dirty="0" err="1">
                <a:latin typeface="Times New Roman" pitchFamily="18" charset="0"/>
              </a:rPr>
              <a:t>Urtheil</a:t>
            </a:r>
            <a:r>
              <a:rPr lang="de-DE" dirty="0">
                <a:latin typeface="Times New Roman" pitchFamily="18" charset="0"/>
              </a:rPr>
              <a:t>, welches über seine Leistungen in der Mathematik gilt, findet Anwendung auf diejenigen Theile der Physik, welche eine mathematische Begründung und Behandlung zulassen.</a:t>
            </a:r>
          </a:p>
        </p:txBody>
      </p:sp>
      <p:sp>
        <p:nvSpPr>
          <p:cNvPr id="4" name="Text Box 8">
            <a:extLst>
              <a:ext uri="{FF2B5EF4-FFF2-40B4-BE49-F238E27FC236}">
                <a16:creationId xmlns:a16="http://schemas.microsoft.com/office/drawing/2014/main" id="{65FD459D-B266-CD97-867A-20A85B8C4A25}"/>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5" name="Foliennummernplatzhalter 5">
            <a:extLst>
              <a:ext uri="{FF2B5EF4-FFF2-40B4-BE49-F238E27FC236}">
                <a16:creationId xmlns:a16="http://schemas.microsoft.com/office/drawing/2014/main" id="{B044DCDE-4143-8F93-DBDA-8EFEED2D4565}"/>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41</a:t>
            </a:fld>
            <a:endParaRPr lang="de-DE"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1187450" y="0"/>
            <a:ext cx="7272338" cy="792163"/>
          </a:xfrm>
        </p:spPr>
        <p:txBody>
          <a:bodyPr/>
          <a:lstStyle/>
          <a:p>
            <a:r>
              <a:rPr lang="de-DE" sz="4000"/>
              <a:t>Abiturzeugnis „Erster Klasse“</a:t>
            </a:r>
            <a:endParaRPr lang="de-DE" sz="2800"/>
          </a:p>
        </p:txBody>
      </p:sp>
      <p:sp>
        <p:nvSpPr>
          <p:cNvPr id="4301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43013"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43014"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43015" name="Text Box 7"/>
          <p:cNvSpPr txBox="1">
            <a:spLocks noChangeArrowheads="1"/>
          </p:cNvSpPr>
          <p:nvPr/>
        </p:nvSpPr>
        <p:spPr bwMode="auto">
          <a:xfrm>
            <a:off x="971550" y="2924175"/>
            <a:ext cx="7956550" cy="2709863"/>
          </a:xfrm>
          <a:prstGeom prst="rect">
            <a:avLst/>
          </a:prstGeom>
          <a:noFill/>
          <a:ln w="9525">
            <a:noFill/>
            <a:miter lim="800000"/>
            <a:headEnd/>
            <a:tailEnd/>
          </a:ln>
          <a:effectLst/>
        </p:spPr>
        <p:txBody>
          <a:bodyPr>
            <a:spAutoFit/>
          </a:bodyPr>
          <a:lstStyle/>
          <a:p>
            <a:r>
              <a:rPr lang="de-DE">
                <a:latin typeface="Times New Roman" pitchFamily="18" charset="0"/>
              </a:rPr>
              <a:t>Nach sorgfältiger Prüfung und Berathung ist dieses Zeugniß </a:t>
            </a:r>
            <a:r>
              <a:rPr lang="de-DE" sz="2800" b="1" u="sng">
                <a:latin typeface="Times New Roman" pitchFamily="18" charset="0"/>
              </a:rPr>
              <a:t>erster Klasse</a:t>
            </a:r>
            <a:r>
              <a:rPr lang="de-DE">
                <a:latin typeface="Times New Roman" pitchFamily="18" charset="0"/>
              </a:rPr>
              <a:t> nach gewissenhafter Überzeugung </a:t>
            </a:r>
          </a:p>
          <a:p>
            <a:r>
              <a:rPr lang="de-DE">
                <a:latin typeface="Times New Roman" pitchFamily="18" charset="0"/>
              </a:rPr>
              <a:t>beschlossen und ausgefertigt</a:t>
            </a:r>
          </a:p>
          <a:p>
            <a:r>
              <a:rPr lang="de-DE">
                <a:latin typeface="Times New Roman" pitchFamily="18" charset="0"/>
              </a:rPr>
              <a:t>von der Prüfungs Commission des Gymnasiums Johanneum</a:t>
            </a:r>
          </a:p>
          <a:p>
            <a:r>
              <a:rPr lang="de-DE">
                <a:latin typeface="Times New Roman" pitchFamily="18" charset="0"/>
              </a:rPr>
              <a:t>		zu Lüneburg den 10ten März 1846</a:t>
            </a:r>
          </a:p>
          <a:p>
            <a:r>
              <a:rPr lang="de-DE" b="1">
                <a:latin typeface="Times New Roman" pitchFamily="18" charset="0"/>
              </a:rPr>
              <a:t>									C. Schmalfuß</a:t>
            </a:r>
          </a:p>
        </p:txBody>
      </p:sp>
      <p:pic>
        <p:nvPicPr>
          <p:cNvPr id="43018" name="Picture 10" descr="ABIENDE"/>
          <p:cNvPicPr>
            <a:picLocks noChangeAspect="1" noChangeArrowheads="1"/>
          </p:cNvPicPr>
          <p:nvPr/>
        </p:nvPicPr>
        <p:blipFill>
          <a:blip r:embed="rId4" cstate="print"/>
          <a:srcRect/>
          <a:stretch>
            <a:fillRect/>
          </a:stretch>
        </p:blipFill>
        <p:spPr bwMode="auto">
          <a:xfrm>
            <a:off x="971550" y="765175"/>
            <a:ext cx="7993063" cy="1997075"/>
          </a:xfrm>
          <a:prstGeom prst="rect">
            <a:avLst/>
          </a:prstGeom>
          <a:noFill/>
        </p:spPr>
      </p:pic>
      <p:pic>
        <p:nvPicPr>
          <p:cNvPr id="43019" name="Picture 11" descr="SMALFUNT"/>
          <p:cNvPicPr>
            <a:picLocks noChangeAspect="1" noChangeArrowheads="1"/>
          </p:cNvPicPr>
          <p:nvPr/>
        </p:nvPicPr>
        <p:blipFill>
          <a:blip r:embed="rId5" cstate="print"/>
          <a:srcRect/>
          <a:stretch>
            <a:fillRect/>
          </a:stretch>
        </p:blipFill>
        <p:spPr bwMode="auto">
          <a:xfrm>
            <a:off x="4211638" y="5300663"/>
            <a:ext cx="3314700" cy="914400"/>
          </a:xfrm>
          <a:prstGeom prst="rect">
            <a:avLst/>
          </a:prstGeom>
          <a:noFill/>
        </p:spPr>
      </p:pic>
      <p:sp>
        <p:nvSpPr>
          <p:cNvPr id="4" name="Text Box 8">
            <a:extLst>
              <a:ext uri="{FF2B5EF4-FFF2-40B4-BE49-F238E27FC236}">
                <a16:creationId xmlns:a16="http://schemas.microsoft.com/office/drawing/2014/main" id="{6BA7EE35-FF40-A3C5-69D2-E91B1E560BD2}"/>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5" name="Foliennummernplatzhalter 5">
            <a:extLst>
              <a:ext uri="{FF2B5EF4-FFF2-40B4-BE49-F238E27FC236}">
                <a16:creationId xmlns:a16="http://schemas.microsoft.com/office/drawing/2014/main" id="{61730507-ED00-5281-9442-D5759BC5CCCD}"/>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42</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3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1476375" y="404813"/>
            <a:ext cx="6624638" cy="1470025"/>
          </a:xfrm>
        </p:spPr>
        <p:txBody>
          <a:bodyPr/>
          <a:lstStyle/>
          <a:p>
            <a:r>
              <a:rPr lang="de-DE"/>
              <a:t>Bernhard Riemann</a:t>
            </a:r>
          </a:p>
        </p:txBody>
      </p:sp>
      <p:sp>
        <p:nvSpPr>
          <p:cNvPr id="46083" name="Rectangle 3"/>
          <p:cNvSpPr>
            <a:spLocks noGrp="1" noChangeArrowheads="1"/>
          </p:cNvSpPr>
          <p:nvPr>
            <p:ph type="subTitle" idx="1"/>
          </p:nvPr>
        </p:nvSpPr>
        <p:spPr>
          <a:xfrm>
            <a:off x="899592" y="1628800"/>
            <a:ext cx="4032250" cy="1752600"/>
          </a:xfrm>
        </p:spPr>
        <p:txBody>
          <a:bodyPr/>
          <a:lstStyle/>
          <a:p>
            <a:pPr>
              <a:lnSpc>
                <a:spcPct val="90000"/>
              </a:lnSpc>
            </a:pPr>
            <a:r>
              <a:rPr lang="de-DE" sz="2800" dirty="0"/>
              <a:t>schon 1846 als Abiturient am </a:t>
            </a:r>
            <a:r>
              <a:rPr lang="de-DE" sz="2800" dirty="0" err="1"/>
              <a:t>Johanneum</a:t>
            </a:r>
            <a:r>
              <a:rPr lang="de-DE" sz="2800" dirty="0"/>
              <a:t> ein Mathematik-Genie </a:t>
            </a:r>
          </a:p>
        </p:txBody>
      </p:sp>
      <p:pic>
        <p:nvPicPr>
          <p:cNvPr id="46084" name="Picture 4"/>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pic>
        <p:nvPicPr>
          <p:cNvPr id="46085" name="Picture 5" descr="Jubilogo plus Orange"/>
          <p:cNvPicPr>
            <a:picLocks noChangeAspect="1" noChangeArrowheads="1"/>
          </p:cNvPicPr>
          <p:nvPr/>
        </p:nvPicPr>
        <p:blipFill>
          <a:blip r:embed="rId4" cstate="print"/>
          <a:srcRect/>
          <a:stretch>
            <a:fillRect/>
          </a:stretch>
        </p:blipFill>
        <p:spPr bwMode="auto">
          <a:xfrm>
            <a:off x="0" y="3933056"/>
            <a:ext cx="1727200" cy="1838325"/>
          </a:xfrm>
          <a:prstGeom prst="rect">
            <a:avLst/>
          </a:prstGeom>
          <a:noFill/>
          <a:ln w="9525">
            <a:noFill/>
            <a:miter lim="800000"/>
            <a:headEnd/>
            <a:tailEnd/>
          </a:ln>
        </p:spPr>
      </p:pic>
      <p:sp>
        <p:nvSpPr>
          <p:cNvPr id="46086"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6087"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4608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9" name="AutoShape 9"/>
          <p:cNvSpPr>
            <a:spLocks noChangeArrowheads="1"/>
          </p:cNvSpPr>
          <p:nvPr/>
        </p:nvSpPr>
        <p:spPr bwMode="auto">
          <a:xfrm>
            <a:off x="4284663" y="1557338"/>
            <a:ext cx="2376487" cy="1728787"/>
          </a:xfrm>
          <a:prstGeom prst="wedgeEllipseCallout">
            <a:avLst>
              <a:gd name="adj1" fmla="val -47023"/>
              <a:gd name="adj2" fmla="val 30603"/>
            </a:avLst>
          </a:prstGeom>
          <a:solidFill>
            <a:srgbClr val="E0B9E1"/>
          </a:solidFill>
          <a:ln w="9525">
            <a:solidFill>
              <a:schemeClr val="tx1"/>
            </a:solidFill>
            <a:miter lim="800000"/>
            <a:headEnd/>
            <a:tailEnd/>
          </a:ln>
          <a:effectLst/>
        </p:spPr>
        <p:txBody>
          <a:bodyPr/>
          <a:lstStyle/>
          <a:p>
            <a:pPr algn="ctr"/>
            <a:r>
              <a:rPr lang="de-DE" sz="3200" dirty="0">
                <a:latin typeface="Cataneo BT" pitchFamily="66" charset="0"/>
              </a:rPr>
              <a:t>Ja, das stimmt!</a:t>
            </a:r>
          </a:p>
        </p:txBody>
      </p:sp>
      <p:sp>
        <p:nvSpPr>
          <p:cNvPr id="46090" name="AutoShape 10"/>
          <p:cNvSpPr>
            <a:spLocks noChangeArrowheads="1"/>
          </p:cNvSpPr>
          <p:nvPr/>
        </p:nvSpPr>
        <p:spPr bwMode="auto">
          <a:xfrm>
            <a:off x="2339752" y="3501008"/>
            <a:ext cx="3312368" cy="2736304"/>
          </a:xfrm>
          <a:prstGeom prst="wedgeRoundRectCallout">
            <a:avLst>
              <a:gd name="adj1" fmla="val -69492"/>
              <a:gd name="adj2" fmla="val 2484"/>
              <a:gd name="adj3" fmla="val 16667"/>
            </a:avLst>
          </a:prstGeom>
          <a:solidFill>
            <a:srgbClr val="E0B9E1"/>
          </a:solidFill>
          <a:ln w="9525">
            <a:solidFill>
              <a:schemeClr val="tx1"/>
            </a:solidFill>
            <a:miter lim="800000"/>
            <a:headEnd/>
            <a:tailEnd/>
          </a:ln>
          <a:effectLst/>
        </p:spPr>
        <p:txBody>
          <a:bodyPr/>
          <a:lstStyle/>
          <a:p>
            <a:pPr algn="ctr"/>
            <a:r>
              <a:rPr lang="de-DE" dirty="0">
                <a:latin typeface="Cataneo BT" pitchFamily="66" charset="0"/>
              </a:rPr>
              <a:t>und es kann als glückliche Fügung angesehen werden, dass er so engagierte Lehrer hatte.</a:t>
            </a:r>
          </a:p>
        </p:txBody>
      </p:sp>
      <p:sp>
        <p:nvSpPr>
          <p:cNvPr id="4" name="Text Box 8">
            <a:extLst>
              <a:ext uri="{FF2B5EF4-FFF2-40B4-BE49-F238E27FC236}">
                <a16:creationId xmlns:a16="http://schemas.microsoft.com/office/drawing/2014/main" id="{02BDEC2B-2D55-EED5-DA23-52B9AC1EC095}"/>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5" name="Foliennummernplatzhalter 5">
            <a:extLst>
              <a:ext uri="{FF2B5EF4-FFF2-40B4-BE49-F238E27FC236}">
                <a16:creationId xmlns:a16="http://schemas.microsoft.com/office/drawing/2014/main" id="{058498BD-DF21-B87E-3643-929375E99B0E}"/>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43</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 calcmode="lin" valueType="num">
                                      <p:cBhvr>
                                        <p:cTn id="7" dur="1000" fill="hold"/>
                                        <p:tgtEl>
                                          <p:spTgt spid="46089"/>
                                        </p:tgtEl>
                                        <p:attrNameLst>
                                          <p:attrName>ppt_w</p:attrName>
                                        </p:attrNameLst>
                                      </p:cBhvr>
                                      <p:tavLst>
                                        <p:tav tm="0">
                                          <p:val>
                                            <p:fltVal val="0"/>
                                          </p:val>
                                        </p:tav>
                                        <p:tav tm="100000">
                                          <p:val>
                                            <p:strVal val="#ppt_w"/>
                                          </p:val>
                                        </p:tav>
                                      </p:tavLst>
                                    </p:anim>
                                    <p:anim calcmode="lin" valueType="num">
                                      <p:cBhvr>
                                        <p:cTn id="8" dur="1000" fill="hold"/>
                                        <p:tgtEl>
                                          <p:spTgt spid="46089"/>
                                        </p:tgtEl>
                                        <p:attrNameLst>
                                          <p:attrName>ppt_h</p:attrName>
                                        </p:attrNameLst>
                                      </p:cBhvr>
                                      <p:tavLst>
                                        <p:tav tm="0">
                                          <p:val>
                                            <p:fltVal val="0"/>
                                          </p:val>
                                        </p:tav>
                                        <p:tav tm="100000">
                                          <p:val>
                                            <p:strVal val="#ppt_h"/>
                                          </p:val>
                                        </p:tav>
                                      </p:tavLst>
                                    </p:anim>
                                    <p:anim calcmode="lin" valueType="num">
                                      <p:cBhvr>
                                        <p:cTn id="9" dur="1000" fill="hold"/>
                                        <p:tgtEl>
                                          <p:spTgt spid="4608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animBg="1"/>
      <p:bldP spid="4609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476375" y="404813"/>
            <a:ext cx="6624638" cy="731417"/>
          </a:xfrm>
        </p:spPr>
        <p:txBody>
          <a:bodyPr/>
          <a:lstStyle/>
          <a:p>
            <a:r>
              <a:rPr lang="de-DE" dirty="0"/>
              <a:t>Studium und Mathematik</a:t>
            </a:r>
          </a:p>
        </p:txBody>
      </p:sp>
      <p:sp>
        <p:nvSpPr>
          <p:cNvPr id="1843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8436"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184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18441" name="Picture 9" descr="gauss-10mark-farbig"/>
          <p:cNvPicPr>
            <a:picLocks noChangeAspect="1" noChangeArrowheads="1"/>
          </p:cNvPicPr>
          <p:nvPr/>
        </p:nvPicPr>
        <p:blipFill>
          <a:blip r:embed="rId5" cstate="print"/>
          <a:srcRect/>
          <a:stretch>
            <a:fillRect/>
          </a:stretch>
        </p:blipFill>
        <p:spPr bwMode="auto">
          <a:xfrm>
            <a:off x="1691680" y="1298687"/>
            <a:ext cx="6696075" cy="3951288"/>
          </a:xfrm>
          <a:prstGeom prst="rect">
            <a:avLst/>
          </a:prstGeom>
          <a:noFill/>
        </p:spPr>
      </p:pic>
      <p:sp>
        <p:nvSpPr>
          <p:cNvPr id="18442" name="Text Box 10"/>
          <p:cNvSpPr txBox="1">
            <a:spLocks noChangeArrowheads="1"/>
          </p:cNvSpPr>
          <p:nvPr/>
        </p:nvSpPr>
        <p:spPr bwMode="auto">
          <a:xfrm>
            <a:off x="1403648" y="5330713"/>
            <a:ext cx="7170737" cy="457200"/>
          </a:xfrm>
          <a:prstGeom prst="rect">
            <a:avLst/>
          </a:prstGeom>
          <a:noFill/>
          <a:ln w="9525">
            <a:noFill/>
            <a:miter lim="800000"/>
            <a:headEnd/>
            <a:tailEnd/>
          </a:ln>
          <a:effectLst/>
        </p:spPr>
        <p:txBody>
          <a:bodyPr wrap="none">
            <a:spAutoFit/>
          </a:bodyPr>
          <a:lstStyle/>
          <a:p>
            <a:r>
              <a:rPr lang="de-DE" dirty="0">
                <a:latin typeface="Times New Roman" pitchFamily="18" charset="0"/>
              </a:rPr>
              <a:t>Carl Friedrich Gauß, „Fürst der Mathematik“, 1777-1855</a:t>
            </a:r>
          </a:p>
        </p:txBody>
      </p:sp>
      <p:sp>
        <p:nvSpPr>
          <p:cNvPr id="18443" name="Text Box 11"/>
          <p:cNvSpPr txBox="1">
            <a:spLocks noChangeArrowheads="1"/>
          </p:cNvSpPr>
          <p:nvPr/>
        </p:nvSpPr>
        <p:spPr bwMode="auto">
          <a:xfrm>
            <a:off x="5724128" y="5559313"/>
            <a:ext cx="3600450" cy="336550"/>
          </a:xfrm>
          <a:prstGeom prst="rect">
            <a:avLst/>
          </a:prstGeom>
          <a:noFill/>
          <a:ln w="9525">
            <a:noFill/>
            <a:miter lim="800000"/>
            <a:headEnd/>
            <a:tailEnd/>
          </a:ln>
          <a:effectLst/>
        </p:spPr>
        <p:txBody>
          <a:bodyPr>
            <a:spAutoFit/>
          </a:bodyPr>
          <a:lstStyle/>
          <a:p>
            <a:pPr>
              <a:spcBef>
                <a:spcPct val="50000"/>
              </a:spcBef>
            </a:pPr>
            <a:r>
              <a:rPr lang="de-DE" sz="1600" dirty="0">
                <a:solidFill>
                  <a:srgbClr val="008000"/>
                </a:solidFill>
                <a:latin typeface="Times New Roman" pitchFamily="18" charset="0"/>
              </a:rPr>
              <a:t>neu zitiert von Daniel Kehlmann 2005</a:t>
            </a:r>
          </a:p>
        </p:txBody>
      </p:sp>
      <p:sp>
        <p:nvSpPr>
          <p:cNvPr id="18444" name="Text Box 12"/>
          <p:cNvSpPr txBox="1">
            <a:spLocks noChangeArrowheads="1"/>
          </p:cNvSpPr>
          <p:nvPr/>
        </p:nvSpPr>
        <p:spPr bwMode="auto">
          <a:xfrm>
            <a:off x="2123728" y="927622"/>
            <a:ext cx="1655762" cy="457200"/>
          </a:xfrm>
          <a:prstGeom prst="rect">
            <a:avLst/>
          </a:prstGeom>
          <a:noFill/>
          <a:ln w="9525">
            <a:noFill/>
            <a:miter lim="800000"/>
            <a:headEnd/>
            <a:tailEnd/>
          </a:ln>
          <a:effectLst/>
        </p:spPr>
        <p:txBody>
          <a:bodyPr>
            <a:spAutoFit/>
          </a:bodyPr>
          <a:lstStyle/>
          <a:p>
            <a:pPr>
              <a:spcBef>
                <a:spcPct val="50000"/>
              </a:spcBef>
            </a:pPr>
            <a:r>
              <a:rPr lang="de-DE" b="1" dirty="0">
                <a:latin typeface="Times New Roman" pitchFamily="18" charset="0"/>
              </a:rPr>
              <a:t>Göttingen</a:t>
            </a:r>
          </a:p>
        </p:txBody>
      </p:sp>
      <p:sp>
        <p:nvSpPr>
          <p:cNvPr id="4" name="Text Box 8">
            <a:extLst>
              <a:ext uri="{FF2B5EF4-FFF2-40B4-BE49-F238E27FC236}">
                <a16:creationId xmlns:a16="http://schemas.microsoft.com/office/drawing/2014/main" id="{5A7AA5B7-E4B8-C2BA-7F78-8A897BA57D3F}"/>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5" name="Foliennummernplatzhalter 5">
            <a:extLst>
              <a:ext uri="{FF2B5EF4-FFF2-40B4-BE49-F238E27FC236}">
                <a16:creationId xmlns:a16="http://schemas.microsoft.com/office/drawing/2014/main" id="{BF43F07C-774D-B768-3CC0-C793A5363039}"/>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44</a:t>
            </a:fld>
            <a:endParaRPr lang="de-DE" dirty="0"/>
          </a:p>
        </p:txBody>
      </p:sp>
      <p:sp>
        <p:nvSpPr>
          <p:cNvPr id="6" name="Textfeld 5">
            <a:extLst>
              <a:ext uri="{FF2B5EF4-FFF2-40B4-BE49-F238E27FC236}">
                <a16:creationId xmlns:a16="http://schemas.microsoft.com/office/drawing/2014/main" id="{F5886E93-EB0C-DBC4-6B05-106B75CEF8EB}"/>
              </a:ext>
            </a:extLst>
          </p:cNvPr>
          <p:cNvSpPr txBox="1"/>
          <p:nvPr/>
        </p:nvSpPr>
        <p:spPr>
          <a:xfrm>
            <a:off x="971600" y="5850399"/>
            <a:ext cx="7515199" cy="646331"/>
          </a:xfrm>
          <a:prstGeom prst="rect">
            <a:avLst/>
          </a:prstGeom>
          <a:noFill/>
        </p:spPr>
        <p:txBody>
          <a:bodyPr wrap="none" rtlCol="0">
            <a:spAutoFit/>
          </a:bodyPr>
          <a:lstStyle/>
          <a:p>
            <a:r>
              <a:rPr lang="de-DE" sz="1800" i="1" dirty="0">
                <a:solidFill>
                  <a:srgbClr val="008000"/>
                </a:solidFill>
                <a:latin typeface="Lucida Handwriting" panose="03010101010101010101" pitchFamily="66" charset="0"/>
                <a:ea typeface="Calibri Light" panose="020F0302020204030204" pitchFamily="34" charset="0"/>
                <a:cs typeface="Calibri Light" panose="020F0302020204030204" pitchFamily="34" charset="0"/>
              </a:rPr>
              <a:t>Größere mathematische Tiefe bieten die Folien 44 bis 58.</a:t>
            </a:r>
          </a:p>
          <a:p>
            <a:r>
              <a:rPr lang="de-DE" sz="1800" i="1" dirty="0">
                <a:solidFill>
                  <a:srgbClr val="008000"/>
                </a:solidFill>
                <a:latin typeface="Lucida Handwriting" panose="03010101010101010101" pitchFamily="66" charset="0"/>
                <a:ea typeface="Calibri Light" panose="020F0302020204030204" pitchFamily="34" charset="0"/>
                <a:cs typeface="Calibri Light" panose="020F0302020204030204" pitchFamily="34" charset="0"/>
                <a:hlinkClick r:id="rId6" action="ppaction://hlinksldjump"/>
              </a:rPr>
              <a:t>Sprung zu Folie 59 ff</a:t>
            </a:r>
            <a:endParaRPr lang="de-DE" sz="1800" i="1" dirty="0">
              <a:solidFill>
                <a:srgbClr val="008000"/>
              </a:solidFill>
              <a:latin typeface="Lucida Handwriting" panose="03010101010101010101" pitchFamily="66" charset="0"/>
              <a:ea typeface="Calibri Light" panose="020F0302020204030204" pitchFamily="34" charset="0"/>
              <a:cs typeface="Calibri Light" panose="020F030202020403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1331913" y="404813"/>
            <a:ext cx="7488237" cy="1079500"/>
          </a:xfrm>
          <a:noFill/>
          <a:ln w="76200" cmpd="tri">
            <a:solidFill>
              <a:srgbClr val="993366"/>
            </a:solidFill>
          </a:ln>
        </p:spPr>
        <p:txBody>
          <a:bodyPr/>
          <a:lstStyle/>
          <a:p>
            <a:r>
              <a:rPr lang="de-DE" sz="2800"/>
              <a:t>Über die Darstellbarkeit einer Function durch ein trigonometrische Reihe  </a:t>
            </a:r>
            <a:r>
              <a:rPr lang="de-DE" sz="2000"/>
              <a:t>Habilitationsschrift 1854</a:t>
            </a:r>
          </a:p>
        </p:txBody>
      </p:sp>
      <p:sp>
        <p:nvSpPr>
          <p:cNvPr id="13926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39268" name="Object 4"/>
          <p:cNvGraphicFramePr>
            <a:graphicFrameLocks noChangeAspect="1"/>
          </p:cNvGraphicFramePr>
          <p:nvPr/>
        </p:nvGraphicFramePr>
        <p:xfrm>
          <a:off x="0" y="4445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1392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45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9270"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39271"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39272"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pic>
        <p:nvPicPr>
          <p:cNvPr id="139273" name="Picture 9"/>
          <p:cNvPicPr>
            <a:picLocks noChangeAspect="1" noChangeArrowheads="1"/>
          </p:cNvPicPr>
          <p:nvPr/>
        </p:nvPicPr>
        <p:blipFill>
          <a:blip r:embed="rId5" cstate="print"/>
          <a:srcRect/>
          <a:stretch>
            <a:fillRect/>
          </a:stretch>
        </p:blipFill>
        <p:spPr bwMode="auto">
          <a:xfrm>
            <a:off x="1116013" y="2565400"/>
            <a:ext cx="7632700" cy="1909763"/>
          </a:xfrm>
          <a:prstGeom prst="rect">
            <a:avLst/>
          </a:prstGeom>
          <a:noFill/>
          <a:ln w="9525">
            <a:solidFill>
              <a:srgbClr val="FF00FF"/>
            </a:solidFill>
            <a:miter lim="800000"/>
            <a:headEnd/>
            <a:tailEnd/>
          </a:ln>
          <a:effectLst/>
        </p:spPr>
      </p:pic>
      <p:sp>
        <p:nvSpPr>
          <p:cNvPr id="139274" name="Text Box 10"/>
          <p:cNvSpPr txBox="1">
            <a:spLocks noChangeArrowheads="1"/>
          </p:cNvSpPr>
          <p:nvPr/>
        </p:nvSpPr>
        <p:spPr bwMode="auto">
          <a:xfrm>
            <a:off x="6966744" y="4380706"/>
            <a:ext cx="2411412" cy="274638"/>
          </a:xfrm>
          <a:prstGeom prst="rect">
            <a:avLst/>
          </a:prstGeom>
          <a:noFill/>
          <a:ln w="9525">
            <a:noFill/>
            <a:miter lim="800000"/>
            <a:headEnd/>
            <a:tailEnd/>
          </a:ln>
          <a:effectLst/>
        </p:spPr>
        <p:txBody>
          <a:bodyPr>
            <a:spAutoFit/>
          </a:bodyPr>
          <a:lstStyle/>
          <a:p>
            <a:pPr>
              <a:spcBef>
                <a:spcPct val="50000"/>
              </a:spcBef>
            </a:pPr>
            <a:r>
              <a:rPr lang="de-DE" sz="1200" b="1" dirty="0" err="1">
                <a:latin typeface="Times New Roman" pitchFamily="18" charset="0"/>
              </a:rPr>
              <a:t>bestimmung</a:t>
            </a:r>
            <a:r>
              <a:rPr lang="de-DE" sz="1200" b="1" dirty="0">
                <a:latin typeface="Times New Roman" pitchFamily="18" charset="0"/>
              </a:rPr>
              <a:t> nicht anwendbar</a:t>
            </a:r>
            <a:r>
              <a:rPr lang="de-DE" sz="1200" b="1" dirty="0"/>
              <a:t>.</a:t>
            </a:r>
          </a:p>
        </p:txBody>
      </p:sp>
      <p:sp>
        <p:nvSpPr>
          <p:cNvPr id="139275" name="Rectangle 1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39276" name="Rectangle 12"/>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sp>
        <p:nvSpPr>
          <p:cNvPr id="139277" name="Text Box 13"/>
          <p:cNvSpPr txBox="1">
            <a:spLocks noChangeArrowheads="1"/>
          </p:cNvSpPr>
          <p:nvPr/>
        </p:nvSpPr>
        <p:spPr bwMode="auto">
          <a:xfrm>
            <a:off x="1116013" y="1564846"/>
            <a:ext cx="5274108" cy="830997"/>
          </a:xfrm>
          <a:prstGeom prst="rect">
            <a:avLst/>
          </a:prstGeom>
          <a:noFill/>
          <a:ln w="9525">
            <a:noFill/>
            <a:miter lim="800000"/>
            <a:headEnd/>
            <a:tailEnd/>
          </a:ln>
          <a:effectLst/>
        </p:spPr>
        <p:txBody>
          <a:bodyPr wrap="square">
            <a:spAutoFit/>
          </a:bodyPr>
          <a:lstStyle/>
          <a:p>
            <a:r>
              <a:rPr lang="de-DE" dirty="0"/>
              <a:t>Riemann stellt die Geschichte der </a:t>
            </a:r>
            <a:r>
              <a:rPr lang="de-DE" dirty="0" err="1"/>
              <a:t>Fourierreihen</a:t>
            </a:r>
            <a:r>
              <a:rPr lang="de-DE" dirty="0"/>
              <a:t> dar und zieht das Fazit:</a:t>
            </a:r>
          </a:p>
        </p:txBody>
      </p:sp>
      <p:sp>
        <p:nvSpPr>
          <p:cNvPr id="139278" name="Text Box 14"/>
          <p:cNvSpPr txBox="1">
            <a:spLocks noChangeArrowheads="1"/>
          </p:cNvSpPr>
          <p:nvPr/>
        </p:nvSpPr>
        <p:spPr bwMode="auto">
          <a:xfrm>
            <a:off x="971550" y="4484688"/>
            <a:ext cx="6040438" cy="701675"/>
          </a:xfrm>
          <a:prstGeom prst="rect">
            <a:avLst/>
          </a:prstGeom>
          <a:noFill/>
          <a:ln w="9525">
            <a:noFill/>
            <a:miter lim="800000"/>
            <a:headEnd/>
            <a:tailEnd/>
          </a:ln>
          <a:effectLst/>
        </p:spPr>
        <p:txBody>
          <a:bodyPr wrap="none">
            <a:spAutoFit/>
          </a:bodyPr>
          <a:lstStyle/>
          <a:p>
            <a:r>
              <a:rPr lang="de-DE" sz="2000"/>
              <a:t>Gegeben sei eine periodische Funktion f, Periode T.</a:t>
            </a:r>
          </a:p>
          <a:p>
            <a:r>
              <a:rPr lang="de-DE" sz="2000"/>
              <a:t>Wenn</a:t>
            </a:r>
          </a:p>
        </p:txBody>
      </p:sp>
      <p:sp>
        <p:nvSpPr>
          <p:cNvPr id="139280" name="Text Box 16"/>
          <p:cNvSpPr txBox="1">
            <a:spLocks noChangeArrowheads="1"/>
          </p:cNvSpPr>
          <p:nvPr/>
        </p:nvSpPr>
        <p:spPr bwMode="auto">
          <a:xfrm>
            <a:off x="1258888" y="5876925"/>
            <a:ext cx="5942012" cy="457200"/>
          </a:xfrm>
          <a:prstGeom prst="rect">
            <a:avLst/>
          </a:prstGeom>
          <a:noFill/>
          <a:ln w="9525">
            <a:noFill/>
            <a:miter lim="800000"/>
            <a:headEnd/>
            <a:tailEnd/>
          </a:ln>
          <a:effectLst/>
        </p:spPr>
        <p:txBody>
          <a:bodyPr wrap="none">
            <a:spAutoFit/>
          </a:bodyPr>
          <a:lstStyle/>
          <a:p>
            <a:r>
              <a:rPr lang="de-DE" sz="2000"/>
              <a:t>dann kann f in eine Fourierreihe entwickelt werden</a:t>
            </a:r>
            <a:r>
              <a:rPr lang="de-DE"/>
              <a:t>.</a:t>
            </a:r>
          </a:p>
        </p:txBody>
      </p:sp>
      <p:sp>
        <p:nvSpPr>
          <p:cNvPr id="139281" name="AutoShape 17"/>
          <p:cNvSpPr>
            <a:spLocks noChangeArrowheads="1"/>
          </p:cNvSpPr>
          <p:nvPr/>
        </p:nvSpPr>
        <p:spPr bwMode="auto">
          <a:xfrm rot="16200000">
            <a:off x="7799578" y="4404905"/>
            <a:ext cx="1004003" cy="1504881"/>
          </a:xfrm>
          <a:prstGeom prst="wedgeRoundRectCallout">
            <a:avLst>
              <a:gd name="adj1" fmla="val -7008"/>
              <a:gd name="adj2" fmla="val -131945"/>
              <a:gd name="adj3" fmla="val 16667"/>
            </a:avLst>
          </a:prstGeom>
          <a:solidFill>
            <a:srgbClr val="E0B9E1">
              <a:alpha val="50999"/>
            </a:srgbClr>
          </a:solidFill>
          <a:ln w="9525">
            <a:solidFill>
              <a:schemeClr val="tx1"/>
            </a:solidFill>
            <a:miter lim="800000"/>
            <a:headEnd/>
            <a:tailEnd/>
          </a:ln>
          <a:effectLst/>
        </p:spPr>
        <p:txBody>
          <a:bodyPr/>
          <a:lstStyle/>
          <a:p>
            <a:pPr algn="ctr"/>
            <a:r>
              <a:rPr lang="de-DE" sz="1600" dirty="0"/>
              <a:t>d.h. </a:t>
            </a:r>
          </a:p>
          <a:p>
            <a:pPr algn="ctr"/>
            <a:r>
              <a:rPr lang="de-DE" sz="1600" dirty="0"/>
              <a:t>es gibt eine Stamm-funktion</a:t>
            </a:r>
          </a:p>
        </p:txBody>
      </p:sp>
      <p:sp>
        <p:nvSpPr>
          <p:cNvPr id="139282" name="Text Box 18"/>
          <p:cNvSpPr txBox="1">
            <a:spLocks noChangeArrowheads="1"/>
          </p:cNvSpPr>
          <p:nvPr/>
        </p:nvSpPr>
        <p:spPr bwMode="auto">
          <a:xfrm>
            <a:off x="1187450" y="5373688"/>
            <a:ext cx="776288" cy="396875"/>
          </a:xfrm>
          <a:prstGeom prst="rect">
            <a:avLst/>
          </a:prstGeom>
          <a:noFill/>
          <a:ln w="9525">
            <a:noFill/>
            <a:miter lim="800000"/>
            <a:headEnd/>
            <a:tailEnd/>
          </a:ln>
          <a:effectLst/>
        </p:spPr>
        <p:txBody>
          <a:bodyPr>
            <a:spAutoFit/>
          </a:bodyPr>
          <a:lstStyle/>
          <a:p>
            <a:r>
              <a:rPr lang="de-DE" sz="2000"/>
              <a:t>und</a:t>
            </a:r>
          </a:p>
        </p:txBody>
      </p:sp>
      <mc:AlternateContent xmlns:mc="http://schemas.openxmlformats.org/markup-compatibility/2006" xmlns:p14="http://schemas.microsoft.com/office/powerpoint/2010/main">
        <mc:Choice Requires="p14">
          <p:contentPart p14:bwMode="auto" r:id="rId6">
            <p14:nvContentPartPr>
              <p14:cNvPr id="139283" name="Ink 19"/>
              <p14:cNvContentPartPr>
                <a14:cpLocks xmlns:a14="http://schemas.microsoft.com/office/drawing/2010/main" noRot="1" noChangeAspect="1" noEditPoints="1" noChangeArrowheads="1" noChangeShapeType="1"/>
              </p14:cNvContentPartPr>
              <p14:nvPr/>
            </p14:nvContentPartPr>
            <p14:xfrm>
              <a:off x="7159625" y="3719513"/>
              <a:ext cx="1398588" cy="50800"/>
            </p14:xfrm>
          </p:contentPart>
        </mc:Choice>
        <mc:Fallback xmlns="">
          <p:pic>
            <p:nvPicPr>
              <p:cNvPr id="139283" name="Ink 19"/>
              <p:cNvPicPr>
                <a:picLocks noRot="1" noChangeAspect="1" noEditPoints="1" noChangeArrowheads="1" noChangeShapeType="1"/>
              </p:cNvPicPr>
              <p:nvPr/>
            </p:nvPicPr>
            <p:blipFill>
              <a:blip r:embed="rId7"/>
              <a:stretch>
                <a:fillRect/>
              </a:stretch>
            </p:blipFill>
            <p:spPr>
              <a:xfrm>
                <a:off x="7131185" y="3604487"/>
                <a:ext cx="1455468" cy="28085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9284" name="Ink 20"/>
              <p14:cNvContentPartPr>
                <a14:cpLocks xmlns:a14="http://schemas.microsoft.com/office/drawing/2010/main" noRot="1" noChangeAspect="1" noEditPoints="1" noChangeArrowheads="1" noChangeShapeType="1"/>
              </p14:cNvContentPartPr>
              <p14:nvPr/>
            </p14:nvContentPartPr>
            <p14:xfrm>
              <a:off x="1376363" y="4087813"/>
              <a:ext cx="866775" cy="36512"/>
            </p14:xfrm>
          </p:contentPart>
        </mc:Choice>
        <mc:Fallback xmlns="">
          <p:pic>
            <p:nvPicPr>
              <p:cNvPr id="139284" name="Ink 20"/>
              <p:cNvPicPr>
                <a:picLocks noRot="1" noChangeAspect="1" noEditPoints="1" noChangeArrowheads="1" noChangeShapeType="1"/>
              </p:cNvPicPr>
              <p:nvPr/>
            </p:nvPicPr>
            <p:blipFill>
              <a:blip r:embed="rId9"/>
              <a:stretch>
                <a:fillRect/>
              </a:stretch>
            </p:blipFill>
            <p:spPr>
              <a:xfrm>
                <a:off x="1347903" y="3964682"/>
                <a:ext cx="923695" cy="28277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9285" name="Ink 21"/>
              <p14:cNvContentPartPr>
                <a14:cpLocks xmlns:a14="http://schemas.microsoft.com/office/drawing/2010/main" noRot="1" noChangeAspect="1" noEditPoints="1" noChangeArrowheads="1" noChangeShapeType="1"/>
              </p14:cNvContentPartPr>
              <p14:nvPr/>
            </p14:nvContentPartPr>
            <p14:xfrm>
              <a:off x="6608763" y="4017963"/>
              <a:ext cx="1311275" cy="68262"/>
            </p14:xfrm>
          </p:contentPart>
        </mc:Choice>
        <mc:Fallback xmlns="">
          <p:pic>
            <p:nvPicPr>
              <p:cNvPr id="139285" name="Ink 21"/>
              <p:cNvPicPr>
                <a:picLocks noRot="1" noChangeAspect="1" noEditPoints="1" noChangeArrowheads="1" noChangeShapeType="1"/>
              </p:cNvPicPr>
              <p:nvPr/>
            </p:nvPicPr>
            <p:blipFill>
              <a:blip r:embed="rId11"/>
              <a:stretch>
                <a:fillRect/>
              </a:stretch>
            </p:blipFill>
            <p:spPr>
              <a:xfrm>
                <a:off x="6580304" y="3904670"/>
                <a:ext cx="1368193" cy="294849"/>
              </a:xfrm>
              <a:prstGeom prst="rect">
                <a:avLst/>
              </a:prstGeom>
            </p:spPr>
          </p:pic>
        </mc:Fallback>
      </mc:AlternateContent>
      <p:sp>
        <p:nvSpPr>
          <p:cNvPr id="4" name="Text Box 8">
            <a:extLst>
              <a:ext uri="{FF2B5EF4-FFF2-40B4-BE49-F238E27FC236}">
                <a16:creationId xmlns:a16="http://schemas.microsoft.com/office/drawing/2014/main" id="{77F76781-7F84-E17C-BCA6-9A6B7B825A97}"/>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5" name="Foliennummernplatzhalter 5">
            <a:extLst>
              <a:ext uri="{FF2B5EF4-FFF2-40B4-BE49-F238E27FC236}">
                <a16:creationId xmlns:a16="http://schemas.microsoft.com/office/drawing/2014/main" id="{B1D6D0F1-108A-3E1F-2099-743231CF8EEB}"/>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45</a:t>
            </a:fld>
            <a:endParaRPr lang="de-DE" dirty="0"/>
          </a:p>
        </p:txBody>
      </p:sp>
      <p:sp>
        <p:nvSpPr>
          <p:cNvPr id="6" name="Textfeld 5">
            <a:extLst>
              <a:ext uri="{FF2B5EF4-FFF2-40B4-BE49-F238E27FC236}">
                <a16:creationId xmlns:a16="http://schemas.microsoft.com/office/drawing/2014/main" id="{DE4AC7D3-FF31-01E4-1E9C-49A1A9B85E41}"/>
              </a:ext>
            </a:extLst>
          </p:cNvPr>
          <p:cNvSpPr txBox="1"/>
          <p:nvPr/>
        </p:nvSpPr>
        <p:spPr>
          <a:xfrm>
            <a:off x="6254690" y="1583591"/>
            <a:ext cx="2836033" cy="830997"/>
          </a:xfrm>
          <a:prstGeom prst="rect">
            <a:avLst/>
          </a:prstGeom>
          <a:noFill/>
        </p:spPr>
        <p:txBody>
          <a:bodyPr wrap="none" rtlCol="0">
            <a:spAutoFit/>
          </a:bodyPr>
          <a:lstStyle/>
          <a:p>
            <a:r>
              <a:rPr lang="de-DE" b="1" dirty="0">
                <a:solidFill>
                  <a:srgbClr val="008000"/>
                </a:solidFill>
              </a:rPr>
              <a:t>Vortrag an der </a:t>
            </a:r>
          </a:p>
          <a:p>
            <a:r>
              <a:rPr lang="de-DE" b="1" dirty="0">
                <a:solidFill>
                  <a:srgbClr val="008000"/>
                </a:solidFill>
              </a:rPr>
              <a:t>TU Clausthal 2007</a:t>
            </a:r>
          </a:p>
        </p:txBody>
      </p:sp>
      <p:sp>
        <p:nvSpPr>
          <p:cNvPr id="7" name="Text Box 15">
            <a:extLst>
              <a:ext uri="{FF2B5EF4-FFF2-40B4-BE49-F238E27FC236}">
                <a16:creationId xmlns:a16="http://schemas.microsoft.com/office/drawing/2014/main" id="{168B28B1-4234-7D80-BE07-1B5A929DEF61}"/>
              </a:ext>
            </a:extLst>
          </p:cNvPr>
          <p:cNvSpPr txBox="1">
            <a:spLocks noChangeArrowheads="1"/>
          </p:cNvSpPr>
          <p:nvPr/>
        </p:nvSpPr>
        <p:spPr bwMode="auto">
          <a:xfrm>
            <a:off x="1749128" y="4835525"/>
            <a:ext cx="6875463" cy="854075"/>
          </a:xfrm>
          <a:prstGeom prst="rect">
            <a:avLst/>
          </a:prstGeom>
          <a:noFill/>
          <a:ln w="9525">
            <a:noFill/>
            <a:miter lim="800000"/>
            <a:headEnd/>
            <a:tailEnd/>
          </a:ln>
          <a:effectLst/>
        </p:spPr>
        <p:txBody>
          <a:bodyPr>
            <a:spAutoFit/>
          </a:bodyPr>
          <a:lstStyle/>
          <a:p>
            <a:pPr>
              <a:spcBef>
                <a:spcPct val="50000"/>
              </a:spcBef>
              <a:buFontTx/>
              <a:buChar char="•"/>
            </a:pPr>
            <a:r>
              <a:rPr lang="de-DE" sz="2000" dirty="0"/>
              <a:t> f durchgehend integrierbar ist (</a:t>
            </a:r>
            <a:r>
              <a:rPr lang="de-DE" sz="1200" dirty="0"/>
              <a:t>im </a:t>
            </a:r>
            <a:r>
              <a:rPr lang="de-DE" sz="1200" dirty="0" err="1"/>
              <a:t>Dirichletschen</a:t>
            </a:r>
            <a:r>
              <a:rPr lang="de-DE" sz="1200" dirty="0"/>
              <a:t> Sinne</a:t>
            </a:r>
            <a:r>
              <a:rPr lang="de-DE" sz="2000" dirty="0"/>
              <a:t>)</a:t>
            </a:r>
            <a:endParaRPr lang="de-DE" sz="2000" b="1" dirty="0"/>
          </a:p>
          <a:p>
            <a:pPr>
              <a:spcBef>
                <a:spcPct val="50000"/>
              </a:spcBef>
              <a:buFontTx/>
              <a:buChar char="•"/>
            </a:pPr>
            <a:r>
              <a:rPr lang="de-DE" sz="2000" dirty="0"/>
              <a:t>f nicht unendlich viele Extrema </a:t>
            </a:r>
            <a:r>
              <a:rPr lang="de-DE" sz="1400" dirty="0"/>
              <a:t>im T-Intervall</a:t>
            </a:r>
            <a:r>
              <a:rPr lang="de-DE" sz="2000" dirty="0"/>
              <a:t> hat,</a:t>
            </a:r>
          </a:p>
        </p:txBody>
      </p:sp>
      <p:sp>
        <p:nvSpPr>
          <p:cNvPr id="8" name="Text Box 5">
            <a:extLst>
              <a:ext uri="{FF2B5EF4-FFF2-40B4-BE49-F238E27FC236}">
                <a16:creationId xmlns:a16="http://schemas.microsoft.com/office/drawing/2014/main" id="{F48D2B05-CFE7-2656-4616-D5D912CEC251}"/>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2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2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92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92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2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4" grpId="0"/>
      <p:bldP spid="139278" grpId="0"/>
      <p:bldP spid="139281" grpId="0" animBg="1"/>
      <p:bldP spid="139282"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xfrm>
            <a:off x="1476375" y="404813"/>
            <a:ext cx="7272338" cy="1470025"/>
          </a:xfrm>
        </p:spPr>
        <p:txBody>
          <a:bodyPr/>
          <a:lstStyle/>
          <a:p>
            <a:r>
              <a:rPr lang="de-DE"/>
              <a:t>Riemann </a:t>
            </a:r>
            <a:r>
              <a:rPr lang="de-DE">
                <a:solidFill>
                  <a:schemeClr val="tx1"/>
                </a:solidFill>
              </a:rPr>
              <a:t>und sein Integral</a:t>
            </a:r>
            <a:endParaRPr lang="de-DE"/>
          </a:p>
        </p:txBody>
      </p:sp>
      <p:pic>
        <p:nvPicPr>
          <p:cNvPr id="141315" name="Picture 3"/>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41316"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41317"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14131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1319" name="Picture 7" descr="ueber-den-begriff-1t"/>
          <p:cNvPicPr>
            <a:picLocks noChangeAspect="1" noChangeArrowheads="1"/>
          </p:cNvPicPr>
          <p:nvPr/>
        </p:nvPicPr>
        <p:blipFill>
          <a:blip r:embed="rId6" cstate="print"/>
          <a:srcRect/>
          <a:stretch>
            <a:fillRect/>
          </a:stretch>
        </p:blipFill>
        <p:spPr bwMode="auto">
          <a:xfrm>
            <a:off x="1258888" y="2708275"/>
            <a:ext cx="5545137" cy="2406650"/>
          </a:xfrm>
          <a:prstGeom prst="rect">
            <a:avLst/>
          </a:prstGeom>
          <a:noFill/>
        </p:spPr>
      </p:pic>
      <p:sp>
        <p:nvSpPr>
          <p:cNvPr id="141320" name="Text Box 8"/>
          <p:cNvSpPr txBox="1">
            <a:spLocks noChangeArrowheads="1"/>
          </p:cNvSpPr>
          <p:nvPr/>
        </p:nvSpPr>
        <p:spPr bwMode="auto">
          <a:xfrm>
            <a:off x="1331913" y="1628775"/>
            <a:ext cx="4052887" cy="822325"/>
          </a:xfrm>
          <a:prstGeom prst="rect">
            <a:avLst/>
          </a:prstGeom>
          <a:noFill/>
          <a:ln w="9525">
            <a:noFill/>
            <a:miter lim="800000"/>
            <a:headEnd/>
            <a:tailEnd/>
          </a:ln>
          <a:effectLst/>
        </p:spPr>
        <p:txBody>
          <a:bodyPr>
            <a:spAutoFit/>
          </a:bodyPr>
          <a:lstStyle/>
          <a:p>
            <a:r>
              <a:rPr lang="de-DE"/>
              <a:t>Also schiebt Riemann ein Kapitel in seine Arbeit ein:</a:t>
            </a:r>
          </a:p>
        </p:txBody>
      </p:sp>
      <p:sp>
        <p:nvSpPr>
          <p:cNvPr id="2" name="Text Box 8">
            <a:extLst>
              <a:ext uri="{FF2B5EF4-FFF2-40B4-BE49-F238E27FC236}">
                <a16:creationId xmlns:a16="http://schemas.microsoft.com/office/drawing/2014/main" id="{F6222FFC-5A11-1B59-9A49-AF8686C3C8BE}"/>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3800D2A2-C83D-2710-20DA-71C733D6BA11}"/>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46</a:t>
            </a:fld>
            <a:endParaRPr lang="de-DE" dirty="0"/>
          </a:p>
        </p:txBody>
      </p:sp>
      <p:sp>
        <p:nvSpPr>
          <p:cNvPr id="4" name="Text Box 5">
            <a:extLst>
              <a:ext uri="{FF2B5EF4-FFF2-40B4-BE49-F238E27FC236}">
                <a16:creationId xmlns:a16="http://schemas.microsoft.com/office/drawing/2014/main" id="{B48F3735-09E6-6B38-19A0-88CE7C96151A}"/>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a:xfrm>
            <a:off x="1331913" y="404813"/>
            <a:ext cx="6624637" cy="863600"/>
          </a:xfrm>
          <a:noFill/>
          <a:ln w="76200" cmpd="tri">
            <a:solidFill>
              <a:srgbClr val="993366"/>
            </a:solidFill>
          </a:ln>
        </p:spPr>
        <p:txBody>
          <a:bodyPr/>
          <a:lstStyle/>
          <a:p>
            <a:r>
              <a:rPr lang="de-DE" sz="2000" b="1"/>
              <a:t>Über den Begriff des bestimmten Integrals und den Umfang seiner Gültigkeit</a:t>
            </a:r>
            <a:r>
              <a:rPr lang="de-DE" sz="2800"/>
              <a:t> </a:t>
            </a:r>
            <a:r>
              <a:rPr lang="de-DE" sz="2000"/>
              <a:t>Habilitationsschrift 1854</a:t>
            </a:r>
          </a:p>
        </p:txBody>
      </p:sp>
      <p:sp>
        <p:nvSpPr>
          <p:cNvPr id="14336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4336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14336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66"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43367"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3368"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3369"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43370"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43371" name="Picture 11"/>
          <p:cNvPicPr>
            <a:picLocks noChangeAspect="1" noChangeArrowheads="1"/>
          </p:cNvPicPr>
          <p:nvPr/>
        </p:nvPicPr>
        <p:blipFill>
          <a:blip r:embed="rId5" cstate="print"/>
          <a:srcRect/>
          <a:stretch>
            <a:fillRect/>
          </a:stretch>
        </p:blipFill>
        <p:spPr bwMode="auto">
          <a:xfrm>
            <a:off x="1258888" y="1412875"/>
            <a:ext cx="7313612" cy="904875"/>
          </a:xfrm>
          <a:prstGeom prst="rect">
            <a:avLst/>
          </a:prstGeom>
          <a:noFill/>
          <a:ln w="9525">
            <a:solidFill>
              <a:srgbClr val="FF00FF"/>
            </a:solidFill>
            <a:miter lim="800000"/>
            <a:headEnd/>
            <a:tailEnd/>
          </a:ln>
          <a:effectLst/>
        </p:spPr>
      </p:pic>
      <p:sp>
        <p:nvSpPr>
          <p:cNvPr id="143372" name="Rectangle 12"/>
          <p:cNvSpPr>
            <a:spLocks noChangeArrowheads="1"/>
          </p:cNvSpPr>
          <p:nvPr/>
        </p:nvSpPr>
        <p:spPr bwMode="auto">
          <a:xfrm>
            <a:off x="5327650" y="2420938"/>
            <a:ext cx="3816350" cy="3140075"/>
          </a:xfrm>
          <a:prstGeom prst="rect">
            <a:avLst/>
          </a:prstGeom>
          <a:noFill/>
          <a:ln w="9525">
            <a:noFill/>
            <a:miter lim="800000"/>
            <a:headEnd/>
            <a:tailEnd/>
          </a:ln>
          <a:effectLst/>
        </p:spPr>
        <p:txBody>
          <a:bodyPr anchor="ctr">
            <a:spAutoFit/>
          </a:bodyPr>
          <a:lstStyle/>
          <a:p>
            <a:r>
              <a:rPr lang="de-DE" sz="2000"/>
              <a:t>Riemann wählt eine </a:t>
            </a:r>
            <a:r>
              <a:rPr lang="de-DE" sz="2000" b="1"/>
              <a:t>beliebige Zerlegung</a:t>
            </a:r>
            <a:r>
              <a:rPr lang="de-DE" sz="2000"/>
              <a:t> D des Intervalls [a,b].</a:t>
            </a:r>
          </a:p>
          <a:p>
            <a:r>
              <a:rPr lang="de-DE" sz="2000"/>
              <a:t>Dann bildet er mit der Ordinate je einer </a:t>
            </a:r>
            <a:r>
              <a:rPr lang="de-DE" sz="2000" b="1"/>
              <a:t>beliebigen Zwischenstelle</a:t>
            </a:r>
            <a:r>
              <a:rPr lang="de-DE" sz="2000"/>
              <a:t> jedes Teilintervalls ein Rechteck </a:t>
            </a:r>
          </a:p>
          <a:p>
            <a:r>
              <a:rPr lang="de-DE" sz="2000"/>
              <a:t>und summiert über alle diese Rechtecke.</a:t>
            </a:r>
          </a:p>
          <a:p>
            <a:endParaRPr lang="de-DE" sz="2000" b="1"/>
          </a:p>
        </p:txBody>
      </p:sp>
      <p:pic>
        <p:nvPicPr>
          <p:cNvPr id="143373" name="Picture 13"/>
          <p:cNvPicPr>
            <a:picLocks noChangeAspect="1" noChangeArrowheads="1"/>
          </p:cNvPicPr>
          <p:nvPr/>
        </p:nvPicPr>
        <p:blipFill>
          <a:blip r:embed="rId6" cstate="print"/>
          <a:srcRect/>
          <a:stretch>
            <a:fillRect/>
          </a:stretch>
        </p:blipFill>
        <p:spPr bwMode="auto">
          <a:xfrm>
            <a:off x="900113" y="2420938"/>
            <a:ext cx="4324350" cy="2876550"/>
          </a:xfrm>
          <a:prstGeom prst="rect">
            <a:avLst/>
          </a:prstGeom>
          <a:noFill/>
          <a:ln w="9525">
            <a:noFill/>
            <a:miter lim="800000"/>
            <a:headEnd/>
            <a:tailEnd/>
          </a:ln>
          <a:effectLst/>
        </p:spPr>
      </p:pic>
      <p:sp>
        <p:nvSpPr>
          <p:cNvPr id="143374" name="Text Box 14"/>
          <p:cNvSpPr txBox="1">
            <a:spLocks noChangeArrowheads="1"/>
          </p:cNvSpPr>
          <p:nvPr/>
        </p:nvSpPr>
        <p:spPr bwMode="auto">
          <a:xfrm>
            <a:off x="1258888" y="5404271"/>
            <a:ext cx="6335712" cy="822325"/>
          </a:xfrm>
          <a:prstGeom prst="rect">
            <a:avLst/>
          </a:prstGeom>
          <a:noFill/>
          <a:ln w="9525">
            <a:noFill/>
            <a:miter lim="800000"/>
            <a:headEnd/>
            <a:tailEnd/>
          </a:ln>
          <a:effectLst/>
        </p:spPr>
        <p:txBody>
          <a:bodyPr>
            <a:spAutoFit/>
          </a:bodyPr>
          <a:lstStyle/>
          <a:p>
            <a:pPr>
              <a:spcBef>
                <a:spcPct val="50000"/>
              </a:spcBef>
            </a:pPr>
            <a:r>
              <a:rPr lang="de-DE" dirty="0"/>
              <a:t>Diese Summe heißt </a:t>
            </a:r>
            <a:r>
              <a:rPr lang="de-DE" b="1" dirty="0"/>
              <a:t>Riemann-Summe der Zerlegung D  </a:t>
            </a:r>
            <a:r>
              <a:rPr lang="de-DE" dirty="0"/>
              <a:t>und der Zwischenstellen. </a:t>
            </a:r>
          </a:p>
        </p:txBody>
      </p:sp>
      <p:sp>
        <p:nvSpPr>
          <p:cNvPr id="2" name="Text Box 8">
            <a:extLst>
              <a:ext uri="{FF2B5EF4-FFF2-40B4-BE49-F238E27FC236}">
                <a16:creationId xmlns:a16="http://schemas.microsoft.com/office/drawing/2014/main" id="{A639D8CA-8186-D0B6-808D-36298DAFECE5}"/>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EDDD0009-2748-C409-4455-8F2F8F464C8A}"/>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47</a:t>
            </a:fld>
            <a:endParaRPr lang="de-DE" dirty="0"/>
          </a:p>
        </p:txBody>
      </p:sp>
      <p:sp>
        <p:nvSpPr>
          <p:cNvPr id="4" name="Text Box 5">
            <a:extLst>
              <a:ext uri="{FF2B5EF4-FFF2-40B4-BE49-F238E27FC236}">
                <a16:creationId xmlns:a16="http://schemas.microsoft.com/office/drawing/2014/main" id="{030C5298-B9F4-220B-088E-120F4CAA2A78}"/>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a:xfrm>
            <a:off x="1331913" y="404813"/>
            <a:ext cx="6624637" cy="863600"/>
          </a:xfrm>
          <a:noFill/>
          <a:ln w="76200" cmpd="tri">
            <a:solidFill>
              <a:srgbClr val="993366"/>
            </a:solidFill>
          </a:ln>
        </p:spPr>
        <p:txBody>
          <a:bodyPr/>
          <a:lstStyle/>
          <a:p>
            <a:r>
              <a:rPr lang="de-DE" sz="2000" b="1"/>
              <a:t>Über den Begriff des bestimmten Integrals und den Umfang seiner Gültigkeit</a:t>
            </a:r>
            <a:r>
              <a:rPr lang="de-DE" sz="2800"/>
              <a:t> </a:t>
            </a:r>
            <a:r>
              <a:rPr lang="de-DE" sz="2000"/>
              <a:t>Habilitationsschrift 1854</a:t>
            </a:r>
          </a:p>
        </p:txBody>
      </p:sp>
      <p:sp>
        <p:nvSpPr>
          <p:cNvPr id="14541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45412"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14541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14"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45415"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5416"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5417"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45418"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45419" name="Picture 11"/>
          <p:cNvPicPr>
            <a:picLocks noChangeAspect="1" noChangeArrowheads="1"/>
          </p:cNvPicPr>
          <p:nvPr/>
        </p:nvPicPr>
        <p:blipFill>
          <a:blip r:embed="rId5" cstate="print"/>
          <a:srcRect/>
          <a:stretch>
            <a:fillRect/>
          </a:stretch>
        </p:blipFill>
        <p:spPr bwMode="auto">
          <a:xfrm>
            <a:off x="1258888" y="1412875"/>
            <a:ext cx="7313612" cy="904875"/>
          </a:xfrm>
          <a:prstGeom prst="rect">
            <a:avLst/>
          </a:prstGeom>
          <a:noFill/>
          <a:ln w="9525">
            <a:solidFill>
              <a:srgbClr val="FF00FF"/>
            </a:solidFill>
            <a:miter lim="800000"/>
            <a:headEnd/>
            <a:tailEnd/>
          </a:ln>
          <a:effectLst/>
        </p:spPr>
      </p:pic>
      <p:sp>
        <p:nvSpPr>
          <p:cNvPr id="145420" name="Rectangle 12"/>
          <p:cNvSpPr>
            <a:spLocks noChangeArrowheads="1"/>
          </p:cNvSpPr>
          <p:nvPr/>
        </p:nvSpPr>
        <p:spPr bwMode="auto">
          <a:xfrm>
            <a:off x="5219700" y="2420938"/>
            <a:ext cx="3673475" cy="3414712"/>
          </a:xfrm>
          <a:prstGeom prst="rect">
            <a:avLst/>
          </a:prstGeom>
          <a:noFill/>
          <a:ln w="9525">
            <a:noFill/>
            <a:miter lim="800000"/>
            <a:headEnd/>
            <a:tailEnd/>
          </a:ln>
          <a:effectLst/>
        </p:spPr>
        <p:txBody>
          <a:bodyPr anchor="ctr">
            <a:spAutoFit/>
          </a:bodyPr>
          <a:lstStyle/>
          <a:p>
            <a:r>
              <a:rPr lang="de-DE" sz="2000" dirty="0"/>
              <a:t>Dann wird die Zerlegung </a:t>
            </a:r>
            <a:r>
              <a:rPr lang="de-DE" sz="2000" b="1" dirty="0"/>
              <a:t>verfeinert</a:t>
            </a:r>
            <a:r>
              <a:rPr lang="de-DE" sz="2000" dirty="0"/>
              <a:t>, so dass die maximale Teilintervalllänge gegen 0 geht.</a:t>
            </a:r>
          </a:p>
          <a:p>
            <a:r>
              <a:rPr lang="de-DE" sz="2000" dirty="0"/>
              <a:t>Wenn dann </a:t>
            </a:r>
            <a:r>
              <a:rPr lang="de-DE" sz="2000" b="1" dirty="0"/>
              <a:t>unabhängig</a:t>
            </a:r>
            <a:r>
              <a:rPr lang="de-DE" sz="2000" dirty="0"/>
              <a:t> von der Wahl der Zerlegung und der Zwischenstellen die </a:t>
            </a:r>
            <a:r>
              <a:rPr lang="de-DE" sz="2000" b="1" dirty="0"/>
              <a:t>Riemann-Summe </a:t>
            </a:r>
          </a:p>
          <a:p>
            <a:r>
              <a:rPr lang="de-DE" sz="2000" b="1" dirty="0"/>
              <a:t>einen Grenzwert hat</a:t>
            </a:r>
            <a:r>
              <a:rPr lang="de-DE" sz="2000" dirty="0"/>
              <a:t>, so heißt dieser  </a:t>
            </a:r>
          </a:p>
          <a:p>
            <a:pPr algn="ctr"/>
            <a:endParaRPr lang="de-DE" sz="1800" b="1" dirty="0"/>
          </a:p>
        </p:txBody>
      </p:sp>
      <p:pic>
        <p:nvPicPr>
          <p:cNvPr id="145421" name="Picture 13"/>
          <p:cNvPicPr>
            <a:picLocks noChangeAspect="1" noChangeArrowheads="1"/>
          </p:cNvPicPr>
          <p:nvPr/>
        </p:nvPicPr>
        <p:blipFill>
          <a:blip r:embed="rId6" cstate="print"/>
          <a:srcRect/>
          <a:stretch>
            <a:fillRect/>
          </a:stretch>
        </p:blipFill>
        <p:spPr bwMode="auto">
          <a:xfrm>
            <a:off x="900113" y="2420938"/>
            <a:ext cx="4324350" cy="2876550"/>
          </a:xfrm>
          <a:prstGeom prst="rect">
            <a:avLst/>
          </a:prstGeom>
          <a:noFill/>
          <a:ln w="9525">
            <a:noFill/>
            <a:miter lim="800000"/>
            <a:headEnd/>
            <a:tailEnd/>
          </a:ln>
          <a:effectLst/>
        </p:spPr>
      </p:pic>
      <p:sp>
        <p:nvSpPr>
          <p:cNvPr id="145422" name="Text Box 14"/>
          <p:cNvSpPr txBox="1">
            <a:spLocks noChangeArrowheads="1"/>
          </p:cNvSpPr>
          <p:nvPr/>
        </p:nvSpPr>
        <p:spPr bwMode="auto">
          <a:xfrm>
            <a:off x="1331913" y="5516563"/>
            <a:ext cx="3744912" cy="701675"/>
          </a:xfrm>
          <a:prstGeom prst="rect">
            <a:avLst/>
          </a:prstGeom>
          <a:noFill/>
          <a:ln w="9525">
            <a:noFill/>
            <a:miter lim="800000"/>
            <a:headEnd/>
            <a:tailEnd/>
          </a:ln>
          <a:effectLst/>
        </p:spPr>
        <p:txBody>
          <a:bodyPr>
            <a:spAutoFit/>
          </a:bodyPr>
          <a:lstStyle/>
          <a:p>
            <a:r>
              <a:rPr lang="de-DE" sz="2000"/>
              <a:t>Anderenfalls hat das Symbol keine Bedeutung.</a:t>
            </a:r>
            <a:endParaRPr lang="de-DE"/>
          </a:p>
        </p:txBody>
      </p:sp>
      <p:pic>
        <p:nvPicPr>
          <p:cNvPr id="145423" name="Picture 15"/>
          <p:cNvPicPr>
            <a:picLocks noChangeAspect="1" noChangeArrowheads="1"/>
          </p:cNvPicPr>
          <p:nvPr/>
        </p:nvPicPr>
        <p:blipFill>
          <a:blip r:embed="rId7" cstate="print"/>
          <a:srcRect/>
          <a:stretch>
            <a:fillRect/>
          </a:stretch>
        </p:blipFill>
        <p:spPr bwMode="auto">
          <a:xfrm>
            <a:off x="4814316" y="5441950"/>
            <a:ext cx="2160588" cy="1011237"/>
          </a:xfrm>
          <a:prstGeom prst="rect">
            <a:avLst/>
          </a:prstGeom>
          <a:noFill/>
          <a:ln w="9525">
            <a:noFill/>
            <a:miter lim="800000"/>
            <a:headEnd/>
            <a:tailEnd/>
          </a:ln>
          <a:effectLst/>
        </p:spPr>
      </p:pic>
      <p:sp>
        <p:nvSpPr>
          <p:cNvPr id="2" name="Text Box 8">
            <a:extLst>
              <a:ext uri="{FF2B5EF4-FFF2-40B4-BE49-F238E27FC236}">
                <a16:creationId xmlns:a16="http://schemas.microsoft.com/office/drawing/2014/main" id="{7D59110A-CAC3-6B88-9AD4-D718B202D2F5}"/>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4A4339CF-EDB5-AC96-3097-F72D7462F842}"/>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48</a:t>
            </a:fld>
            <a:endParaRPr lang="de-DE" dirty="0"/>
          </a:p>
        </p:txBody>
      </p:sp>
      <p:sp>
        <p:nvSpPr>
          <p:cNvPr id="4" name="Text Box 5">
            <a:extLst>
              <a:ext uri="{FF2B5EF4-FFF2-40B4-BE49-F238E27FC236}">
                <a16:creationId xmlns:a16="http://schemas.microsoft.com/office/drawing/2014/main" id="{85941CDD-AE37-6241-F884-972E87479358}"/>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2"/>
          <p:cNvSpPr>
            <a:spLocks noGrp="1" noChangeArrowheads="1"/>
          </p:cNvSpPr>
          <p:nvPr>
            <p:ph type="ctrTitle"/>
          </p:nvPr>
        </p:nvSpPr>
        <p:spPr>
          <a:xfrm>
            <a:off x="1331913" y="404813"/>
            <a:ext cx="6624637" cy="360362"/>
          </a:xfrm>
          <a:noFill/>
          <a:ln w="76200" cmpd="tri">
            <a:solidFill>
              <a:srgbClr val="993366"/>
            </a:solidFill>
          </a:ln>
        </p:spPr>
        <p:txBody>
          <a:bodyPr/>
          <a:lstStyle/>
          <a:p>
            <a:r>
              <a:rPr lang="de-DE" sz="2400"/>
              <a:t>Originaler Riemann-Text:</a:t>
            </a:r>
            <a:r>
              <a:rPr lang="de-DE" sz="2800"/>
              <a:t> </a:t>
            </a:r>
            <a:r>
              <a:rPr lang="de-DE" sz="2000"/>
              <a:t>Habilitationsschrift 1854</a:t>
            </a:r>
          </a:p>
        </p:txBody>
      </p:sp>
      <p:sp>
        <p:nvSpPr>
          <p:cNvPr id="14745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147461" name="Rectangle 5"/>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47462" name="Rectangle 6"/>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7463"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7464"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47465" name="Rectangle 9"/>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47466" name="Picture 10"/>
          <p:cNvPicPr>
            <a:picLocks noChangeAspect="1" noChangeArrowheads="1"/>
          </p:cNvPicPr>
          <p:nvPr/>
        </p:nvPicPr>
        <p:blipFill>
          <a:blip r:embed="rId3" cstate="print"/>
          <a:srcRect/>
          <a:stretch>
            <a:fillRect/>
          </a:stretch>
        </p:blipFill>
        <p:spPr bwMode="auto">
          <a:xfrm>
            <a:off x="1258888" y="1412875"/>
            <a:ext cx="7313612" cy="904875"/>
          </a:xfrm>
          <a:prstGeom prst="rect">
            <a:avLst/>
          </a:prstGeom>
          <a:noFill/>
          <a:ln w="9525">
            <a:noFill/>
            <a:miter lim="800000"/>
            <a:headEnd/>
            <a:tailEnd/>
          </a:ln>
          <a:effectLst/>
        </p:spPr>
      </p:pic>
      <p:pic>
        <p:nvPicPr>
          <p:cNvPr id="147467" name="Picture 11"/>
          <p:cNvPicPr>
            <a:picLocks noChangeAspect="1" noChangeArrowheads="1"/>
          </p:cNvPicPr>
          <p:nvPr/>
        </p:nvPicPr>
        <p:blipFill>
          <a:blip r:embed="rId4" cstate="print"/>
          <a:srcRect/>
          <a:stretch>
            <a:fillRect/>
          </a:stretch>
        </p:blipFill>
        <p:spPr bwMode="auto">
          <a:xfrm>
            <a:off x="250825" y="836613"/>
            <a:ext cx="8569325" cy="5446712"/>
          </a:xfrm>
          <a:prstGeom prst="rect">
            <a:avLst/>
          </a:prstGeom>
          <a:noFill/>
          <a:ln w="9525">
            <a:solidFill>
              <a:srgbClr val="FF00FF"/>
            </a:solidFill>
            <a:miter lim="800000"/>
            <a:headEnd/>
            <a:tailEnd/>
          </a:ln>
          <a:effectLst/>
        </p:spPr>
      </p:pic>
      <p:sp>
        <p:nvSpPr>
          <p:cNvPr id="4" name="Text Box 8">
            <a:extLst>
              <a:ext uri="{FF2B5EF4-FFF2-40B4-BE49-F238E27FC236}">
                <a16:creationId xmlns:a16="http://schemas.microsoft.com/office/drawing/2014/main" id="{DC369CC7-D75E-A937-2819-0C701FAB33A6}"/>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5" name="Foliennummernplatzhalter 5">
            <a:extLst>
              <a:ext uri="{FF2B5EF4-FFF2-40B4-BE49-F238E27FC236}">
                <a16:creationId xmlns:a16="http://schemas.microsoft.com/office/drawing/2014/main" id="{73327768-AA61-87A9-ECA7-272DA26CE716}"/>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49</a:t>
            </a:fld>
            <a:endParaRPr lang="de-DE" dirty="0"/>
          </a:p>
        </p:txBody>
      </p:sp>
      <p:sp>
        <p:nvSpPr>
          <p:cNvPr id="6" name="Text Box 5">
            <a:extLst>
              <a:ext uri="{FF2B5EF4-FFF2-40B4-BE49-F238E27FC236}">
                <a16:creationId xmlns:a16="http://schemas.microsoft.com/office/drawing/2014/main" id="{D8C1B0C4-BA8C-278A-C630-7D20F922997A}"/>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7" name="Picture 17" descr="st-andrews1"/>
          <p:cNvPicPr>
            <a:picLocks noChangeAspect="1" noChangeArrowheads="1"/>
          </p:cNvPicPr>
          <p:nvPr/>
        </p:nvPicPr>
        <p:blipFill>
          <a:blip r:embed="rId3" cstate="print"/>
          <a:srcRect/>
          <a:stretch>
            <a:fillRect/>
          </a:stretch>
        </p:blipFill>
        <p:spPr bwMode="auto">
          <a:xfrm>
            <a:off x="1116013" y="549275"/>
            <a:ext cx="857250" cy="5667375"/>
          </a:xfrm>
          <a:prstGeom prst="rect">
            <a:avLst/>
          </a:prstGeom>
          <a:noFill/>
        </p:spPr>
      </p:pic>
      <p:sp>
        <p:nvSpPr>
          <p:cNvPr id="5122"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5124" name="Picture 4"/>
          <p:cNvPicPr>
            <a:picLocks noChangeAspect="1" noChangeArrowheads="1"/>
          </p:cNvPicPr>
          <p:nvPr/>
        </p:nvPicPr>
        <p:blipFill>
          <a:blip r:embed="rId4"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5126"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127"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512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9" name="Text Box 9"/>
          <p:cNvSpPr txBox="1">
            <a:spLocks noChangeArrowheads="1"/>
          </p:cNvSpPr>
          <p:nvPr/>
        </p:nvSpPr>
        <p:spPr bwMode="auto">
          <a:xfrm>
            <a:off x="7164388" y="1052513"/>
            <a:ext cx="1135062" cy="519112"/>
          </a:xfrm>
          <a:prstGeom prst="rect">
            <a:avLst/>
          </a:prstGeom>
          <a:noFill/>
          <a:ln w="9525">
            <a:noFill/>
            <a:miter lim="800000"/>
            <a:headEnd/>
            <a:tailEnd/>
          </a:ln>
          <a:effectLst/>
        </p:spPr>
        <p:txBody>
          <a:bodyPr wrap="none">
            <a:spAutoFit/>
          </a:bodyPr>
          <a:lstStyle/>
          <a:p>
            <a:r>
              <a:rPr lang="de-DE" sz="2800"/>
              <a:t>Genie</a:t>
            </a:r>
          </a:p>
        </p:txBody>
      </p:sp>
      <p:sp>
        <p:nvSpPr>
          <p:cNvPr id="5130" name="Text Box 10"/>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131" name="Rectangle 11"/>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5132" name="Picture 12" descr="int-fragez"/>
          <p:cNvPicPr>
            <a:picLocks noChangeAspect="1" noChangeArrowheads="1"/>
          </p:cNvPicPr>
          <p:nvPr/>
        </p:nvPicPr>
        <p:blipFill>
          <a:blip r:embed="rId7" cstate="print"/>
          <a:srcRect/>
          <a:stretch>
            <a:fillRect/>
          </a:stretch>
        </p:blipFill>
        <p:spPr bwMode="auto">
          <a:xfrm>
            <a:off x="7924800" y="333375"/>
            <a:ext cx="1219200" cy="4257675"/>
          </a:xfrm>
          <a:prstGeom prst="rect">
            <a:avLst/>
          </a:prstGeom>
          <a:noFill/>
        </p:spPr>
      </p:pic>
      <p:pic>
        <p:nvPicPr>
          <p:cNvPr id="5135" name="Picture 15" descr="st-andrews2"/>
          <p:cNvPicPr>
            <a:picLocks noChangeAspect="1" noChangeArrowheads="1"/>
          </p:cNvPicPr>
          <p:nvPr/>
        </p:nvPicPr>
        <p:blipFill>
          <a:blip r:embed="rId8" cstate="print"/>
          <a:srcRect/>
          <a:stretch>
            <a:fillRect/>
          </a:stretch>
        </p:blipFill>
        <p:spPr bwMode="auto">
          <a:xfrm>
            <a:off x="2411413" y="4292600"/>
            <a:ext cx="2859087" cy="1957388"/>
          </a:xfrm>
          <a:prstGeom prst="rect">
            <a:avLst/>
          </a:prstGeom>
          <a:noFill/>
        </p:spPr>
      </p:pic>
      <p:pic>
        <p:nvPicPr>
          <p:cNvPr id="5136" name="Picture 16" descr="st-andrews3"/>
          <p:cNvPicPr>
            <a:picLocks noChangeAspect="1" noChangeArrowheads="1"/>
          </p:cNvPicPr>
          <p:nvPr/>
        </p:nvPicPr>
        <p:blipFill>
          <a:blip r:embed="rId9" cstate="print"/>
          <a:srcRect/>
          <a:stretch>
            <a:fillRect/>
          </a:stretch>
        </p:blipFill>
        <p:spPr bwMode="auto">
          <a:xfrm>
            <a:off x="1979613" y="2924175"/>
            <a:ext cx="2876550" cy="1382713"/>
          </a:xfrm>
          <a:prstGeom prst="rect">
            <a:avLst/>
          </a:prstGeom>
          <a:noFill/>
        </p:spPr>
      </p:pic>
      <p:sp>
        <p:nvSpPr>
          <p:cNvPr id="5139" name="Rectangle 19"/>
          <p:cNvSpPr>
            <a:spLocks noGrp="1" noChangeArrowheads="1"/>
          </p:cNvSpPr>
          <p:nvPr>
            <p:ph type="subTitle" idx="1"/>
          </p:nvPr>
        </p:nvSpPr>
        <p:spPr>
          <a:xfrm>
            <a:off x="1692275" y="1412875"/>
            <a:ext cx="2624138" cy="1271588"/>
          </a:xfrm>
          <a:noFill/>
          <a:ln/>
        </p:spPr>
        <p:txBody>
          <a:bodyPr/>
          <a:lstStyle/>
          <a:p>
            <a:r>
              <a:rPr lang="de-DE"/>
              <a:t>Weltweite </a:t>
            </a:r>
          </a:p>
          <a:p>
            <a:r>
              <a:rPr lang="de-DE"/>
              <a:t>Berühmtheit</a:t>
            </a:r>
          </a:p>
        </p:txBody>
      </p:sp>
      <p:pic>
        <p:nvPicPr>
          <p:cNvPr id="5133" name="Picture 13" descr="globus-2-europa-super-tr-m"/>
          <p:cNvPicPr>
            <a:picLocks noChangeAspect="1" noChangeArrowheads="1"/>
          </p:cNvPicPr>
          <p:nvPr/>
        </p:nvPicPr>
        <p:blipFill>
          <a:blip r:embed="rId10" cstate="print"/>
          <a:srcRect/>
          <a:stretch>
            <a:fillRect/>
          </a:stretch>
        </p:blipFill>
        <p:spPr bwMode="auto">
          <a:xfrm>
            <a:off x="3995738" y="1412875"/>
            <a:ext cx="2373312" cy="2420938"/>
          </a:xfrm>
          <a:prstGeom prst="rect">
            <a:avLst/>
          </a:prstGeom>
          <a:noFill/>
        </p:spPr>
      </p:pic>
      <p:sp>
        <p:nvSpPr>
          <p:cNvPr id="2" name="Text Box 8">
            <a:extLst>
              <a:ext uri="{FF2B5EF4-FFF2-40B4-BE49-F238E27FC236}">
                <a16:creationId xmlns:a16="http://schemas.microsoft.com/office/drawing/2014/main" id="{AD56BCA4-0B27-24B8-9854-7F7E82A1C696}"/>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345E437A-15A6-9385-0161-D4C10852AF75}"/>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5</a:t>
            </a:fld>
            <a:endParaRPr lang="de-DE"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1331913" y="404813"/>
            <a:ext cx="6624637" cy="647700"/>
          </a:xfrm>
          <a:noFill/>
          <a:ln w="76200" cmpd="tri">
            <a:solidFill>
              <a:srgbClr val="993366"/>
            </a:solidFill>
          </a:ln>
        </p:spPr>
        <p:txBody>
          <a:bodyPr/>
          <a:lstStyle/>
          <a:p>
            <a:r>
              <a:rPr lang="de-DE" sz="2800"/>
              <a:t>Riemannsche Summen in der Lehre</a:t>
            </a:r>
            <a:endParaRPr lang="de-DE" sz="2000"/>
          </a:p>
        </p:txBody>
      </p:sp>
      <p:sp>
        <p:nvSpPr>
          <p:cNvPr id="149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49508"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1495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9510"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49511"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9512"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49513"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49514"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49515" name="Picture 11">
            <a:hlinkClick r:id="rId5" action="ppaction://program"/>
          </p:cNvPr>
          <p:cNvPicPr>
            <a:picLocks noChangeAspect="1" noChangeArrowheads="1"/>
          </p:cNvPicPr>
          <p:nvPr/>
        </p:nvPicPr>
        <p:blipFill>
          <a:blip r:embed="rId6" cstate="print"/>
          <a:srcRect/>
          <a:stretch>
            <a:fillRect/>
          </a:stretch>
        </p:blipFill>
        <p:spPr bwMode="auto">
          <a:xfrm>
            <a:off x="6877050" y="1196975"/>
            <a:ext cx="1058863" cy="1079500"/>
          </a:xfrm>
          <a:prstGeom prst="rect">
            <a:avLst/>
          </a:prstGeom>
          <a:noFill/>
          <a:ln w="9525">
            <a:noFill/>
            <a:miter lim="800000"/>
            <a:headEnd/>
            <a:tailEnd/>
          </a:ln>
          <a:effectLst/>
        </p:spPr>
      </p:pic>
      <p:pic>
        <p:nvPicPr>
          <p:cNvPr id="149516" name="Picture 12">
            <a:hlinkClick r:id="rId7" action="ppaction://program"/>
          </p:cNvPr>
          <p:cNvPicPr>
            <a:picLocks noChangeAspect="1" noChangeArrowheads="1"/>
          </p:cNvPicPr>
          <p:nvPr/>
        </p:nvPicPr>
        <p:blipFill>
          <a:blip r:embed="rId8" cstate="print"/>
          <a:srcRect/>
          <a:stretch>
            <a:fillRect/>
          </a:stretch>
        </p:blipFill>
        <p:spPr bwMode="auto">
          <a:xfrm>
            <a:off x="1619250" y="1341438"/>
            <a:ext cx="1152525" cy="1152525"/>
          </a:xfrm>
          <a:prstGeom prst="rect">
            <a:avLst/>
          </a:prstGeom>
          <a:noFill/>
          <a:ln w="9525">
            <a:noFill/>
            <a:miter lim="800000"/>
            <a:headEnd/>
            <a:tailEnd/>
          </a:ln>
          <a:effectLst/>
        </p:spPr>
      </p:pic>
      <p:sp>
        <p:nvSpPr>
          <p:cNvPr id="149517" name="Text Box 13">
            <a:hlinkClick r:id="rId7" action="ppaction://program"/>
          </p:cNvPr>
          <p:cNvSpPr txBox="1">
            <a:spLocks noChangeArrowheads="1"/>
          </p:cNvSpPr>
          <p:nvPr/>
        </p:nvSpPr>
        <p:spPr bwMode="auto">
          <a:xfrm>
            <a:off x="3040063" y="1358900"/>
            <a:ext cx="1608137" cy="457200"/>
          </a:xfrm>
          <a:prstGeom prst="rect">
            <a:avLst/>
          </a:prstGeom>
          <a:noFill/>
          <a:ln w="9525">
            <a:noFill/>
            <a:miter lim="800000"/>
            <a:headEnd/>
            <a:tailEnd/>
          </a:ln>
          <a:effectLst/>
        </p:spPr>
        <p:txBody>
          <a:bodyPr wrap="none">
            <a:spAutoFit/>
          </a:bodyPr>
          <a:lstStyle/>
          <a:p>
            <a:r>
              <a:rPr lang="de-DE"/>
              <a:t>GeoGebra</a:t>
            </a:r>
          </a:p>
        </p:txBody>
      </p:sp>
      <p:sp>
        <p:nvSpPr>
          <p:cNvPr id="149518" name="Text Box 14">
            <a:hlinkClick r:id="rId5" action="ppaction://program"/>
          </p:cNvPr>
          <p:cNvSpPr txBox="1">
            <a:spLocks noChangeArrowheads="1"/>
          </p:cNvSpPr>
          <p:nvPr/>
        </p:nvSpPr>
        <p:spPr bwMode="auto">
          <a:xfrm>
            <a:off x="5219700" y="1341438"/>
            <a:ext cx="1235075" cy="457200"/>
          </a:xfrm>
          <a:prstGeom prst="rect">
            <a:avLst/>
          </a:prstGeom>
          <a:noFill/>
          <a:ln w="9525">
            <a:noFill/>
            <a:miter lim="800000"/>
            <a:headEnd/>
            <a:tailEnd/>
          </a:ln>
          <a:effectLst/>
        </p:spPr>
        <p:txBody>
          <a:bodyPr wrap="none">
            <a:spAutoFit/>
          </a:bodyPr>
          <a:lstStyle/>
          <a:p>
            <a:r>
              <a:rPr lang="de-DE"/>
              <a:t>MuPAD</a:t>
            </a:r>
          </a:p>
        </p:txBody>
      </p:sp>
      <p:pic>
        <p:nvPicPr>
          <p:cNvPr id="149519" name="Picture 15"/>
          <p:cNvPicPr>
            <a:picLocks noChangeAspect="1" noChangeArrowheads="1"/>
          </p:cNvPicPr>
          <p:nvPr/>
        </p:nvPicPr>
        <p:blipFill>
          <a:blip r:embed="rId9" cstate="print"/>
          <a:srcRect/>
          <a:stretch>
            <a:fillRect/>
          </a:stretch>
        </p:blipFill>
        <p:spPr bwMode="auto">
          <a:xfrm>
            <a:off x="900113" y="2636838"/>
            <a:ext cx="2063750" cy="3168650"/>
          </a:xfrm>
          <a:prstGeom prst="rect">
            <a:avLst/>
          </a:prstGeom>
          <a:noFill/>
          <a:ln w="9525">
            <a:noFill/>
            <a:miter lim="800000"/>
            <a:headEnd/>
            <a:tailEnd/>
          </a:ln>
          <a:effectLst/>
        </p:spPr>
      </p:pic>
      <p:pic>
        <p:nvPicPr>
          <p:cNvPr id="149520" name="Picture 16"/>
          <p:cNvPicPr>
            <a:picLocks noChangeAspect="1" noChangeArrowheads="1"/>
          </p:cNvPicPr>
          <p:nvPr/>
        </p:nvPicPr>
        <p:blipFill>
          <a:blip r:embed="rId10" cstate="print"/>
          <a:srcRect/>
          <a:stretch>
            <a:fillRect/>
          </a:stretch>
        </p:blipFill>
        <p:spPr bwMode="auto">
          <a:xfrm>
            <a:off x="2916238" y="2565400"/>
            <a:ext cx="2166937" cy="3168650"/>
          </a:xfrm>
          <a:prstGeom prst="rect">
            <a:avLst/>
          </a:prstGeom>
          <a:noFill/>
          <a:ln w="9525">
            <a:noFill/>
            <a:miter lim="800000"/>
            <a:headEnd/>
            <a:tailEnd/>
          </a:ln>
          <a:effectLst/>
        </p:spPr>
      </p:pic>
      <p:pic>
        <p:nvPicPr>
          <p:cNvPr id="149521" name="Picture 17"/>
          <p:cNvPicPr>
            <a:picLocks noChangeAspect="1" noChangeArrowheads="1"/>
          </p:cNvPicPr>
          <p:nvPr/>
        </p:nvPicPr>
        <p:blipFill>
          <a:blip r:embed="rId11" cstate="print"/>
          <a:srcRect/>
          <a:stretch>
            <a:fillRect/>
          </a:stretch>
        </p:blipFill>
        <p:spPr bwMode="auto">
          <a:xfrm>
            <a:off x="5076825" y="2276475"/>
            <a:ext cx="4067175" cy="2952750"/>
          </a:xfrm>
          <a:prstGeom prst="rect">
            <a:avLst/>
          </a:prstGeom>
          <a:noFill/>
          <a:ln w="9525">
            <a:noFill/>
            <a:miter lim="800000"/>
            <a:headEnd/>
            <a:tailEnd/>
          </a:ln>
          <a:effectLst/>
        </p:spPr>
      </p:pic>
      <p:sp>
        <p:nvSpPr>
          <p:cNvPr id="149522" name="Text Box 18"/>
          <p:cNvSpPr txBox="1">
            <a:spLocks noChangeArrowheads="1"/>
          </p:cNvSpPr>
          <p:nvPr/>
        </p:nvSpPr>
        <p:spPr bwMode="auto">
          <a:xfrm>
            <a:off x="5292725" y="5084763"/>
            <a:ext cx="2830513" cy="822325"/>
          </a:xfrm>
          <a:prstGeom prst="rect">
            <a:avLst/>
          </a:prstGeom>
          <a:noFill/>
          <a:ln w="9525">
            <a:noFill/>
            <a:miter lim="800000"/>
            <a:headEnd/>
            <a:tailEnd/>
          </a:ln>
          <a:effectLst/>
        </p:spPr>
        <p:txBody>
          <a:bodyPr wrap="none">
            <a:spAutoFit/>
          </a:bodyPr>
          <a:lstStyle/>
          <a:p>
            <a:r>
              <a:rPr lang="de-DE"/>
              <a:t>Die eben definierte </a:t>
            </a:r>
          </a:p>
          <a:p>
            <a:r>
              <a:rPr lang="de-DE"/>
              <a:t>Riemann-Summe </a:t>
            </a:r>
          </a:p>
        </p:txBody>
      </p:sp>
      <p:sp>
        <p:nvSpPr>
          <p:cNvPr id="149523" name="Text Box 19"/>
          <p:cNvSpPr txBox="1">
            <a:spLocks noChangeArrowheads="1"/>
          </p:cNvSpPr>
          <p:nvPr/>
        </p:nvSpPr>
        <p:spPr bwMode="auto">
          <a:xfrm>
            <a:off x="923925" y="5805488"/>
            <a:ext cx="8220075" cy="457200"/>
          </a:xfrm>
          <a:prstGeom prst="rect">
            <a:avLst/>
          </a:prstGeom>
          <a:noFill/>
          <a:ln w="9525">
            <a:noFill/>
            <a:miter lim="800000"/>
            <a:headEnd/>
            <a:tailEnd/>
          </a:ln>
          <a:effectLst/>
        </p:spPr>
        <p:txBody>
          <a:bodyPr wrap="none">
            <a:spAutoFit/>
          </a:bodyPr>
          <a:lstStyle/>
          <a:p>
            <a:r>
              <a:rPr lang="de-DE"/>
              <a:t>liegt sicher zwischen der Untersumme und der Obersumme</a:t>
            </a:r>
          </a:p>
        </p:txBody>
      </p:sp>
      <p:sp>
        <p:nvSpPr>
          <p:cNvPr id="2" name="Text Box 8">
            <a:extLst>
              <a:ext uri="{FF2B5EF4-FFF2-40B4-BE49-F238E27FC236}">
                <a16:creationId xmlns:a16="http://schemas.microsoft.com/office/drawing/2014/main" id="{3799000E-4309-8F13-7334-4E7B697D3E43}"/>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3DB2D2F5-7907-AF4D-CF15-3CECE462E340}"/>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50</a:t>
            </a:fld>
            <a:endParaRPr lang="de-DE" dirty="0"/>
          </a:p>
        </p:txBody>
      </p:sp>
      <p:sp>
        <p:nvSpPr>
          <p:cNvPr id="4" name="Text Box 5">
            <a:extLst>
              <a:ext uri="{FF2B5EF4-FFF2-40B4-BE49-F238E27FC236}">
                <a16:creationId xmlns:a16="http://schemas.microsoft.com/office/drawing/2014/main" id="{FA2D07D9-FC75-8B92-5A11-A4AF094F83FE}"/>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5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95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95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9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22" grpId="0"/>
      <p:bldP spid="149523" grpId="0"/>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a:xfrm>
            <a:off x="1331913" y="404813"/>
            <a:ext cx="6624637" cy="647700"/>
          </a:xfrm>
          <a:noFill/>
          <a:ln w="76200" cmpd="tri">
            <a:solidFill>
              <a:srgbClr val="993366"/>
            </a:solidFill>
          </a:ln>
        </p:spPr>
        <p:txBody>
          <a:bodyPr/>
          <a:lstStyle/>
          <a:p>
            <a:r>
              <a:rPr lang="de-DE" sz="2800"/>
              <a:t>Riemannsche Summen in der Lehre</a:t>
            </a:r>
            <a:endParaRPr lang="de-DE" sz="2000"/>
          </a:p>
        </p:txBody>
      </p:sp>
      <p:sp>
        <p:nvSpPr>
          <p:cNvPr id="15155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1556"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1515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1558"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51559"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1560"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1561"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51562"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51563" name="Picture 11">
            <a:hlinkClick r:id="rId5" action="ppaction://program"/>
          </p:cNvPr>
          <p:cNvPicPr>
            <a:picLocks noChangeAspect="1" noChangeArrowheads="1"/>
          </p:cNvPicPr>
          <p:nvPr/>
        </p:nvPicPr>
        <p:blipFill>
          <a:blip r:embed="rId6" cstate="print"/>
          <a:srcRect/>
          <a:stretch>
            <a:fillRect/>
          </a:stretch>
        </p:blipFill>
        <p:spPr bwMode="auto">
          <a:xfrm>
            <a:off x="6877050" y="1196975"/>
            <a:ext cx="1058863" cy="1079500"/>
          </a:xfrm>
          <a:prstGeom prst="rect">
            <a:avLst/>
          </a:prstGeom>
          <a:noFill/>
          <a:ln w="9525">
            <a:noFill/>
            <a:miter lim="800000"/>
            <a:headEnd/>
            <a:tailEnd/>
          </a:ln>
          <a:effectLst/>
        </p:spPr>
      </p:pic>
      <p:sp>
        <p:nvSpPr>
          <p:cNvPr id="151564" name="Text Box 12">
            <a:hlinkClick r:id="rId5" action="ppaction://program"/>
          </p:cNvPr>
          <p:cNvSpPr txBox="1">
            <a:spLocks noChangeArrowheads="1"/>
          </p:cNvSpPr>
          <p:nvPr/>
        </p:nvSpPr>
        <p:spPr bwMode="auto">
          <a:xfrm>
            <a:off x="7908925" y="1196975"/>
            <a:ext cx="1235075" cy="457200"/>
          </a:xfrm>
          <a:prstGeom prst="rect">
            <a:avLst/>
          </a:prstGeom>
          <a:noFill/>
          <a:ln w="9525">
            <a:noFill/>
            <a:miter lim="800000"/>
            <a:headEnd/>
            <a:tailEnd/>
          </a:ln>
          <a:effectLst/>
        </p:spPr>
        <p:txBody>
          <a:bodyPr wrap="none">
            <a:spAutoFit/>
          </a:bodyPr>
          <a:lstStyle/>
          <a:p>
            <a:r>
              <a:rPr lang="de-DE"/>
              <a:t>MuPAD</a:t>
            </a:r>
          </a:p>
        </p:txBody>
      </p:sp>
      <p:sp>
        <p:nvSpPr>
          <p:cNvPr id="151565" name="Text Box 13"/>
          <p:cNvSpPr txBox="1">
            <a:spLocks noChangeArrowheads="1"/>
          </p:cNvSpPr>
          <p:nvPr/>
        </p:nvSpPr>
        <p:spPr bwMode="auto">
          <a:xfrm>
            <a:off x="1187450" y="4005263"/>
            <a:ext cx="6696075" cy="762000"/>
          </a:xfrm>
          <a:prstGeom prst="rect">
            <a:avLst/>
          </a:prstGeom>
          <a:noFill/>
          <a:ln w="9525">
            <a:noFill/>
            <a:miter lim="800000"/>
            <a:headEnd/>
            <a:tailEnd/>
          </a:ln>
          <a:effectLst/>
        </p:spPr>
        <p:txBody>
          <a:bodyPr>
            <a:spAutoFit/>
          </a:bodyPr>
          <a:lstStyle/>
          <a:p>
            <a:r>
              <a:rPr lang="de-DE" sz="2000" dirty="0"/>
              <a:t>Strebt sie keinem Wert zu, ist  die Funktion nicht Riemann-integrierbar.</a:t>
            </a:r>
            <a:r>
              <a:rPr lang="de-DE" dirty="0"/>
              <a:t> </a:t>
            </a:r>
          </a:p>
        </p:txBody>
      </p:sp>
      <p:pic>
        <p:nvPicPr>
          <p:cNvPr id="151566" name="Picture 14"/>
          <p:cNvPicPr>
            <a:picLocks noChangeAspect="1" noChangeArrowheads="1"/>
          </p:cNvPicPr>
          <p:nvPr/>
        </p:nvPicPr>
        <p:blipFill>
          <a:blip r:embed="rId7" cstate="print"/>
          <a:srcRect/>
          <a:stretch>
            <a:fillRect/>
          </a:stretch>
        </p:blipFill>
        <p:spPr bwMode="auto">
          <a:xfrm>
            <a:off x="1258888" y="1125538"/>
            <a:ext cx="4324350" cy="2876550"/>
          </a:xfrm>
          <a:prstGeom prst="rect">
            <a:avLst/>
          </a:prstGeom>
          <a:noFill/>
          <a:ln w="9525">
            <a:noFill/>
            <a:miter lim="800000"/>
            <a:headEnd/>
            <a:tailEnd/>
          </a:ln>
          <a:effectLst/>
        </p:spPr>
      </p:pic>
      <p:pic>
        <p:nvPicPr>
          <p:cNvPr id="151567" name="Picture 15"/>
          <p:cNvPicPr>
            <a:picLocks noChangeAspect="1" noChangeArrowheads="1"/>
          </p:cNvPicPr>
          <p:nvPr/>
        </p:nvPicPr>
        <p:blipFill>
          <a:blip r:embed="rId8" cstate="print"/>
          <a:srcRect/>
          <a:stretch>
            <a:fillRect/>
          </a:stretch>
        </p:blipFill>
        <p:spPr bwMode="auto">
          <a:xfrm>
            <a:off x="1187450" y="1052513"/>
            <a:ext cx="4324350" cy="2876550"/>
          </a:xfrm>
          <a:prstGeom prst="rect">
            <a:avLst/>
          </a:prstGeom>
          <a:noFill/>
          <a:ln w="9525">
            <a:noFill/>
            <a:miter lim="800000"/>
            <a:headEnd/>
            <a:tailEnd/>
          </a:ln>
          <a:effectLst/>
        </p:spPr>
      </p:pic>
      <p:pic>
        <p:nvPicPr>
          <p:cNvPr id="151568" name="Picture 16"/>
          <p:cNvPicPr>
            <a:picLocks noChangeAspect="1" noChangeArrowheads="1"/>
          </p:cNvPicPr>
          <p:nvPr/>
        </p:nvPicPr>
        <p:blipFill>
          <a:blip r:embed="rId9" cstate="print"/>
          <a:srcRect/>
          <a:stretch>
            <a:fillRect/>
          </a:stretch>
        </p:blipFill>
        <p:spPr bwMode="auto">
          <a:xfrm>
            <a:off x="1187450" y="1125538"/>
            <a:ext cx="4324350" cy="2876550"/>
          </a:xfrm>
          <a:prstGeom prst="rect">
            <a:avLst/>
          </a:prstGeom>
          <a:noFill/>
          <a:ln w="9525">
            <a:noFill/>
            <a:miter lim="800000"/>
            <a:headEnd/>
            <a:tailEnd/>
          </a:ln>
          <a:effectLst/>
        </p:spPr>
      </p:pic>
      <p:sp>
        <p:nvSpPr>
          <p:cNvPr id="151569" name="Text Box 17"/>
          <p:cNvSpPr txBox="1">
            <a:spLocks noChangeArrowheads="1"/>
          </p:cNvSpPr>
          <p:nvPr/>
        </p:nvSpPr>
        <p:spPr bwMode="auto">
          <a:xfrm>
            <a:off x="5508625" y="2205038"/>
            <a:ext cx="3116263" cy="1552575"/>
          </a:xfrm>
          <a:prstGeom prst="rect">
            <a:avLst/>
          </a:prstGeom>
          <a:noFill/>
          <a:ln w="9525">
            <a:noFill/>
            <a:miter lim="800000"/>
            <a:headEnd/>
            <a:tailEnd/>
          </a:ln>
          <a:effectLst/>
        </p:spPr>
        <p:txBody>
          <a:bodyPr>
            <a:spAutoFit/>
          </a:bodyPr>
          <a:lstStyle/>
          <a:p>
            <a:r>
              <a:rPr lang="de-DE"/>
              <a:t>Man bestimmt bei  fortschreitender Verfeinerung die Riemann-Summe.</a:t>
            </a:r>
          </a:p>
        </p:txBody>
      </p:sp>
      <p:sp>
        <p:nvSpPr>
          <p:cNvPr id="151570" name="Text Box 18"/>
          <p:cNvSpPr txBox="1">
            <a:spLocks noChangeArrowheads="1"/>
          </p:cNvSpPr>
          <p:nvPr/>
        </p:nvSpPr>
        <p:spPr bwMode="auto">
          <a:xfrm>
            <a:off x="1258888" y="4797425"/>
            <a:ext cx="7272337" cy="1311275"/>
          </a:xfrm>
          <a:prstGeom prst="rect">
            <a:avLst/>
          </a:prstGeom>
          <a:noFill/>
          <a:ln w="9525">
            <a:noFill/>
            <a:miter lim="800000"/>
            <a:headEnd/>
            <a:tailEnd/>
          </a:ln>
          <a:effectLst/>
        </p:spPr>
        <p:txBody>
          <a:bodyPr>
            <a:spAutoFit/>
          </a:bodyPr>
          <a:lstStyle/>
          <a:p>
            <a:r>
              <a:rPr lang="de-DE" sz="2000"/>
              <a:t>Strebt sie aber einem Wert zu,  muss man noch irgendwie absichern, dass derselbe Wert auch für alle anderen Zerlegungen und für alle Zwischenwert-Auswahlen Grenzwert der Riemann-Summe ist.</a:t>
            </a:r>
          </a:p>
        </p:txBody>
      </p:sp>
      <p:sp>
        <p:nvSpPr>
          <p:cNvPr id="151571" name="AutoShape 19"/>
          <p:cNvSpPr>
            <a:spLocks noChangeArrowheads="1"/>
          </p:cNvSpPr>
          <p:nvPr/>
        </p:nvSpPr>
        <p:spPr bwMode="auto">
          <a:xfrm>
            <a:off x="3421063" y="5861832"/>
            <a:ext cx="4897437" cy="609600"/>
          </a:xfrm>
          <a:prstGeom prst="cloudCallout">
            <a:avLst>
              <a:gd name="adj1" fmla="val -48444"/>
              <a:gd name="adj2" fmla="val -89324"/>
            </a:avLst>
          </a:prstGeom>
          <a:solidFill>
            <a:srgbClr val="E0B9E1">
              <a:alpha val="59000"/>
            </a:srgbClr>
          </a:solidFill>
          <a:ln w="9525">
            <a:solidFill>
              <a:schemeClr val="tx1"/>
            </a:solidFill>
            <a:round/>
            <a:headEnd/>
            <a:tailEnd/>
          </a:ln>
          <a:effectLst/>
        </p:spPr>
        <p:txBody>
          <a:bodyPr/>
          <a:lstStyle/>
          <a:p>
            <a:pPr algn="ctr"/>
            <a:r>
              <a:rPr lang="de-DE"/>
              <a:t>ein harter Anspruch!</a:t>
            </a:r>
          </a:p>
        </p:txBody>
      </p:sp>
      <p:sp>
        <p:nvSpPr>
          <p:cNvPr id="4" name="Text Box 8">
            <a:extLst>
              <a:ext uri="{FF2B5EF4-FFF2-40B4-BE49-F238E27FC236}">
                <a16:creationId xmlns:a16="http://schemas.microsoft.com/office/drawing/2014/main" id="{8A957A33-4D36-B34E-6917-B86CA0A194DB}"/>
              </a:ext>
            </a:extLst>
          </p:cNvPr>
          <p:cNvSpPr txBox="1">
            <a:spLocks noChangeArrowheads="1"/>
          </p:cNvSpPr>
          <p:nvPr/>
        </p:nvSpPr>
        <p:spPr bwMode="auto">
          <a:xfrm>
            <a:off x="152035" y="6532174"/>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5" name="Foliennummernplatzhalter 5">
            <a:extLst>
              <a:ext uri="{FF2B5EF4-FFF2-40B4-BE49-F238E27FC236}">
                <a16:creationId xmlns:a16="http://schemas.microsoft.com/office/drawing/2014/main" id="{835C1F6B-F039-9998-BE41-CBBC640E25FE}"/>
              </a:ext>
            </a:extLst>
          </p:cNvPr>
          <p:cNvSpPr txBox="1">
            <a:spLocks/>
          </p:cNvSpPr>
          <p:nvPr/>
        </p:nvSpPr>
        <p:spPr bwMode="auto">
          <a:xfrm>
            <a:off x="7066756" y="6525344"/>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51</a:t>
            </a:fld>
            <a:endParaRPr lang="de-DE" dirty="0"/>
          </a:p>
        </p:txBody>
      </p:sp>
      <p:sp>
        <p:nvSpPr>
          <p:cNvPr id="6" name="Text Box 5">
            <a:extLst>
              <a:ext uri="{FF2B5EF4-FFF2-40B4-BE49-F238E27FC236}">
                <a16:creationId xmlns:a16="http://schemas.microsoft.com/office/drawing/2014/main" id="{3CA2117F-B20B-16CD-B709-1B4C5D39C4D1}"/>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151571"/>
                                        </p:tgtEl>
                                        <p:attrNameLst>
                                          <p:attrName>style.visibility</p:attrName>
                                        </p:attrNameLst>
                                      </p:cBhvr>
                                      <p:to>
                                        <p:strVal val="visible"/>
                                      </p:to>
                                    </p:set>
                                    <p:anim calcmode="lin" valueType="num">
                                      <p:cBhvr>
                                        <p:cTn id="11" dur="1000" fill="hold"/>
                                        <p:tgtEl>
                                          <p:spTgt spid="151571"/>
                                        </p:tgtEl>
                                        <p:attrNameLst>
                                          <p:attrName>ppt_w</p:attrName>
                                        </p:attrNameLst>
                                      </p:cBhvr>
                                      <p:tavLst>
                                        <p:tav tm="0">
                                          <p:val>
                                            <p:fltVal val="0"/>
                                          </p:val>
                                        </p:tav>
                                        <p:tav tm="100000">
                                          <p:val>
                                            <p:strVal val="#ppt_w"/>
                                          </p:val>
                                        </p:tav>
                                      </p:tavLst>
                                    </p:anim>
                                    <p:anim calcmode="lin" valueType="num">
                                      <p:cBhvr>
                                        <p:cTn id="12" dur="1000" fill="hold"/>
                                        <p:tgtEl>
                                          <p:spTgt spid="151571"/>
                                        </p:tgtEl>
                                        <p:attrNameLst>
                                          <p:attrName>ppt_h</p:attrName>
                                        </p:attrNameLst>
                                      </p:cBhvr>
                                      <p:tavLst>
                                        <p:tav tm="0">
                                          <p:val>
                                            <p:fltVal val="0"/>
                                          </p:val>
                                        </p:tav>
                                        <p:tav tm="100000">
                                          <p:val>
                                            <p:strVal val="#ppt_h"/>
                                          </p:val>
                                        </p:tav>
                                      </p:tavLst>
                                    </p:anim>
                                    <p:anim calcmode="lin" valueType="num">
                                      <p:cBhvr>
                                        <p:cTn id="13" dur="1000" fill="hold"/>
                                        <p:tgtEl>
                                          <p:spTgt spid="15157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515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70" grpId="0"/>
      <p:bldP spid="151571"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12" name="Text Box 12"/>
          <p:cNvSpPr txBox="1">
            <a:spLocks noChangeArrowheads="1"/>
          </p:cNvSpPr>
          <p:nvPr/>
        </p:nvSpPr>
        <p:spPr bwMode="auto">
          <a:xfrm>
            <a:off x="5076825" y="4581525"/>
            <a:ext cx="3671888" cy="1616075"/>
          </a:xfrm>
          <a:prstGeom prst="rect">
            <a:avLst/>
          </a:prstGeom>
          <a:noFill/>
          <a:ln w="9525">
            <a:noFill/>
            <a:miter lim="800000"/>
            <a:headEnd/>
            <a:tailEnd/>
          </a:ln>
          <a:effectLst/>
        </p:spPr>
        <p:txBody>
          <a:bodyPr>
            <a:spAutoFit/>
          </a:bodyPr>
          <a:lstStyle/>
          <a:p>
            <a:r>
              <a:rPr lang="de-DE" sz="2000" dirty="0"/>
              <a:t>die hier gelb sichtbaren Rechtecke sind zusammen gerade der Unterschied zwischen Obersumme  und Untersumme.</a:t>
            </a:r>
          </a:p>
        </p:txBody>
      </p:sp>
      <p:sp>
        <p:nvSpPr>
          <p:cNvPr id="153602" name="Rectangle 2"/>
          <p:cNvSpPr>
            <a:spLocks noGrp="1" noChangeArrowheads="1"/>
          </p:cNvSpPr>
          <p:nvPr>
            <p:ph type="ctrTitle"/>
          </p:nvPr>
        </p:nvSpPr>
        <p:spPr>
          <a:xfrm>
            <a:off x="1331913" y="404813"/>
            <a:ext cx="7488237" cy="647700"/>
          </a:xfrm>
          <a:noFill/>
          <a:ln w="76200" cmpd="tri">
            <a:solidFill>
              <a:srgbClr val="993366"/>
            </a:solidFill>
          </a:ln>
        </p:spPr>
        <p:txBody>
          <a:bodyPr/>
          <a:lstStyle/>
          <a:p>
            <a:r>
              <a:rPr lang="de-DE" sz="2800"/>
              <a:t>Notwendiges und hinreichendes Kriterium</a:t>
            </a:r>
            <a:endParaRPr lang="de-DE" sz="2000"/>
          </a:p>
        </p:txBody>
      </p:sp>
      <p:sp>
        <p:nvSpPr>
          <p:cNvPr id="15360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360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15360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05" name="Text Box 5"/>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
        <p:nvSpPr>
          <p:cNvPr id="153606"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53607"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3608"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3609"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53610"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53611" name="Picture 11"/>
          <p:cNvPicPr>
            <a:picLocks noChangeAspect="1" noChangeArrowheads="1"/>
          </p:cNvPicPr>
          <p:nvPr/>
        </p:nvPicPr>
        <p:blipFill>
          <a:blip r:embed="rId5" cstate="print"/>
          <a:srcRect/>
          <a:stretch>
            <a:fillRect/>
          </a:stretch>
        </p:blipFill>
        <p:spPr bwMode="auto">
          <a:xfrm>
            <a:off x="1116013" y="3284538"/>
            <a:ext cx="4067175" cy="2952750"/>
          </a:xfrm>
          <a:prstGeom prst="rect">
            <a:avLst/>
          </a:prstGeom>
          <a:noFill/>
          <a:ln w="9525">
            <a:noFill/>
            <a:miter lim="800000"/>
            <a:headEnd/>
            <a:tailEnd/>
          </a:ln>
          <a:effectLst/>
        </p:spPr>
      </p:pic>
      <p:pic>
        <p:nvPicPr>
          <p:cNvPr id="153613" name="Picture 13"/>
          <p:cNvPicPr>
            <a:picLocks noChangeAspect="1" noChangeArrowheads="1"/>
          </p:cNvPicPr>
          <p:nvPr/>
        </p:nvPicPr>
        <p:blipFill>
          <a:blip r:embed="rId6" cstate="print"/>
          <a:srcRect/>
          <a:stretch>
            <a:fillRect/>
          </a:stretch>
        </p:blipFill>
        <p:spPr bwMode="auto">
          <a:xfrm>
            <a:off x="1187450" y="1628775"/>
            <a:ext cx="7361238" cy="2057400"/>
          </a:xfrm>
          <a:prstGeom prst="rect">
            <a:avLst/>
          </a:prstGeom>
          <a:noFill/>
          <a:ln w="9525">
            <a:noFill/>
            <a:miter lim="800000"/>
            <a:headEnd/>
            <a:tailEnd/>
          </a:ln>
          <a:effectLst/>
        </p:spPr>
      </p:pic>
      <p:sp>
        <p:nvSpPr>
          <p:cNvPr id="153614" name="Text Box 14"/>
          <p:cNvSpPr txBox="1">
            <a:spLocks noChangeArrowheads="1"/>
          </p:cNvSpPr>
          <p:nvPr/>
        </p:nvSpPr>
        <p:spPr bwMode="auto">
          <a:xfrm>
            <a:off x="5148263" y="3789363"/>
            <a:ext cx="3600450" cy="701675"/>
          </a:xfrm>
          <a:prstGeom prst="rect">
            <a:avLst/>
          </a:prstGeom>
          <a:noFill/>
          <a:ln w="9525">
            <a:noFill/>
            <a:miter lim="800000"/>
            <a:headEnd/>
            <a:tailEnd/>
          </a:ln>
          <a:effectLst/>
        </p:spPr>
        <p:txBody>
          <a:bodyPr>
            <a:spAutoFit/>
          </a:bodyPr>
          <a:lstStyle/>
          <a:p>
            <a:r>
              <a:rPr lang="de-DE" sz="2000"/>
              <a:t>die größte Schwankung  jedem Streifen....</a:t>
            </a:r>
          </a:p>
        </p:txBody>
      </p:sp>
      <p:sp>
        <p:nvSpPr>
          <p:cNvPr id="153615" name="Text Box 15"/>
          <p:cNvSpPr txBox="1">
            <a:spLocks noChangeArrowheads="1"/>
          </p:cNvSpPr>
          <p:nvPr/>
        </p:nvSpPr>
        <p:spPr bwMode="auto">
          <a:xfrm>
            <a:off x="1331913" y="1196975"/>
            <a:ext cx="6459537" cy="457200"/>
          </a:xfrm>
          <a:prstGeom prst="rect">
            <a:avLst/>
          </a:prstGeom>
          <a:noFill/>
          <a:ln w="9525">
            <a:noFill/>
            <a:miter lim="800000"/>
            <a:headEnd/>
            <a:tailEnd/>
          </a:ln>
          <a:effectLst/>
        </p:spPr>
        <p:txBody>
          <a:bodyPr wrap="none">
            <a:spAutoFit/>
          </a:bodyPr>
          <a:lstStyle/>
          <a:p>
            <a:r>
              <a:rPr lang="de-DE"/>
              <a:t>Bei gegebener Zerlegung betrachtet Riemann:</a:t>
            </a:r>
          </a:p>
        </p:txBody>
      </p:sp>
      <p:sp>
        <p:nvSpPr>
          <p:cNvPr id="7" name="Text Box 8">
            <a:extLst>
              <a:ext uri="{FF2B5EF4-FFF2-40B4-BE49-F238E27FC236}">
                <a16:creationId xmlns:a16="http://schemas.microsoft.com/office/drawing/2014/main" id="{FDEC8CD5-254F-87DF-9405-EF916FBBCE4A}"/>
              </a:ext>
            </a:extLst>
          </p:cNvPr>
          <p:cNvSpPr txBox="1">
            <a:spLocks noChangeArrowheads="1"/>
          </p:cNvSpPr>
          <p:nvPr/>
        </p:nvSpPr>
        <p:spPr bwMode="auto">
          <a:xfrm>
            <a:off x="89979" y="651908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8" name="Foliennummernplatzhalter 5">
            <a:extLst>
              <a:ext uri="{FF2B5EF4-FFF2-40B4-BE49-F238E27FC236}">
                <a16:creationId xmlns:a16="http://schemas.microsoft.com/office/drawing/2014/main" id="{85B9E0D6-34D6-6753-8FE4-E554CF3299E4}"/>
              </a:ext>
            </a:extLst>
          </p:cNvPr>
          <p:cNvSpPr txBox="1">
            <a:spLocks/>
          </p:cNvSpPr>
          <p:nvPr/>
        </p:nvSpPr>
        <p:spPr bwMode="auto">
          <a:xfrm>
            <a:off x="7010400" y="6519088"/>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52</a:t>
            </a:fld>
            <a:endParaRPr lang="de-DE"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1331913" y="404813"/>
            <a:ext cx="7488237" cy="647700"/>
          </a:xfrm>
          <a:noFill/>
          <a:ln w="76200" cmpd="tri">
            <a:solidFill>
              <a:srgbClr val="993366"/>
            </a:solidFill>
          </a:ln>
        </p:spPr>
        <p:txBody>
          <a:bodyPr/>
          <a:lstStyle/>
          <a:p>
            <a:r>
              <a:rPr lang="de-DE" sz="2800"/>
              <a:t>Notwendiges und hinreichendes Kriterium</a:t>
            </a:r>
            <a:endParaRPr lang="de-DE" sz="2000"/>
          </a:p>
        </p:txBody>
      </p:sp>
      <p:sp>
        <p:nvSpPr>
          <p:cNvPr id="15565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5652"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15565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654"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55655"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5656"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5657"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55658"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55659" name="Picture 11"/>
          <p:cNvPicPr>
            <a:picLocks noChangeAspect="1" noChangeArrowheads="1"/>
          </p:cNvPicPr>
          <p:nvPr/>
        </p:nvPicPr>
        <p:blipFill>
          <a:blip r:embed="rId5" cstate="print"/>
          <a:srcRect/>
          <a:stretch>
            <a:fillRect/>
          </a:stretch>
        </p:blipFill>
        <p:spPr bwMode="auto">
          <a:xfrm>
            <a:off x="1116013" y="3284538"/>
            <a:ext cx="4067175" cy="2952750"/>
          </a:xfrm>
          <a:prstGeom prst="rect">
            <a:avLst/>
          </a:prstGeom>
          <a:noFill/>
          <a:ln w="9525">
            <a:noFill/>
            <a:miter lim="800000"/>
            <a:headEnd/>
            <a:tailEnd/>
          </a:ln>
          <a:effectLst/>
        </p:spPr>
      </p:pic>
      <p:sp>
        <p:nvSpPr>
          <p:cNvPr id="155660" name="Text Box 12"/>
          <p:cNvSpPr txBox="1">
            <a:spLocks noChangeArrowheads="1"/>
          </p:cNvSpPr>
          <p:nvPr/>
        </p:nvSpPr>
        <p:spPr bwMode="auto">
          <a:xfrm>
            <a:off x="5076825" y="2781300"/>
            <a:ext cx="3671888" cy="1616075"/>
          </a:xfrm>
          <a:prstGeom prst="rect">
            <a:avLst/>
          </a:prstGeom>
          <a:noFill/>
          <a:ln w="9525">
            <a:noFill/>
            <a:miter lim="800000"/>
            <a:headEnd/>
            <a:tailEnd/>
          </a:ln>
          <a:effectLst/>
        </p:spPr>
        <p:txBody>
          <a:bodyPr>
            <a:spAutoFit/>
          </a:bodyPr>
          <a:lstStyle/>
          <a:p>
            <a:r>
              <a:rPr lang="de-DE" sz="2000"/>
              <a:t>Liegen aber (endliche) Sprünge vor, wird die Flächengröße durch kleine Breite der Rechtecke unter jede Schranke gedrückt.</a:t>
            </a:r>
          </a:p>
        </p:txBody>
      </p:sp>
      <p:sp>
        <p:nvSpPr>
          <p:cNvPr id="155661" name="Text Box 13"/>
          <p:cNvSpPr txBox="1">
            <a:spLocks noChangeArrowheads="1"/>
          </p:cNvSpPr>
          <p:nvPr/>
        </p:nvSpPr>
        <p:spPr bwMode="auto">
          <a:xfrm>
            <a:off x="1258888" y="2349500"/>
            <a:ext cx="7489825" cy="701675"/>
          </a:xfrm>
          <a:prstGeom prst="rect">
            <a:avLst/>
          </a:prstGeom>
          <a:noFill/>
          <a:ln w="9525">
            <a:noFill/>
            <a:miter lim="800000"/>
            <a:headEnd/>
            <a:tailEnd/>
          </a:ln>
          <a:effectLst/>
        </p:spPr>
        <p:txBody>
          <a:bodyPr>
            <a:spAutoFit/>
          </a:bodyPr>
          <a:lstStyle/>
          <a:p>
            <a:r>
              <a:rPr lang="de-DE" sz="2000"/>
              <a:t>Bei stetigen Funktionen werden auch die Höhen der gelben Rechtecke beliebig klein. </a:t>
            </a:r>
          </a:p>
        </p:txBody>
      </p:sp>
      <p:sp>
        <p:nvSpPr>
          <p:cNvPr id="155662" name="Text Box 14"/>
          <p:cNvSpPr txBox="1">
            <a:spLocks noChangeArrowheads="1"/>
          </p:cNvSpPr>
          <p:nvPr/>
        </p:nvSpPr>
        <p:spPr bwMode="auto">
          <a:xfrm>
            <a:off x="1331913" y="1196975"/>
            <a:ext cx="7488237" cy="1073150"/>
          </a:xfrm>
          <a:prstGeom prst="rect">
            <a:avLst/>
          </a:prstGeom>
          <a:noFill/>
          <a:ln w="66675" cmpd="thinThick">
            <a:solidFill>
              <a:srgbClr val="FF0000"/>
            </a:solidFill>
            <a:miter lim="800000"/>
            <a:headEnd/>
            <a:tailEnd/>
          </a:ln>
          <a:effectLst/>
        </p:spPr>
        <p:txBody>
          <a:bodyPr>
            <a:spAutoFit/>
          </a:bodyPr>
          <a:lstStyle/>
          <a:p>
            <a:r>
              <a:rPr lang="de-DE" sz="2000"/>
              <a:t>f sei beschränkt, dann gilt: Das Integral existiert genau dann, wenn sich der Unterschied der Ober und Untersummen durch Verfeinerung der Zerlegung unter jede Schranke drücken lässt.</a:t>
            </a:r>
          </a:p>
        </p:txBody>
      </p:sp>
      <p:sp>
        <p:nvSpPr>
          <p:cNvPr id="155663" name="AutoShape 15"/>
          <p:cNvSpPr>
            <a:spLocks noChangeArrowheads="1"/>
          </p:cNvSpPr>
          <p:nvPr/>
        </p:nvSpPr>
        <p:spPr bwMode="auto">
          <a:xfrm>
            <a:off x="5148263" y="5157788"/>
            <a:ext cx="3671887" cy="1223962"/>
          </a:xfrm>
          <a:prstGeom prst="horizontalScroll">
            <a:avLst>
              <a:gd name="adj" fmla="val 12500"/>
            </a:avLst>
          </a:prstGeom>
          <a:solidFill>
            <a:srgbClr val="E0B9E1">
              <a:alpha val="52000"/>
            </a:srgbClr>
          </a:solidFill>
          <a:ln w="9525">
            <a:solidFill>
              <a:schemeClr val="tx1"/>
            </a:solidFill>
            <a:round/>
            <a:headEnd/>
            <a:tailEnd/>
          </a:ln>
          <a:effectLst/>
        </p:spPr>
        <p:txBody>
          <a:bodyPr wrap="none" anchor="ctr"/>
          <a:lstStyle/>
          <a:p>
            <a:pPr algn="ctr"/>
            <a:r>
              <a:rPr lang="de-DE"/>
              <a:t>Riemannsche Ober- </a:t>
            </a:r>
          </a:p>
          <a:p>
            <a:pPr algn="ctr"/>
            <a:r>
              <a:rPr lang="de-DE"/>
              <a:t>und Untersummen </a:t>
            </a:r>
          </a:p>
        </p:txBody>
      </p:sp>
      <p:sp>
        <p:nvSpPr>
          <p:cNvPr id="155664" name="Text Box 16"/>
          <p:cNvSpPr txBox="1">
            <a:spLocks noChangeArrowheads="1"/>
          </p:cNvSpPr>
          <p:nvPr/>
        </p:nvSpPr>
        <p:spPr bwMode="auto">
          <a:xfrm>
            <a:off x="5076825" y="4508500"/>
            <a:ext cx="3598863" cy="822325"/>
          </a:xfrm>
          <a:prstGeom prst="rect">
            <a:avLst/>
          </a:prstGeom>
          <a:noFill/>
          <a:ln w="9525">
            <a:noFill/>
            <a:miter lim="800000"/>
            <a:headEnd/>
            <a:tailEnd/>
          </a:ln>
          <a:effectLst/>
        </p:spPr>
        <p:txBody>
          <a:bodyPr>
            <a:spAutoFit/>
          </a:bodyPr>
          <a:lstStyle/>
          <a:p>
            <a:pPr>
              <a:spcBef>
                <a:spcPct val="50000"/>
              </a:spcBef>
            </a:pPr>
            <a:r>
              <a:rPr lang="de-DE"/>
              <a:t>Also ist es nun doch gerechtfertigt zu sagen:</a:t>
            </a:r>
          </a:p>
        </p:txBody>
      </p:sp>
      <p:sp>
        <p:nvSpPr>
          <p:cNvPr id="155665" name="Text Box 17"/>
          <p:cNvSpPr txBox="1">
            <a:spLocks noChangeArrowheads="1"/>
          </p:cNvSpPr>
          <p:nvPr/>
        </p:nvSpPr>
        <p:spPr bwMode="auto">
          <a:xfrm>
            <a:off x="1763713" y="6092825"/>
            <a:ext cx="2879725" cy="304800"/>
          </a:xfrm>
          <a:prstGeom prst="rect">
            <a:avLst/>
          </a:prstGeom>
          <a:noFill/>
          <a:ln w="9525">
            <a:noFill/>
            <a:miter lim="800000"/>
            <a:headEnd/>
            <a:tailEnd/>
          </a:ln>
          <a:effectLst/>
        </p:spPr>
        <p:txBody>
          <a:bodyPr>
            <a:spAutoFit/>
          </a:bodyPr>
          <a:lstStyle/>
          <a:p>
            <a:pPr>
              <a:spcBef>
                <a:spcPct val="50000"/>
              </a:spcBef>
            </a:pPr>
            <a:r>
              <a:rPr lang="de-DE" sz="1400" b="1"/>
              <a:t>eigentlich beliebige Zerlegung</a:t>
            </a:r>
          </a:p>
        </p:txBody>
      </p:sp>
      <p:sp>
        <p:nvSpPr>
          <p:cNvPr id="3" name="Text Box 8">
            <a:extLst>
              <a:ext uri="{FF2B5EF4-FFF2-40B4-BE49-F238E27FC236}">
                <a16:creationId xmlns:a16="http://schemas.microsoft.com/office/drawing/2014/main" id="{F1295A23-EE34-8280-63E2-D56777EDCD53}"/>
              </a:ext>
            </a:extLst>
          </p:cNvPr>
          <p:cNvSpPr txBox="1">
            <a:spLocks noChangeArrowheads="1"/>
          </p:cNvSpPr>
          <p:nvPr/>
        </p:nvSpPr>
        <p:spPr bwMode="auto">
          <a:xfrm>
            <a:off x="152035" y="6532174"/>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4" name="Foliennummernplatzhalter 5">
            <a:extLst>
              <a:ext uri="{FF2B5EF4-FFF2-40B4-BE49-F238E27FC236}">
                <a16:creationId xmlns:a16="http://schemas.microsoft.com/office/drawing/2014/main" id="{DFDE9C09-9A53-E4B9-E15A-7D3B5D83C947}"/>
              </a:ext>
            </a:extLst>
          </p:cNvPr>
          <p:cNvSpPr txBox="1">
            <a:spLocks/>
          </p:cNvSpPr>
          <p:nvPr/>
        </p:nvSpPr>
        <p:spPr bwMode="auto">
          <a:xfrm>
            <a:off x="7066756" y="6525344"/>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53</a:t>
            </a:fld>
            <a:endParaRPr lang="de-DE" dirty="0"/>
          </a:p>
        </p:txBody>
      </p:sp>
      <p:sp>
        <p:nvSpPr>
          <p:cNvPr id="5" name="Text Box 5">
            <a:extLst>
              <a:ext uri="{FF2B5EF4-FFF2-40B4-BE49-F238E27FC236}">
                <a16:creationId xmlns:a16="http://schemas.microsoft.com/office/drawing/2014/main" id="{65ACCF83-DF2E-E353-B95E-6A9D102FFFB1}"/>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6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6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55663"/>
                                        </p:tgtEl>
                                        <p:attrNameLst>
                                          <p:attrName>style.visibility</p:attrName>
                                        </p:attrNameLst>
                                      </p:cBhvr>
                                      <p:to>
                                        <p:strVal val="visible"/>
                                      </p:to>
                                    </p:set>
                                    <p:animEffect transition="in" filter="blinds(horizontal)">
                                      <p:cBhvr>
                                        <p:cTn id="19" dur="500"/>
                                        <p:tgtEl>
                                          <p:spTgt spid="155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0" grpId="0"/>
      <p:bldP spid="155661" grpId="0"/>
      <p:bldP spid="155663" grpId="0" animBg="1"/>
      <p:bldP spid="155664"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3" cstate="print"/>
          <a:srcRect/>
          <a:stretch>
            <a:fillRect/>
          </a:stretch>
        </p:blipFill>
        <p:spPr bwMode="auto">
          <a:xfrm>
            <a:off x="971550" y="3213100"/>
            <a:ext cx="4324350" cy="2876550"/>
          </a:xfrm>
          <a:prstGeom prst="rect">
            <a:avLst/>
          </a:prstGeom>
          <a:noFill/>
          <a:ln w="9525">
            <a:noFill/>
            <a:miter lim="800000"/>
            <a:headEnd/>
            <a:tailEnd/>
          </a:ln>
          <a:effectLst/>
        </p:spPr>
      </p:pic>
      <p:sp>
        <p:nvSpPr>
          <p:cNvPr id="157699" name="Rectangle 3"/>
          <p:cNvSpPr>
            <a:spLocks noGrp="1" noChangeArrowheads="1"/>
          </p:cNvSpPr>
          <p:nvPr>
            <p:ph type="ctrTitle"/>
          </p:nvPr>
        </p:nvSpPr>
        <p:spPr>
          <a:xfrm>
            <a:off x="1331913" y="404813"/>
            <a:ext cx="7200900" cy="647700"/>
          </a:xfrm>
          <a:noFill/>
          <a:ln w="76200" cmpd="tri">
            <a:solidFill>
              <a:srgbClr val="993366"/>
            </a:solidFill>
          </a:ln>
        </p:spPr>
        <p:txBody>
          <a:bodyPr/>
          <a:lstStyle/>
          <a:p>
            <a:r>
              <a:rPr lang="de-DE" sz="2800"/>
              <a:t> Besondere Funktionen vom Dirichlet-Typ</a:t>
            </a:r>
            <a:endParaRPr lang="de-DE" sz="2000"/>
          </a:p>
        </p:txBody>
      </p:sp>
      <p:sp>
        <p:nvSpPr>
          <p:cNvPr id="157700"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7701"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15770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7703" name="Rectangle 7"/>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57704"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7705" name="Rectangle 9"/>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7706"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57707" name="Rectangle 11"/>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57708" name="Picture 12">
            <a:hlinkClick r:id="rId6" action="ppaction://program"/>
          </p:cNvPr>
          <p:cNvPicPr>
            <a:picLocks noChangeAspect="1" noChangeArrowheads="1"/>
          </p:cNvPicPr>
          <p:nvPr/>
        </p:nvPicPr>
        <p:blipFill>
          <a:blip r:embed="rId7" cstate="print"/>
          <a:srcRect/>
          <a:stretch>
            <a:fillRect/>
          </a:stretch>
        </p:blipFill>
        <p:spPr bwMode="auto">
          <a:xfrm>
            <a:off x="6877050" y="1196975"/>
            <a:ext cx="1058863" cy="1079500"/>
          </a:xfrm>
          <a:prstGeom prst="rect">
            <a:avLst/>
          </a:prstGeom>
          <a:noFill/>
          <a:ln w="9525">
            <a:noFill/>
            <a:miter lim="800000"/>
            <a:headEnd/>
            <a:tailEnd/>
          </a:ln>
          <a:effectLst/>
        </p:spPr>
      </p:pic>
      <p:sp>
        <p:nvSpPr>
          <p:cNvPr id="157709" name="Text Box 13">
            <a:hlinkClick r:id="rId6" action="ppaction://program"/>
          </p:cNvPr>
          <p:cNvSpPr txBox="1">
            <a:spLocks noChangeArrowheads="1"/>
          </p:cNvSpPr>
          <p:nvPr/>
        </p:nvSpPr>
        <p:spPr bwMode="auto">
          <a:xfrm>
            <a:off x="7908925" y="1484313"/>
            <a:ext cx="1235075" cy="457200"/>
          </a:xfrm>
          <a:prstGeom prst="rect">
            <a:avLst/>
          </a:prstGeom>
          <a:noFill/>
          <a:ln w="9525">
            <a:noFill/>
            <a:miter lim="800000"/>
            <a:headEnd/>
            <a:tailEnd/>
          </a:ln>
          <a:effectLst/>
        </p:spPr>
        <p:txBody>
          <a:bodyPr wrap="none">
            <a:spAutoFit/>
          </a:bodyPr>
          <a:lstStyle/>
          <a:p>
            <a:r>
              <a:rPr lang="de-DE"/>
              <a:t>MuPAD</a:t>
            </a:r>
          </a:p>
        </p:txBody>
      </p:sp>
      <p:pic>
        <p:nvPicPr>
          <p:cNvPr id="157710" name="Picture 14"/>
          <p:cNvPicPr>
            <a:picLocks noChangeAspect="1" noChangeArrowheads="1"/>
          </p:cNvPicPr>
          <p:nvPr/>
        </p:nvPicPr>
        <p:blipFill>
          <a:blip r:embed="rId8" cstate="print"/>
          <a:srcRect/>
          <a:stretch>
            <a:fillRect/>
          </a:stretch>
        </p:blipFill>
        <p:spPr bwMode="auto">
          <a:xfrm>
            <a:off x="1116013" y="3284538"/>
            <a:ext cx="4324350" cy="2876550"/>
          </a:xfrm>
          <a:prstGeom prst="rect">
            <a:avLst/>
          </a:prstGeom>
          <a:noFill/>
          <a:ln w="9525">
            <a:noFill/>
            <a:miter lim="800000"/>
            <a:headEnd/>
            <a:tailEnd/>
          </a:ln>
          <a:effectLst/>
        </p:spPr>
      </p:pic>
      <p:sp>
        <p:nvSpPr>
          <p:cNvPr id="157711" name="Rectangle 15"/>
          <p:cNvSpPr>
            <a:spLocks noChangeArrowheads="1"/>
          </p:cNvSpPr>
          <p:nvPr/>
        </p:nvSpPr>
        <p:spPr bwMode="auto">
          <a:xfrm>
            <a:off x="0" y="30289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7712" name="Object 16"/>
          <p:cNvGraphicFramePr>
            <a:graphicFrameLocks noChangeAspect="1"/>
          </p:cNvGraphicFramePr>
          <p:nvPr/>
        </p:nvGraphicFramePr>
        <p:xfrm>
          <a:off x="1403350" y="1268413"/>
          <a:ext cx="5616575" cy="1450975"/>
        </p:xfrm>
        <a:graphic>
          <a:graphicData uri="http://schemas.openxmlformats.org/presentationml/2006/ole">
            <mc:AlternateContent xmlns:mc="http://schemas.openxmlformats.org/markup-compatibility/2006">
              <mc:Choice xmlns:v="urn:schemas-microsoft-com:vml" Requires="v">
                <p:oleObj name="Equation" r:id="rId9" imgW="3098800" imgH="800100" progId="Equation.DSMT4">
                  <p:embed/>
                </p:oleObj>
              </mc:Choice>
              <mc:Fallback>
                <p:oleObj name="Equation" r:id="rId9" imgW="3098800" imgH="800100" progId="Equation.DSMT4">
                  <p:embed/>
                  <p:pic>
                    <p:nvPicPr>
                      <p:cNvPr id="157712"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3350" y="1268413"/>
                        <a:ext cx="5616575" cy="145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7713" name="Text Box 17"/>
          <p:cNvSpPr txBox="1">
            <a:spLocks noChangeArrowheads="1"/>
          </p:cNvSpPr>
          <p:nvPr/>
        </p:nvSpPr>
        <p:spPr bwMode="auto">
          <a:xfrm flipH="1">
            <a:off x="5149850" y="2997200"/>
            <a:ext cx="3671888" cy="1552575"/>
          </a:xfrm>
          <a:prstGeom prst="rect">
            <a:avLst/>
          </a:prstGeom>
          <a:noFill/>
          <a:ln w="9525">
            <a:noFill/>
            <a:miter lim="800000"/>
            <a:headEnd/>
            <a:tailEnd/>
          </a:ln>
          <a:effectLst/>
        </p:spPr>
        <p:txBody>
          <a:bodyPr>
            <a:spAutoFit/>
          </a:bodyPr>
          <a:lstStyle/>
          <a:p>
            <a:r>
              <a:rPr lang="de-DE"/>
              <a:t>Die Funktion ist an allen rationalen Stellen unstetig und an allen irrationalen Stellen stetig.</a:t>
            </a:r>
          </a:p>
        </p:txBody>
      </p:sp>
      <p:sp>
        <p:nvSpPr>
          <p:cNvPr id="157714" name="Text Box 18"/>
          <p:cNvSpPr txBox="1">
            <a:spLocks noChangeArrowheads="1"/>
          </p:cNvSpPr>
          <p:nvPr/>
        </p:nvSpPr>
        <p:spPr bwMode="auto">
          <a:xfrm>
            <a:off x="5292725" y="4652963"/>
            <a:ext cx="3240088" cy="641350"/>
          </a:xfrm>
          <a:prstGeom prst="rect">
            <a:avLst/>
          </a:prstGeom>
          <a:noFill/>
          <a:ln w="9525">
            <a:noFill/>
            <a:miter lim="800000"/>
            <a:headEnd/>
            <a:tailEnd/>
          </a:ln>
          <a:effectLst/>
        </p:spPr>
        <p:txBody>
          <a:bodyPr>
            <a:spAutoFit/>
          </a:bodyPr>
          <a:lstStyle/>
          <a:p>
            <a:r>
              <a:rPr lang="de-DE" sz="1800"/>
              <a:t>Für das letztere gibt Hischer (-&gt;Lit.) ein schlauen Beweis.</a:t>
            </a:r>
          </a:p>
        </p:txBody>
      </p:sp>
      <p:sp>
        <p:nvSpPr>
          <p:cNvPr id="157715" name="AutoShape 19"/>
          <p:cNvSpPr>
            <a:spLocks noChangeArrowheads="1"/>
          </p:cNvSpPr>
          <p:nvPr/>
        </p:nvSpPr>
        <p:spPr bwMode="auto">
          <a:xfrm>
            <a:off x="5364163" y="5373688"/>
            <a:ext cx="3529012" cy="1008062"/>
          </a:xfrm>
          <a:prstGeom prst="horizontalScroll">
            <a:avLst>
              <a:gd name="adj" fmla="val 12500"/>
            </a:avLst>
          </a:prstGeom>
          <a:solidFill>
            <a:srgbClr val="E0B9E1">
              <a:alpha val="61000"/>
            </a:srgbClr>
          </a:solidFill>
          <a:ln w="9525">
            <a:solidFill>
              <a:schemeClr val="tx1"/>
            </a:solidFill>
            <a:round/>
            <a:headEnd/>
            <a:tailEnd/>
          </a:ln>
          <a:effectLst/>
        </p:spPr>
        <p:txBody>
          <a:bodyPr wrap="none" anchor="ctr"/>
          <a:lstStyle/>
          <a:p>
            <a:pPr algn="ctr">
              <a:spcBef>
                <a:spcPct val="50000"/>
              </a:spcBef>
            </a:pPr>
            <a:r>
              <a:rPr lang="de-DE"/>
              <a:t>Riemann-integrierbar.</a:t>
            </a:r>
          </a:p>
        </p:txBody>
      </p:sp>
      <p:sp>
        <p:nvSpPr>
          <p:cNvPr id="2" name="Text Box 8">
            <a:extLst>
              <a:ext uri="{FF2B5EF4-FFF2-40B4-BE49-F238E27FC236}">
                <a16:creationId xmlns:a16="http://schemas.microsoft.com/office/drawing/2014/main" id="{EE9C5335-D784-90FA-118D-1D99A851F414}"/>
              </a:ext>
            </a:extLst>
          </p:cNvPr>
          <p:cNvSpPr txBox="1">
            <a:spLocks noChangeArrowheads="1"/>
          </p:cNvSpPr>
          <p:nvPr/>
        </p:nvSpPr>
        <p:spPr bwMode="auto">
          <a:xfrm>
            <a:off x="152035" y="6532174"/>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F9CBCCA9-4818-E8E8-38F3-2158F4878638}"/>
              </a:ext>
            </a:extLst>
          </p:cNvPr>
          <p:cNvSpPr txBox="1">
            <a:spLocks/>
          </p:cNvSpPr>
          <p:nvPr/>
        </p:nvSpPr>
        <p:spPr bwMode="auto">
          <a:xfrm>
            <a:off x="7066756" y="6525344"/>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54</a:t>
            </a:fld>
            <a:endParaRPr lang="de-DE" dirty="0"/>
          </a:p>
        </p:txBody>
      </p:sp>
      <p:sp>
        <p:nvSpPr>
          <p:cNvPr id="4" name="Text Box 5">
            <a:extLst>
              <a:ext uri="{FF2B5EF4-FFF2-40B4-BE49-F238E27FC236}">
                <a16:creationId xmlns:a16="http://schemas.microsoft.com/office/drawing/2014/main" id="{745FEFEE-BF95-1AC9-DFE2-FF26C195712C}"/>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7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7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7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57715"/>
                                        </p:tgtEl>
                                        <p:attrNameLst>
                                          <p:attrName>style.visibility</p:attrName>
                                        </p:attrNameLst>
                                      </p:cBhvr>
                                      <p:to>
                                        <p:strVal val="visible"/>
                                      </p:to>
                                    </p:set>
                                    <p:animEffect transition="in" filter="blinds(horizontal)">
                                      <p:cBhvr>
                                        <p:cTn id="19" dur="500"/>
                                        <p:tgtEl>
                                          <p:spTgt spid="157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13" grpId="0"/>
      <p:bldP spid="157714" grpId="0"/>
      <p:bldP spid="157715"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3" cstate="print"/>
          <a:srcRect/>
          <a:stretch>
            <a:fillRect/>
          </a:stretch>
        </p:blipFill>
        <p:spPr bwMode="auto">
          <a:xfrm>
            <a:off x="1116013" y="3284538"/>
            <a:ext cx="4324350" cy="2876550"/>
          </a:xfrm>
          <a:prstGeom prst="rect">
            <a:avLst/>
          </a:prstGeom>
          <a:noFill/>
          <a:ln w="9525">
            <a:noFill/>
            <a:miter lim="800000"/>
            <a:headEnd/>
            <a:tailEnd/>
          </a:ln>
          <a:effectLst/>
        </p:spPr>
      </p:pic>
      <p:sp>
        <p:nvSpPr>
          <p:cNvPr id="159747" name="Rectangle 3"/>
          <p:cNvSpPr>
            <a:spLocks noGrp="1" noChangeArrowheads="1"/>
          </p:cNvSpPr>
          <p:nvPr>
            <p:ph type="ctrTitle"/>
          </p:nvPr>
        </p:nvSpPr>
        <p:spPr>
          <a:xfrm>
            <a:off x="1331913" y="404813"/>
            <a:ext cx="7200900" cy="647700"/>
          </a:xfrm>
          <a:noFill/>
          <a:ln w="76200" cmpd="tri">
            <a:solidFill>
              <a:srgbClr val="993366"/>
            </a:solidFill>
          </a:ln>
        </p:spPr>
        <p:txBody>
          <a:bodyPr/>
          <a:lstStyle/>
          <a:p>
            <a:r>
              <a:rPr lang="de-DE" sz="2800"/>
              <a:t> Satz, hinreichendes Kriterium</a:t>
            </a:r>
            <a:endParaRPr lang="de-DE" sz="2000"/>
          </a:p>
        </p:txBody>
      </p:sp>
      <p:sp>
        <p:nvSpPr>
          <p:cNvPr id="159748"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9749"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15974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751" name="Rectangle 7"/>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59752"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9753" name="Rectangle 9"/>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59754"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59755" name="Rectangle 11"/>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sp>
        <p:nvSpPr>
          <p:cNvPr id="159756" name="Rectangle 12"/>
          <p:cNvSpPr>
            <a:spLocks noChangeArrowheads="1"/>
          </p:cNvSpPr>
          <p:nvPr/>
        </p:nvSpPr>
        <p:spPr bwMode="auto">
          <a:xfrm>
            <a:off x="0" y="3028950"/>
            <a:ext cx="9144000" cy="0"/>
          </a:xfrm>
          <a:prstGeom prst="rect">
            <a:avLst/>
          </a:prstGeom>
          <a:noFill/>
          <a:ln w="9525">
            <a:noFill/>
            <a:miter lim="800000"/>
            <a:headEnd/>
            <a:tailEnd/>
          </a:ln>
          <a:effectLst/>
        </p:spPr>
        <p:txBody>
          <a:bodyPr wrap="none" anchor="ctr">
            <a:spAutoFit/>
          </a:bodyPr>
          <a:lstStyle/>
          <a:p>
            <a:endParaRPr lang="de-DE"/>
          </a:p>
        </p:txBody>
      </p:sp>
      <p:sp>
        <p:nvSpPr>
          <p:cNvPr id="159757" name="AutoShape 13"/>
          <p:cNvSpPr>
            <a:spLocks noChangeArrowheads="1"/>
          </p:cNvSpPr>
          <p:nvPr/>
        </p:nvSpPr>
        <p:spPr bwMode="auto">
          <a:xfrm>
            <a:off x="5364088" y="4206876"/>
            <a:ext cx="3529012" cy="1008062"/>
          </a:xfrm>
          <a:prstGeom prst="horizontalScroll">
            <a:avLst>
              <a:gd name="adj" fmla="val 12500"/>
            </a:avLst>
          </a:prstGeom>
          <a:solidFill>
            <a:srgbClr val="E0B9E1"/>
          </a:solidFill>
          <a:ln w="9525">
            <a:solidFill>
              <a:schemeClr val="tx1"/>
            </a:solidFill>
            <a:round/>
            <a:headEnd/>
            <a:tailEnd/>
          </a:ln>
          <a:effectLst/>
        </p:spPr>
        <p:txBody>
          <a:bodyPr wrap="none" anchor="ctr"/>
          <a:lstStyle/>
          <a:p>
            <a:pPr algn="ctr">
              <a:spcBef>
                <a:spcPct val="50000"/>
              </a:spcBef>
            </a:pPr>
            <a:r>
              <a:rPr lang="de-DE"/>
              <a:t>Riemann-integrierbar.</a:t>
            </a:r>
          </a:p>
        </p:txBody>
      </p:sp>
      <p:sp>
        <p:nvSpPr>
          <p:cNvPr id="159758" name="Text Box 14"/>
          <p:cNvSpPr txBox="1">
            <a:spLocks noChangeArrowheads="1"/>
          </p:cNvSpPr>
          <p:nvPr/>
        </p:nvSpPr>
        <p:spPr bwMode="auto">
          <a:xfrm>
            <a:off x="1476375" y="1341438"/>
            <a:ext cx="4751388" cy="457200"/>
          </a:xfrm>
          <a:prstGeom prst="rect">
            <a:avLst/>
          </a:prstGeom>
          <a:noFill/>
          <a:ln w="9525">
            <a:noFill/>
            <a:miter lim="800000"/>
            <a:headEnd/>
            <a:tailEnd/>
          </a:ln>
          <a:effectLst/>
        </p:spPr>
        <p:txBody>
          <a:bodyPr>
            <a:spAutoFit/>
          </a:bodyPr>
          <a:lstStyle/>
          <a:p>
            <a:pPr>
              <a:spcBef>
                <a:spcPct val="50000"/>
              </a:spcBef>
            </a:pPr>
            <a:r>
              <a:rPr lang="de-DE"/>
              <a:t>Das mündet in dem Satz: </a:t>
            </a:r>
          </a:p>
        </p:txBody>
      </p:sp>
      <p:sp>
        <p:nvSpPr>
          <p:cNvPr id="159759" name="Text Box 15"/>
          <p:cNvSpPr txBox="1">
            <a:spLocks noChangeArrowheads="1"/>
          </p:cNvSpPr>
          <p:nvPr/>
        </p:nvSpPr>
        <p:spPr bwMode="auto">
          <a:xfrm>
            <a:off x="1476375" y="1989138"/>
            <a:ext cx="7005638" cy="1254125"/>
          </a:xfrm>
          <a:prstGeom prst="rect">
            <a:avLst/>
          </a:prstGeom>
          <a:noFill/>
          <a:ln w="66675" cmpd="thinThick">
            <a:solidFill>
              <a:srgbClr val="FF0000"/>
            </a:solidFill>
            <a:miter lim="800000"/>
            <a:headEnd/>
            <a:tailEnd/>
          </a:ln>
          <a:effectLst/>
        </p:spPr>
        <p:txBody>
          <a:bodyPr>
            <a:spAutoFit/>
          </a:bodyPr>
          <a:lstStyle/>
          <a:p>
            <a:r>
              <a:rPr lang="de-DE"/>
              <a:t>Ist f beschränkt und die Menge der Unstetigkeitsstellen vom Maße 0, dann ist f Riemann-integrierbar</a:t>
            </a:r>
          </a:p>
        </p:txBody>
      </p:sp>
      <p:sp>
        <p:nvSpPr>
          <p:cNvPr id="2" name="Text Box 8">
            <a:extLst>
              <a:ext uri="{FF2B5EF4-FFF2-40B4-BE49-F238E27FC236}">
                <a16:creationId xmlns:a16="http://schemas.microsoft.com/office/drawing/2014/main" id="{8D0E5B8A-68EF-DA11-F0F8-BF743F5F2272}"/>
              </a:ext>
            </a:extLst>
          </p:cNvPr>
          <p:cNvSpPr txBox="1">
            <a:spLocks noChangeArrowheads="1"/>
          </p:cNvSpPr>
          <p:nvPr/>
        </p:nvSpPr>
        <p:spPr bwMode="auto">
          <a:xfrm>
            <a:off x="152035" y="6532174"/>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B8855F3E-046C-AF1C-B955-19781AC9BCAC}"/>
              </a:ext>
            </a:extLst>
          </p:cNvPr>
          <p:cNvSpPr txBox="1">
            <a:spLocks/>
          </p:cNvSpPr>
          <p:nvPr/>
        </p:nvSpPr>
        <p:spPr bwMode="auto">
          <a:xfrm>
            <a:off x="7066756" y="6525344"/>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55</a:t>
            </a:fld>
            <a:endParaRPr lang="de-DE" dirty="0"/>
          </a:p>
        </p:txBody>
      </p:sp>
      <p:sp>
        <p:nvSpPr>
          <p:cNvPr id="4" name="Text Box 5">
            <a:extLst>
              <a:ext uri="{FF2B5EF4-FFF2-40B4-BE49-F238E27FC236}">
                <a16:creationId xmlns:a16="http://schemas.microsoft.com/office/drawing/2014/main" id="{748C9AE0-E2F9-2460-AF13-1EBCF07344E1}"/>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9759"/>
                                        </p:tgtEl>
                                        <p:attrNameLst>
                                          <p:attrName>style.visibility</p:attrName>
                                        </p:attrNameLst>
                                      </p:cBhvr>
                                      <p:to>
                                        <p:strVal val="visible"/>
                                      </p:to>
                                    </p:set>
                                    <p:anim calcmode="lin" valueType="num">
                                      <p:cBhvr>
                                        <p:cTn id="7" dur="1000" fill="hold"/>
                                        <p:tgtEl>
                                          <p:spTgt spid="159759"/>
                                        </p:tgtEl>
                                        <p:attrNameLst>
                                          <p:attrName>ppt_w</p:attrName>
                                        </p:attrNameLst>
                                      </p:cBhvr>
                                      <p:tavLst>
                                        <p:tav tm="0">
                                          <p:val>
                                            <p:strVal val="#ppt_w*0.70"/>
                                          </p:val>
                                        </p:tav>
                                        <p:tav tm="100000">
                                          <p:val>
                                            <p:strVal val="#ppt_w"/>
                                          </p:val>
                                        </p:tav>
                                      </p:tavLst>
                                    </p:anim>
                                    <p:anim calcmode="lin" valueType="num">
                                      <p:cBhvr>
                                        <p:cTn id="8" dur="1000" fill="hold"/>
                                        <p:tgtEl>
                                          <p:spTgt spid="159759"/>
                                        </p:tgtEl>
                                        <p:attrNameLst>
                                          <p:attrName>ppt_h</p:attrName>
                                        </p:attrNameLst>
                                      </p:cBhvr>
                                      <p:tavLst>
                                        <p:tav tm="0">
                                          <p:val>
                                            <p:strVal val="#ppt_h"/>
                                          </p:val>
                                        </p:tav>
                                        <p:tav tm="100000">
                                          <p:val>
                                            <p:strVal val="#ppt_h"/>
                                          </p:val>
                                        </p:tav>
                                      </p:tavLst>
                                    </p:anim>
                                    <p:animEffect transition="in" filter="fade">
                                      <p:cBhvr>
                                        <p:cTn id="9" dur="1000"/>
                                        <p:tgtEl>
                                          <p:spTgt spid="15975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9757"/>
                                        </p:tgtEl>
                                        <p:attrNameLst>
                                          <p:attrName>style.visibility</p:attrName>
                                        </p:attrNameLst>
                                      </p:cBhvr>
                                      <p:to>
                                        <p:strVal val="visible"/>
                                      </p:to>
                                    </p:set>
                                    <p:anim calcmode="lin" valueType="num">
                                      <p:cBhvr>
                                        <p:cTn id="14" dur="1000" fill="hold"/>
                                        <p:tgtEl>
                                          <p:spTgt spid="159757"/>
                                        </p:tgtEl>
                                        <p:attrNameLst>
                                          <p:attrName>ppt_w</p:attrName>
                                        </p:attrNameLst>
                                      </p:cBhvr>
                                      <p:tavLst>
                                        <p:tav tm="0">
                                          <p:val>
                                            <p:strVal val="#ppt_w*0.70"/>
                                          </p:val>
                                        </p:tav>
                                        <p:tav tm="100000">
                                          <p:val>
                                            <p:strVal val="#ppt_w"/>
                                          </p:val>
                                        </p:tav>
                                      </p:tavLst>
                                    </p:anim>
                                    <p:anim calcmode="lin" valueType="num">
                                      <p:cBhvr>
                                        <p:cTn id="15" dur="1000" fill="hold"/>
                                        <p:tgtEl>
                                          <p:spTgt spid="159757"/>
                                        </p:tgtEl>
                                        <p:attrNameLst>
                                          <p:attrName>ppt_h</p:attrName>
                                        </p:attrNameLst>
                                      </p:cBhvr>
                                      <p:tavLst>
                                        <p:tav tm="0">
                                          <p:val>
                                            <p:strVal val="#ppt_h"/>
                                          </p:val>
                                        </p:tav>
                                        <p:tav tm="100000">
                                          <p:val>
                                            <p:strVal val="#ppt_h"/>
                                          </p:val>
                                        </p:tav>
                                      </p:tavLst>
                                    </p:anim>
                                    <p:animEffect transition="in" filter="fade">
                                      <p:cBhvr>
                                        <p:cTn id="16" dur="1000"/>
                                        <p:tgtEl>
                                          <p:spTgt spid="159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7" grpId="0" animBg="1"/>
      <p:bldP spid="159759"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3" cstate="print"/>
          <a:srcRect/>
          <a:stretch>
            <a:fillRect/>
          </a:stretch>
        </p:blipFill>
        <p:spPr bwMode="auto">
          <a:xfrm>
            <a:off x="3708400" y="3500438"/>
            <a:ext cx="4324350" cy="2876550"/>
          </a:xfrm>
          <a:prstGeom prst="rect">
            <a:avLst/>
          </a:prstGeom>
          <a:noFill/>
          <a:ln w="9525">
            <a:noFill/>
            <a:miter lim="800000"/>
            <a:headEnd/>
            <a:tailEnd/>
          </a:ln>
          <a:effectLst/>
        </p:spPr>
      </p:pic>
      <p:pic>
        <p:nvPicPr>
          <p:cNvPr id="161795" name="Picture 3"/>
          <p:cNvPicPr>
            <a:picLocks noChangeAspect="1" noChangeArrowheads="1"/>
          </p:cNvPicPr>
          <p:nvPr/>
        </p:nvPicPr>
        <p:blipFill>
          <a:blip r:embed="rId4" cstate="print"/>
          <a:srcRect/>
          <a:stretch>
            <a:fillRect/>
          </a:stretch>
        </p:blipFill>
        <p:spPr bwMode="auto">
          <a:xfrm>
            <a:off x="3635375" y="3500438"/>
            <a:ext cx="4324350" cy="2876550"/>
          </a:xfrm>
          <a:prstGeom prst="rect">
            <a:avLst/>
          </a:prstGeom>
          <a:noFill/>
          <a:ln w="9525">
            <a:noFill/>
            <a:miter lim="800000"/>
            <a:headEnd/>
            <a:tailEnd/>
          </a:ln>
          <a:effectLst/>
        </p:spPr>
      </p:pic>
      <p:sp>
        <p:nvSpPr>
          <p:cNvPr id="161796" name="Rectangle 4"/>
          <p:cNvSpPr>
            <a:spLocks noGrp="1" noChangeArrowheads="1"/>
          </p:cNvSpPr>
          <p:nvPr>
            <p:ph type="ctrTitle"/>
          </p:nvPr>
        </p:nvSpPr>
        <p:spPr>
          <a:xfrm>
            <a:off x="1331913" y="404813"/>
            <a:ext cx="6624637" cy="647700"/>
          </a:xfrm>
          <a:noFill/>
          <a:ln w="76200" cmpd="tri">
            <a:solidFill>
              <a:srgbClr val="993366"/>
            </a:solidFill>
          </a:ln>
        </p:spPr>
        <p:txBody>
          <a:bodyPr/>
          <a:lstStyle/>
          <a:p>
            <a:r>
              <a:rPr lang="de-DE" sz="2800"/>
              <a:t>Was das Riemann-Integral leistet</a:t>
            </a:r>
            <a:endParaRPr lang="de-DE" sz="2000"/>
          </a:p>
        </p:txBody>
      </p:sp>
      <p:sp>
        <p:nvSpPr>
          <p:cNvPr id="161797" name="Rectangle 5"/>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1798" name="Object 6"/>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16179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800" name="Rectangle 8"/>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61801" name="Rectangle 9"/>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1802" name="Rectangle 10"/>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1803" name="Rectangle 1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pic>
        <p:nvPicPr>
          <p:cNvPr id="161804" name="Picture 12">
            <a:hlinkClick r:id="rId7" action="ppaction://program"/>
          </p:cNvPr>
          <p:cNvPicPr>
            <a:picLocks noChangeAspect="1" noChangeArrowheads="1"/>
          </p:cNvPicPr>
          <p:nvPr/>
        </p:nvPicPr>
        <p:blipFill>
          <a:blip r:embed="rId8" cstate="print"/>
          <a:srcRect/>
          <a:stretch>
            <a:fillRect/>
          </a:stretch>
        </p:blipFill>
        <p:spPr bwMode="auto">
          <a:xfrm>
            <a:off x="1547813" y="4868863"/>
            <a:ext cx="1058862" cy="1079500"/>
          </a:xfrm>
          <a:prstGeom prst="rect">
            <a:avLst/>
          </a:prstGeom>
          <a:noFill/>
          <a:ln w="9525">
            <a:noFill/>
            <a:miter lim="800000"/>
            <a:headEnd/>
            <a:tailEnd/>
          </a:ln>
          <a:effectLst/>
        </p:spPr>
      </p:pic>
      <p:pic>
        <p:nvPicPr>
          <p:cNvPr id="161805" name="Picture 13">
            <a:hlinkClick r:id="rId9" action="ppaction://program"/>
          </p:cNvPr>
          <p:cNvPicPr>
            <a:picLocks noChangeAspect="1" noChangeArrowheads="1"/>
          </p:cNvPicPr>
          <p:nvPr/>
        </p:nvPicPr>
        <p:blipFill>
          <a:blip r:embed="rId10" cstate="print"/>
          <a:srcRect/>
          <a:stretch>
            <a:fillRect/>
          </a:stretch>
        </p:blipFill>
        <p:spPr bwMode="auto">
          <a:xfrm>
            <a:off x="1547813" y="2565400"/>
            <a:ext cx="1152525" cy="1152525"/>
          </a:xfrm>
          <a:prstGeom prst="rect">
            <a:avLst/>
          </a:prstGeom>
          <a:noFill/>
          <a:ln w="9525">
            <a:noFill/>
            <a:miter lim="800000"/>
            <a:headEnd/>
            <a:tailEnd/>
          </a:ln>
          <a:effectLst/>
        </p:spPr>
      </p:pic>
      <p:sp>
        <p:nvSpPr>
          <p:cNvPr id="161806" name="Text Box 14">
            <a:hlinkClick r:id="rId11" action="ppaction://program"/>
          </p:cNvPr>
          <p:cNvSpPr txBox="1">
            <a:spLocks noChangeArrowheads="1"/>
          </p:cNvSpPr>
          <p:nvPr/>
        </p:nvSpPr>
        <p:spPr bwMode="auto">
          <a:xfrm>
            <a:off x="1187450" y="3789363"/>
            <a:ext cx="1608138" cy="457200"/>
          </a:xfrm>
          <a:prstGeom prst="rect">
            <a:avLst/>
          </a:prstGeom>
          <a:noFill/>
          <a:ln w="9525">
            <a:noFill/>
            <a:miter lim="800000"/>
            <a:headEnd/>
            <a:tailEnd/>
          </a:ln>
          <a:effectLst/>
        </p:spPr>
        <p:txBody>
          <a:bodyPr wrap="none">
            <a:spAutoFit/>
          </a:bodyPr>
          <a:lstStyle/>
          <a:p>
            <a:r>
              <a:rPr lang="de-DE"/>
              <a:t>GeoGebra</a:t>
            </a:r>
          </a:p>
        </p:txBody>
      </p:sp>
      <p:sp>
        <p:nvSpPr>
          <p:cNvPr id="161807" name="Text Box 15">
            <a:hlinkClick r:id="rId12" action="ppaction://program"/>
          </p:cNvPr>
          <p:cNvSpPr txBox="1">
            <a:spLocks noChangeArrowheads="1"/>
          </p:cNvSpPr>
          <p:nvPr/>
        </p:nvSpPr>
        <p:spPr bwMode="auto">
          <a:xfrm>
            <a:off x="1403350" y="4292600"/>
            <a:ext cx="1235075" cy="457200"/>
          </a:xfrm>
          <a:prstGeom prst="rect">
            <a:avLst/>
          </a:prstGeom>
          <a:noFill/>
          <a:ln w="9525">
            <a:noFill/>
            <a:miter lim="800000"/>
            <a:headEnd/>
            <a:tailEnd/>
          </a:ln>
          <a:effectLst/>
        </p:spPr>
        <p:txBody>
          <a:bodyPr wrap="none">
            <a:spAutoFit/>
          </a:bodyPr>
          <a:lstStyle/>
          <a:p>
            <a:r>
              <a:rPr lang="de-DE"/>
              <a:t>MuPAD</a:t>
            </a:r>
          </a:p>
        </p:txBody>
      </p:sp>
      <p:sp>
        <p:nvSpPr>
          <p:cNvPr id="161808" name="Text Box 16"/>
          <p:cNvSpPr txBox="1">
            <a:spLocks noChangeArrowheads="1"/>
          </p:cNvSpPr>
          <p:nvPr/>
        </p:nvSpPr>
        <p:spPr bwMode="auto">
          <a:xfrm>
            <a:off x="1187450" y="1268413"/>
            <a:ext cx="7705725" cy="1187450"/>
          </a:xfrm>
          <a:prstGeom prst="rect">
            <a:avLst/>
          </a:prstGeom>
          <a:noFill/>
          <a:ln w="9525">
            <a:noFill/>
            <a:miter lim="800000"/>
            <a:headEnd/>
            <a:tailEnd/>
          </a:ln>
          <a:effectLst/>
        </p:spPr>
        <p:txBody>
          <a:bodyPr>
            <a:spAutoFit/>
          </a:bodyPr>
          <a:lstStyle/>
          <a:p>
            <a:r>
              <a:rPr lang="de-DE"/>
              <a:t>Zitat: „...Da diese Funktionen noch nirgends betrachtet sind, wird es gut sein, von einem bestimmten Beispiele auszugehen.“</a:t>
            </a:r>
          </a:p>
        </p:txBody>
      </p:sp>
      <p:sp>
        <p:nvSpPr>
          <p:cNvPr id="161809" name="Rectangle 17"/>
          <p:cNvSpPr>
            <a:spLocks noChangeArrowheads="1"/>
          </p:cNvSpPr>
          <p:nvPr/>
        </p:nvSpPr>
        <p:spPr bwMode="auto">
          <a:xfrm>
            <a:off x="0" y="3128963"/>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1810" name="Object 18"/>
          <p:cNvGraphicFramePr>
            <a:graphicFrameLocks noChangeAspect="1"/>
          </p:cNvGraphicFramePr>
          <p:nvPr/>
        </p:nvGraphicFramePr>
        <p:xfrm>
          <a:off x="3203575" y="1989138"/>
          <a:ext cx="4321175" cy="1328737"/>
        </p:xfrm>
        <a:graphic>
          <a:graphicData uri="http://schemas.openxmlformats.org/presentationml/2006/ole">
            <mc:AlternateContent xmlns:mc="http://schemas.openxmlformats.org/markup-compatibility/2006">
              <mc:Choice xmlns:v="urn:schemas-microsoft-com:vml" Requires="v">
                <p:oleObj name="Equation" r:id="rId13" imgW="1955800" imgH="596900" progId="Equation.DSMT4">
                  <p:embed/>
                </p:oleObj>
              </mc:Choice>
              <mc:Fallback>
                <p:oleObj name="Equation" r:id="rId13" imgW="1955800" imgH="596900" progId="Equation.DSMT4">
                  <p:embed/>
                  <p:pic>
                    <p:nvPicPr>
                      <p:cNvPr id="16181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3575" y="1989138"/>
                        <a:ext cx="4321175" cy="1328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811" name="AutoShape 19"/>
          <p:cNvSpPr>
            <a:spLocks noChangeArrowheads="1"/>
          </p:cNvSpPr>
          <p:nvPr/>
        </p:nvSpPr>
        <p:spPr bwMode="auto">
          <a:xfrm>
            <a:off x="6156325" y="3284538"/>
            <a:ext cx="2808288" cy="719137"/>
          </a:xfrm>
          <a:prstGeom prst="horizontalScroll">
            <a:avLst>
              <a:gd name="adj" fmla="val 12500"/>
            </a:avLst>
          </a:prstGeom>
          <a:solidFill>
            <a:srgbClr val="E0B9E1"/>
          </a:solidFill>
          <a:ln w="9525">
            <a:solidFill>
              <a:schemeClr val="tx1"/>
            </a:solidFill>
            <a:round/>
            <a:headEnd/>
            <a:tailEnd/>
          </a:ln>
          <a:effectLst/>
        </p:spPr>
        <p:txBody>
          <a:bodyPr wrap="none" anchor="ctr"/>
          <a:lstStyle/>
          <a:p>
            <a:pPr algn="ctr">
              <a:spcBef>
                <a:spcPct val="50000"/>
              </a:spcBef>
            </a:pPr>
            <a:r>
              <a:rPr lang="de-DE" sz="2000"/>
              <a:t>Riemann-integrierbar.</a:t>
            </a:r>
          </a:p>
        </p:txBody>
      </p:sp>
      <p:sp>
        <p:nvSpPr>
          <p:cNvPr id="2" name="Text Box 8">
            <a:extLst>
              <a:ext uri="{FF2B5EF4-FFF2-40B4-BE49-F238E27FC236}">
                <a16:creationId xmlns:a16="http://schemas.microsoft.com/office/drawing/2014/main" id="{B1C1F61F-ADDE-3272-B95B-7E7D52C270A2}"/>
              </a:ext>
            </a:extLst>
          </p:cNvPr>
          <p:cNvSpPr txBox="1">
            <a:spLocks noChangeArrowheads="1"/>
          </p:cNvSpPr>
          <p:nvPr/>
        </p:nvSpPr>
        <p:spPr bwMode="auto">
          <a:xfrm>
            <a:off x="152035" y="6532174"/>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167F9901-E28D-B2F8-1C63-49ECC6AC2096}"/>
              </a:ext>
            </a:extLst>
          </p:cNvPr>
          <p:cNvSpPr txBox="1">
            <a:spLocks/>
          </p:cNvSpPr>
          <p:nvPr/>
        </p:nvSpPr>
        <p:spPr bwMode="auto">
          <a:xfrm>
            <a:off x="7066756" y="6525344"/>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56</a:t>
            </a:fld>
            <a:endParaRPr lang="de-DE" dirty="0"/>
          </a:p>
        </p:txBody>
      </p:sp>
      <p:sp>
        <p:nvSpPr>
          <p:cNvPr id="4" name="Text Box 5">
            <a:extLst>
              <a:ext uri="{FF2B5EF4-FFF2-40B4-BE49-F238E27FC236}">
                <a16:creationId xmlns:a16="http://schemas.microsoft.com/office/drawing/2014/main" id="{D37A43D3-2EF0-0931-44C4-6A07B9AC38A5}"/>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7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61811"/>
                                        </p:tgtEl>
                                        <p:attrNameLst>
                                          <p:attrName>style.visibility</p:attrName>
                                        </p:attrNameLst>
                                      </p:cBhvr>
                                      <p:to>
                                        <p:strVal val="visible"/>
                                      </p:to>
                                    </p:set>
                                    <p:anim calcmode="lin" valueType="num">
                                      <p:cBhvr>
                                        <p:cTn id="15" dur="1000" fill="hold"/>
                                        <p:tgtEl>
                                          <p:spTgt spid="161811"/>
                                        </p:tgtEl>
                                        <p:attrNameLst>
                                          <p:attrName>ppt_w</p:attrName>
                                        </p:attrNameLst>
                                      </p:cBhvr>
                                      <p:tavLst>
                                        <p:tav tm="0">
                                          <p:val>
                                            <p:fltVal val="0"/>
                                          </p:val>
                                        </p:tav>
                                        <p:tav tm="100000">
                                          <p:val>
                                            <p:strVal val="#ppt_w"/>
                                          </p:val>
                                        </p:tav>
                                      </p:tavLst>
                                    </p:anim>
                                    <p:anim calcmode="lin" valueType="num">
                                      <p:cBhvr>
                                        <p:cTn id="16" dur="1000" fill="hold"/>
                                        <p:tgtEl>
                                          <p:spTgt spid="161811"/>
                                        </p:tgtEl>
                                        <p:attrNameLst>
                                          <p:attrName>ppt_h</p:attrName>
                                        </p:attrNameLst>
                                      </p:cBhvr>
                                      <p:tavLst>
                                        <p:tav tm="0">
                                          <p:val>
                                            <p:fltVal val="0"/>
                                          </p:val>
                                        </p:tav>
                                        <p:tav tm="100000">
                                          <p:val>
                                            <p:strVal val="#ppt_h"/>
                                          </p:val>
                                        </p:tav>
                                      </p:tavLst>
                                    </p:anim>
                                    <p:anim calcmode="lin" valueType="num">
                                      <p:cBhvr>
                                        <p:cTn id="17" dur="1000" fill="hold"/>
                                        <p:tgtEl>
                                          <p:spTgt spid="16181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618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11"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1331913" y="404813"/>
            <a:ext cx="6624637" cy="647700"/>
          </a:xfrm>
          <a:noFill/>
          <a:ln w="76200" cmpd="tri">
            <a:solidFill>
              <a:srgbClr val="993366"/>
            </a:solidFill>
          </a:ln>
        </p:spPr>
        <p:txBody>
          <a:bodyPr/>
          <a:lstStyle/>
          <a:p>
            <a:r>
              <a:rPr lang="de-DE" sz="2000"/>
              <a:t>Welche Funktionen werden durch trigonometrischen Reihen definiert?</a:t>
            </a:r>
          </a:p>
        </p:txBody>
      </p:sp>
      <p:sp>
        <p:nvSpPr>
          <p:cNvPr id="16384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384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1638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46"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63847"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3848"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3849"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63850"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63851" name="Picture 11">
            <a:hlinkClick r:id="rId5" action="ppaction://program"/>
          </p:cNvPr>
          <p:cNvPicPr>
            <a:picLocks noChangeAspect="1" noChangeArrowheads="1"/>
          </p:cNvPicPr>
          <p:nvPr/>
        </p:nvPicPr>
        <p:blipFill>
          <a:blip r:embed="rId6" cstate="print"/>
          <a:srcRect/>
          <a:stretch>
            <a:fillRect/>
          </a:stretch>
        </p:blipFill>
        <p:spPr bwMode="auto">
          <a:xfrm>
            <a:off x="7524750" y="5229225"/>
            <a:ext cx="1058863" cy="1079500"/>
          </a:xfrm>
          <a:prstGeom prst="rect">
            <a:avLst/>
          </a:prstGeom>
          <a:noFill/>
          <a:ln w="9525">
            <a:noFill/>
            <a:miter lim="800000"/>
            <a:headEnd/>
            <a:tailEnd/>
          </a:ln>
          <a:effectLst/>
        </p:spPr>
      </p:pic>
      <p:pic>
        <p:nvPicPr>
          <p:cNvPr id="163852" name="Picture 12"/>
          <p:cNvPicPr>
            <a:picLocks noChangeAspect="1" noChangeArrowheads="1"/>
          </p:cNvPicPr>
          <p:nvPr/>
        </p:nvPicPr>
        <p:blipFill>
          <a:blip r:embed="rId7" cstate="print"/>
          <a:srcRect/>
          <a:stretch>
            <a:fillRect/>
          </a:stretch>
        </p:blipFill>
        <p:spPr bwMode="auto">
          <a:xfrm>
            <a:off x="1187450" y="1268413"/>
            <a:ext cx="7364413" cy="2125662"/>
          </a:xfrm>
          <a:prstGeom prst="rect">
            <a:avLst/>
          </a:prstGeom>
          <a:noFill/>
          <a:ln w="9525">
            <a:noFill/>
            <a:miter lim="800000"/>
            <a:headEnd/>
            <a:tailEnd/>
          </a:ln>
          <a:effectLst/>
        </p:spPr>
      </p:pic>
      <p:pic>
        <p:nvPicPr>
          <p:cNvPr id="163853" name="Picture 13"/>
          <p:cNvPicPr>
            <a:picLocks noChangeAspect="1" noChangeArrowheads="1"/>
          </p:cNvPicPr>
          <p:nvPr/>
        </p:nvPicPr>
        <p:blipFill>
          <a:blip r:embed="rId8" cstate="print"/>
          <a:srcRect/>
          <a:stretch>
            <a:fillRect/>
          </a:stretch>
        </p:blipFill>
        <p:spPr bwMode="auto">
          <a:xfrm>
            <a:off x="1331913" y="3573463"/>
            <a:ext cx="4600575" cy="2646362"/>
          </a:xfrm>
          <a:prstGeom prst="rect">
            <a:avLst/>
          </a:prstGeom>
          <a:noFill/>
          <a:ln w="9525">
            <a:noFill/>
            <a:miter lim="800000"/>
            <a:headEnd/>
            <a:tailEnd/>
          </a:ln>
          <a:effectLst/>
        </p:spPr>
      </p:pic>
      <p:sp>
        <p:nvSpPr>
          <p:cNvPr id="163854" name="AutoShape 14"/>
          <p:cNvSpPr>
            <a:spLocks noChangeArrowheads="1"/>
          </p:cNvSpPr>
          <p:nvPr/>
        </p:nvSpPr>
        <p:spPr bwMode="auto">
          <a:xfrm>
            <a:off x="6084888" y="3500438"/>
            <a:ext cx="2735262" cy="1296987"/>
          </a:xfrm>
          <a:prstGeom prst="cloudCallout">
            <a:avLst>
              <a:gd name="adj1" fmla="val -75014"/>
              <a:gd name="adj2" fmla="val 66032"/>
            </a:avLst>
          </a:prstGeom>
          <a:solidFill>
            <a:srgbClr val="E0B9E1"/>
          </a:solidFill>
          <a:ln w="9525">
            <a:solidFill>
              <a:schemeClr val="tx1"/>
            </a:solidFill>
            <a:round/>
            <a:headEnd/>
            <a:tailEnd/>
          </a:ln>
          <a:effectLst/>
        </p:spPr>
        <p:txBody>
          <a:bodyPr/>
          <a:lstStyle/>
          <a:p>
            <a:pPr algn="ctr"/>
            <a:r>
              <a:rPr lang="de-DE"/>
              <a:t>jetzt wird‘s wild!</a:t>
            </a:r>
          </a:p>
        </p:txBody>
      </p:sp>
      <p:sp>
        <p:nvSpPr>
          <p:cNvPr id="2" name="Text Box 8">
            <a:extLst>
              <a:ext uri="{FF2B5EF4-FFF2-40B4-BE49-F238E27FC236}">
                <a16:creationId xmlns:a16="http://schemas.microsoft.com/office/drawing/2014/main" id="{646189B1-B099-1965-4F38-890AF5DF5244}"/>
              </a:ext>
            </a:extLst>
          </p:cNvPr>
          <p:cNvSpPr txBox="1">
            <a:spLocks noChangeArrowheads="1"/>
          </p:cNvSpPr>
          <p:nvPr/>
        </p:nvSpPr>
        <p:spPr bwMode="auto">
          <a:xfrm>
            <a:off x="152035" y="6532174"/>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71F698BD-FF4A-CE2F-379A-95FEF6F5068F}"/>
              </a:ext>
            </a:extLst>
          </p:cNvPr>
          <p:cNvSpPr txBox="1">
            <a:spLocks/>
          </p:cNvSpPr>
          <p:nvPr/>
        </p:nvSpPr>
        <p:spPr bwMode="auto">
          <a:xfrm>
            <a:off x="7066756" y="6525344"/>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57</a:t>
            </a:fld>
            <a:endParaRPr lang="de-DE" dirty="0"/>
          </a:p>
        </p:txBody>
      </p:sp>
      <p:sp>
        <p:nvSpPr>
          <p:cNvPr id="5" name="Text Box 5">
            <a:extLst>
              <a:ext uri="{FF2B5EF4-FFF2-40B4-BE49-F238E27FC236}">
                <a16:creationId xmlns:a16="http://schemas.microsoft.com/office/drawing/2014/main" id="{4AFDA0C1-0862-FCE7-7E94-F84BB5B4FC5D}"/>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1331913" y="404813"/>
            <a:ext cx="6624637" cy="647700"/>
          </a:xfrm>
          <a:noFill/>
          <a:ln w="76200" cmpd="tri">
            <a:solidFill>
              <a:srgbClr val="993366"/>
            </a:solidFill>
          </a:ln>
        </p:spPr>
        <p:txBody>
          <a:bodyPr/>
          <a:lstStyle/>
          <a:p>
            <a:r>
              <a:rPr lang="de-DE" sz="2400"/>
              <a:t>Was ist da für die Mathematik-Lehre sinnvoll?</a:t>
            </a:r>
          </a:p>
        </p:txBody>
      </p:sp>
      <p:sp>
        <p:nvSpPr>
          <p:cNvPr id="16589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5892"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1658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894"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65895"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5896"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5897"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65898"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65899" name="Picture 11">
            <a:hlinkClick r:id="rId5" action="ppaction://program"/>
          </p:cNvPr>
          <p:cNvPicPr>
            <a:picLocks noChangeAspect="1" noChangeArrowheads="1"/>
          </p:cNvPicPr>
          <p:nvPr/>
        </p:nvPicPr>
        <p:blipFill>
          <a:blip r:embed="rId6" cstate="print"/>
          <a:srcRect/>
          <a:stretch>
            <a:fillRect/>
          </a:stretch>
        </p:blipFill>
        <p:spPr bwMode="auto">
          <a:xfrm>
            <a:off x="7524750" y="5229225"/>
            <a:ext cx="1058863" cy="1079500"/>
          </a:xfrm>
          <a:prstGeom prst="rect">
            <a:avLst/>
          </a:prstGeom>
          <a:noFill/>
          <a:ln w="9525">
            <a:noFill/>
            <a:miter lim="800000"/>
            <a:headEnd/>
            <a:tailEnd/>
          </a:ln>
          <a:effectLst/>
        </p:spPr>
      </p:pic>
      <p:sp>
        <p:nvSpPr>
          <p:cNvPr id="165900" name="AutoShape 12"/>
          <p:cNvSpPr>
            <a:spLocks noChangeArrowheads="1"/>
          </p:cNvSpPr>
          <p:nvPr/>
        </p:nvSpPr>
        <p:spPr bwMode="auto">
          <a:xfrm>
            <a:off x="1258888" y="1412875"/>
            <a:ext cx="7489825" cy="1008063"/>
          </a:xfrm>
          <a:prstGeom prst="wedgeRoundRectCallout">
            <a:avLst>
              <a:gd name="adj1" fmla="val 25542"/>
              <a:gd name="adj2" fmla="val -97718"/>
              <a:gd name="adj3" fmla="val 16667"/>
            </a:avLst>
          </a:prstGeom>
          <a:solidFill>
            <a:srgbClr val="E0B9E1">
              <a:alpha val="57001"/>
            </a:srgbClr>
          </a:solidFill>
          <a:ln w="9525">
            <a:solidFill>
              <a:schemeClr val="tx1"/>
            </a:solidFill>
            <a:miter lim="800000"/>
            <a:headEnd/>
            <a:tailEnd/>
          </a:ln>
          <a:effectLst/>
        </p:spPr>
        <p:txBody>
          <a:bodyPr/>
          <a:lstStyle/>
          <a:p>
            <a:pPr algn="ctr"/>
            <a:r>
              <a:rPr lang="de-DE"/>
              <a:t>Lohnend sind Beispiele, die ähnlich aussehen und dennoch ganz andere Resultate haben</a:t>
            </a:r>
          </a:p>
        </p:txBody>
      </p:sp>
      <p:sp>
        <p:nvSpPr>
          <p:cNvPr id="165901" name="Rectangle 13"/>
          <p:cNvSpPr>
            <a:spLocks noChangeArrowheads="1"/>
          </p:cNvSpPr>
          <p:nvPr/>
        </p:nvSpPr>
        <p:spPr bwMode="auto">
          <a:xfrm>
            <a:off x="0" y="3128963"/>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5902" name="Object 14"/>
          <p:cNvGraphicFramePr>
            <a:graphicFrameLocks noChangeAspect="1"/>
          </p:cNvGraphicFramePr>
          <p:nvPr/>
        </p:nvGraphicFramePr>
        <p:xfrm>
          <a:off x="1258888" y="2636838"/>
          <a:ext cx="4321175" cy="1328737"/>
        </p:xfrm>
        <a:graphic>
          <a:graphicData uri="http://schemas.openxmlformats.org/presentationml/2006/ole">
            <mc:AlternateContent xmlns:mc="http://schemas.openxmlformats.org/markup-compatibility/2006">
              <mc:Choice xmlns:v="urn:schemas-microsoft-com:vml" Requires="v">
                <p:oleObj name="Equation" r:id="rId7" imgW="1955800" imgH="596900" progId="Equation.DSMT4">
                  <p:embed/>
                </p:oleObj>
              </mc:Choice>
              <mc:Fallback>
                <p:oleObj name="Equation" r:id="rId7" imgW="1955800" imgH="596900" progId="Equation.DSMT4">
                  <p:embed/>
                  <p:pic>
                    <p:nvPicPr>
                      <p:cNvPr id="165902"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8888" y="2636838"/>
                        <a:ext cx="4321175" cy="1328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903" name="Text Box 15"/>
          <p:cNvSpPr txBox="1">
            <a:spLocks noChangeArrowheads="1"/>
          </p:cNvSpPr>
          <p:nvPr/>
        </p:nvSpPr>
        <p:spPr bwMode="auto">
          <a:xfrm>
            <a:off x="5940425" y="2852738"/>
            <a:ext cx="2916238" cy="701675"/>
          </a:xfrm>
          <a:prstGeom prst="rect">
            <a:avLst/>
          </a:prstGeom>
          <a:noFill/>
          <a:ln w="9525">
            <a:noFill/>
            <a:miter lim="800000"/>
            <a:headEnd/>
            <a:tailEnd/>
          </a:ln>
          <a:effectLst/>
        </p:spPr>
        <p:txBody>
          <a:bodyPr>
            <a:spAutoFit/>
          </a:bodyPr>
          <a:lstStyle/>
          <a:p>
            <a:pPr>
              <a:spcBef>
                <a:spcPct val="50000"/>
              </a:spcBef>
            </a:pPr>
            <a:r>
              <a:rPr lang="de-DE" sz="2000">
                <a:solidFill>
                  <a:srgbClr val="FF0066"/>
                </a:solidFill>
              </a:rPr>
              <a:t>eben war im Nenner ein Quadrat</a:t>
            </a:r>
          </a:p>
        </p:txBody>
      </p:sp>
      <p:pic>
        <p:nvPicPr>
          <p:cNvPr id="165904" name="Picture 16"/>
          <p:cNvPicPr>
            <a:picLocks noChangeAspect="1" noChangeArrowheads="1"/>
          </p:cNvPicPr>
          <p:nvPr/>
        </p:nvPicPr>
        <p:blipFill>
          <a:blip r:embed="rId9" cstate="print"/>
          <a:srcRect/>
          <a:stretch>
            <a:fillRect/>
          </a:stretch>
        </p:blipFill>
        <p:spPr bwMode="auto">
          <a:xfrm>
            <a:off x="1042988" y="4005263"/>
            <a:ext cx="3240087" cy="2155825"/>
          </a:xfrm>
          <a:prstGeom prst="rect">
            <a:avLst/>
          </a:prstGeom>
          <a:noFill/>
          <a:ln w="9525">
            <a:noFill/>
            <a:miter lim="800000"/>
            <a:headEnd/>
            <a:tailEnd/>
          </a:ln>
          <a:effectLst/>
        </p:spPr>
      </p:pic>
      <p:sp>
        <p:nvSpPr>
          <p:cNvPr id="165905" name="Text Box 17"/>
          <p:cNvSpPr txBox="1">
            <a:spLocks noChangeArrowheads="1"/>
          </p:cNvSpPr>
          <p:nvPr/>
        </p:nvSpPr>
        <p:spPr bwMode="auto">
          <a:xfrm>
            <a:off x="4787900" y="3789363"/>
            <a:ext cx="3455988" cy="1187450"/>
          </a:xfrm>
          <a:prstGeom prst="rect">
            <a:avLst/>
          </a:prstGeom>
          <a:noFill/>
          <a:ln w="9525">
            <a:noFill/>
            <a:miter lim="800000"/>
            <a:headEnd/>
            <a:tailEnd/>
          </a:ln>
          <a:effectLst/>
        </p:spPr>
        <p:txBody>
          <a:bodyPr>
            <a:spAutoFit/>
          </a:bodyPr>
          <a:lstStyle/>
          <a:p>
            <a:pPr>
              <a:spcBef>
                <a:spcPct val="50000"/>
              </a:spcBef>
            </a:pPr>
            <a:r>
              <a:rPr lang="de-DE"/>
              <a:t>nun haben die Reihenglieder alle die Steigung 1</a:t>
            </a:r>
          </a:p>
        </p:txBody>
      </p:sp>
      <p:sp>
        <p:nvSpPr>
          <p:cNvPr id="165906" name="Text Box 18"/>
          <p:cNvSpPr txBox="1">
            <a:spLocks noChangeArrowheads="1"/>
          </p:cNvSpPr>
          <p:nvPr/>
        </p:nvSpPr>
        <p:spPr bwMode="auto">
          <a:xfrm>
            <a:off x="4716463" y="5157788"/>
            <a:ext cx="2663825" cy="822325"/>
          </a:xfrm>
          <a:prstGeom prst="rect">
            <a:avLst/>
          </a:prstGeom>
          <a:noFill/>
          <a:ln w="9525">
            <a:noFill/>
            <a:miter lim="800000"/>
            <a:headEnd/>
            <a:tailEnd/>
          </a:ln>
          <a:effectLst/>
        </p:spPr>
        <p:txBody>
          <a:bodyPr>
            <a:spAutoFit/>
          </a:bodyPr>
          <a:lstStyle/>
          <a:p>
            <a:pPr>
              <a:spcBef>
                <a:spcPct val="50000"/>
              </a:spcBef>
            </a:pPr>
            <a:r>
              <a:rPr lang="de-DE"/>
              <a:t>die Sprunghöhen sind 1/n</a:t>
            </a:r>
          </a:p>
        </p:txBody>
      </p:sp>
      <p:sp>
        <p:nvSpPr>
          <p:cNvPr id="2" name="Text Box 8">
            <a:extLst>
              <a:ext uri="{FF2B5EF4-FFF2-40B4-BE49-F238E27FC236}">
                <a16:creationId xmlns:a16="http://schemas.microsoft.com/office/drawing/2014/main" id="{2F799B39-2657-707B-DCB4-245D561E7746}"/>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C0C5187C-B484-3F89-BBC2-03F8FD4825A1}"/>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58</a:t>
            </a:fld>
            <a:endParaRPr lang="de-DE" dirty="0"/>
          </a:p>
        </p:txBody>
      </p:sp>
      <p:sp>
        <p:nvSpPr>
          <p:cNvPr id="4" name="Text Box 5">
            <a:extLst>
              <a:ext uri="{FF2B5EF4-FFF2-40B4-BE49-F238E27FC236}">
                <a16:creationId xmlns:a16="http://schemas.microsoft.com/office/drawing/2014/main" id="{98121AB3-FEE6-8FAF-ED35-1D29937E27DF}"/>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1116013" y="404813"/>
            <a:ext cx="7777162" cy="647700"/>
          </a:xfrm>
          <a:noFill/>
          <a:ln w="76200" cmpd="tri">
            <a:solidFill>
              <a:srgbClr val="993366"/>
            </a:solidFill>
          </a:ln>
        </p:spPr>
        <p:txBody>
          <a:bodyPr/>
          <a:lstStyle/>
          <a:p>
            <a:r>
              <a:rPr lang="de-DE" sz="2400"/>
              <a:t>Die Unvollständigkeit des Computers erzwingt Theorie</a:t>
            </a:r>
          </a:p>
        </p:txBody>
      </p:sp>
      <p:sp>
        <p:nvSpPr>
          <p:cNvPr id="16793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67940"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16794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7942" name="Rectangle 6"/>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de-DE"/>
          </a:p>
        </p:txBody>
      </p:sp>
      <p:sp>
        <p:nvSpPr>
          <p:cNvPr id="167943" name="Rectangle 7"/>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7944"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de-DE"/>
          </a:p>
        </p:txBody>
      </p:sp>
      <p:sp>
        <p:nvSpPr>
          <p:cNvPr id="167945"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de-DE"/>
          </a:p>
        </p:txBody>
      </p:sp>
      <p:sp>
        <p:nvSpPr>
          <p:cNvPr id="167946" name="Rectangle 10"/>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de-DE"/>
          </a:p>
        </p:txBody>
      </p:sp>
      <p:pic>
        <p:nvPicPr>
          <p:cNvPr id="167947" name="Picture 11">
            <a:hlinkClick r:id="rId5" action="ppaction://program"/>
          </p:cNvPr>
          <p:cNvPicPr>
            <a:picLocks noChangeAspect="1" noChangeArrowheads="1"/>
          </p:cNvPicPr>
          <p:nvPr/>
        </p:nvPicPr>
        <p:blipFill>
          <a:blip r:embed="rId6" cstate="print"/>
          <a:srcRect/>
          <a:stretch>
            <a:fillRect/>
          </a:stretch>
        </p:blipFill>
        <p:spPr bwMode="auto">
          <a:xfrm>
            <a:off x="7524750" y="5229225"/>
            <a:ext cx="1058863" cy="1079500"/>
          </a:xfrm>
          <a:prstGeom prst="rect">
            <a:avLst/>
          </a:prstGeom>
          <a:noFill/>
          <a:ln w="9525">
            <a:noFill/>
            <a:miter lim="800000"/>
            <a:headEnd/>
            <a:tailEnd/>
          </a:ln>
          <a:effectLst/>
        </p:spPr>
      </p:pic>
      <p:sp>
        <p:nvSpPr>
          <p:cNvPr id="167948" name="Rectangle 12"/>
          <p:cNvSpPr>
            <a:spLocks noChangeArrowheads="1"/>
          </p:cNvSpPr>
          <p:nvPr/>
        </p:nvSpPr>
        <p:spPr bwMode="auto">
          <a:xfrm>
            <a:off x="0" y="3128963"/>
            <a:ext cx="9144000" cy="0"/>
          </a:xfrm>
          <a:prstGeom prst="rect">
            <a:avLst/>
          </a:prstGeom>
          <a:noFill/>
          <a:ln w="9525">
            <a:noFill/>
            <a:miter lim="800000"/>
            <a:headEnd/>
            <a:tailEnd/>
          </a:ln>
          <a:effectLst/>
        </p:spPr>
        <p:txBody>
          <a:bodyPr wrap="none" anchor="ctr">
            <a:spAutoFit/>
          </a:bodyPr>
          <a:lstStyle/>
          <a:p>
            <a:endParaRPr lang="de-DE"/>
          </a:p>
        </p:txBody>
      </p:sp>
      <p:pic>
        <p:nvPicPr>
          <p:cNvPr id="167949" name="Picture 13"/>
          <p:cNvPicPr>
            <a:picLocks noChangeAspect="1" noChangeArrowheads="1"/>
          </p:cNvPicPr>
          <p:nvPr/>
        </p:nvPicPr>
        <p:blipFill>
          <a:blip r:embed="rId7" cstate="print"/>
          <a:srcRect/>
          <a:stretch>
            <a:fillRect/>
          </a:stretch>
        </p:blipFill>
        <p:spPr bwMode="auto">
          <a:xfrm>
            <a:off x="1476375" y="1196975"/>
            <a:ext cx="4324350" cy="2876550"/>
          </a:xfrm>
          <a:prstGeom prst="rect">
            <a:avLst/>
          </a:prstGeom>
          <a:noFill/>
          <a:ln w="9525">
            <a:noFill/>
            <a:miter lim="800000"/>
            <a:headEnd/>
            <a:tailEnd/>
          </a:ln>
          <a:effectLst/>
        </p:spPr>
      </p:pic>
      <p:sp>
        <p:nvSpPr>
          <p:cNvPr id="167950" name="Text Box 14"/>
          <p:cNvSpPr txBox="1">
            <a:spLocks noChangeArrowheads="1"/>
          </p:cNvSpPr>
          <p:nvPr/>
        </p:nvSpPr>
        <p:spPr bwMode="auto">
          <a:xfrm>
            <a:off x="5724525" y="1341438"/>
            <a:ext cx="2881313" cy="1938992"/>
          </a:xfrm>
          <a:prstGeom prst="rect">
            <a:avLst/>
          </a:prstGeom>
          <a:noFill/>
          <a:ln w="9525">
            <a:noFill/>
            <a:miter lim="800000"/>
            <a:headEnd/>
            <a:tailEnd/>
          </a:ln>
          <a:effectLst/>
        </p:spPr>
        <p:txBody>
          <a:bodyPr>
            <a:spAutoFit/>
          </a:bodyPr>
          <a:lstStyle/>
          <a:p>
            <a:r>
              <a:rPr lang="de-DE" dirty="0"/>
              <a:t>Die Summe der Sprunghöhen divergiert also mit der harmonischen Reihe.</a:t>
            </a:r>
          </a:p>
        </p:txBody>
      </p:sp>
      <p:sp>
        <p:nvSpPr>
          <p:cNvPr id="167951" name="Text Box 15"/>
          <p:cNvSpPr txBox="1">
            <a:spLocks noChangeArrowheads="1"/>
          </p:cNvSpPr>
          <p:nvPr/>
        </p:nvSpPr>
        <p:spPr bwMode="auto">
          <a:xfrm>
            <a:off x="1331913" y="4005263"/>
            <a:ext cx="7416800" cy="1552575"/>
          </a:xfrm>
          <a:prstGeom prst="rect">
            <a:avLst/>
          </a:prstGeom>
          <a:noFill/>
          <a:ln w="9525">
            <a:noFill/>
            <a:miter lim="800000"/>
            <a:headEnd/>
            <a:tailEnd/>
          </a:ln>
          <a:effectLst/>
        </p:spPr>
        <p:txBody>
          <a:bodyPr>
            <a:spAutoFit/>
          </a:bodyPr>
          <a:lstStyle/>
          <a:p>
            <a:r>
              <a:rPr lang="de-DE" dirty="0"/>
              <a:t>Nur weil diese so langsam divergiert, kann man hier überhaupt noch etwas sehen. (7000 Summanden)</a:t>
            </a:r>
          </a:p>
          <a:p>
            <a:r>
              <a:rPr lang="de-DE" dirty="0"/>
              <a:t>Die Funktion ist in jedem noch so kleinen Intervall unbeschränkt und daher nicht integrierbar. </a:t>
            </a:r>
          </a:p>
        </p:txBody>
      </p:sp>
      <p:sp>
        <p:nvSpPr>
          <p:cNvPr id="167952" name="Text Box 16"/>
          <p:cNvSpPr txBox="1">
            <a:spLocks noChangeArrowheads="1"/>
          </p:cNvSpPr>
          <p:nvPr/>
        </p:nvSpPr>
        <p:spPr bwMode="auto">
          <a:xfrm>
            <a:off x="5795963" y="3284538"/>
            <a:ext cx="2879725" cy="822325"/>
          </a:xfrm>
          <a:prstGeom prst="rect">
            <a:avLst/>
          </a:prstGeom>
          <a:noFill/>
          <a:ln w="9525">
            <a:noFill/>
            <a:miter lim="800000"/>
            <a:headEnd/>
            <a:tailEnd/>
          </a:ln>
          <a:effectLst/>
        </p:spPr>
        <p:txBody>
          <a:bodyPr>
            <a:spAutoFit/>
          </a:bodyPr>
          <a:lstStyle/>
          <a:p>
            <a:r>
              <a:rPr lang="de-DE" dirty="0"/>
              <a:t>Die Sprungstellen liegen dicht.</a:t>
            </a:r>
          </a:p>
        </p:txBody>
      </p:sp>
      <p:sp>
        <p:nvSpPr>
          <p:cNvPr id="167953" name="AutoShape 17"/>
          <p:cNvSpPr>
            <a:spLocks noChangeArrowheads="1"/>
          </p:cNvSpPr>
          <p:nvPr/>
        </p:nvSpPr>
        <p:spPr bwMode="auto">
          <a:xfrm rot="10800000">
            <a:off x="1547813" y="5516563"/>
            <a:ext cx="2663825" cy="865187"/>
          </a:xfrm>
          <a:prstGeom prst="downArrowCallout">
            <a:avLst>
              <a:gd name="adj1" fmla="val 76973"/>
              <a:gd name="adj2" fmla="val 76973"/>
              <a:gd name="adj3" fmla="val 16667"/>
              <a:gd name="adj4" fmla="val 66667"/>
            </a:avLst>
          </a:prstGeom>
          <a:solidFill>
            <a:srgbClr val="E0B9E1">
              <a:alpha val="53999"/>
            </a:srgbClr>
          </a:solidFill>
          <a:ln w="9525">
            <a:solidFill>
              <a:schemeClr val="tx1"/>
            </a:solidFill>
            <a:miter lim="800000"/>
            <a:headEnd/>
            <a:tailEnd/>
          </a:ln>
          <a:effectLst/>
        </p:spPr>
        <p:txBody>
          <a:bodyPr rot="10800000" wrap="none" anchor="ctr"/>
          <a:lstStyle/>
          <a:p>
            <a:pPr algn="ctr"/>
            <a:r>
              <a:rPr lang="de-DE"/>
              <a:t>Bspl. von Riemann</a:t>
            </a:r>
          </a:p>
        </p:txBody>
      </p:sp>
      <p:sp>
        <p:nvSpPr>
          <p:cNvPr id="2" name="Text Box 8">
            <a:extLst>
              <a:ext uri="{FF2B5EF4-FFF2-40B4-BE49-F238E27FC236}">
                <a16:creationId xmlns:a16="http://schemas.microsoft.com/office/drawing/2014/main" id="{CFBF4708-BED2-7B7B-7E7B-8E1605194D79}"/>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0C33380C-03CA-40C5-01C5-217527E86103}"/>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59</a:t>
            </a:fld>
            <a:endParaRPr lang="de-DE" dirty="0"/>
          </a:p>
        </p:txBody>
      </p:sp>
      <p:sp>
        <p:nvSpPr>
          <p:cNvPr id="4" name="Text Box 5">
            <a:extLst>
              <a:ext uri="{FF2B5EF4-FFF2-40B4-BE49-F238E27FC236}">
                <a16:creationId xmlns:a16="http://schemas.microsoft.com/office/drawing/2014/main" id="{02F81A21-EDA0-8DFB-0EFE-1DE66B0086A0}"/>
              </a:ext>
            </a:extLst>
          </p:cNvPr>
          <p:cNvSpPr txBox="1">
            <a:spLocks noChangeArrowheads="1"/>
          </p:cNvSpPr>
          <p:nvPr/>
        </p:nvSpPr>
        <p:spPr bwMode="auto">
          <a:xfrm>
            <a:off x="6588224" y="6219844"/>
            <a:ext cx="2340210" cy="276999"/>
          </a:xfrm>
          <a:prstGeom prst="rect">
            <a:avLst/>
          </a:prstGeom>
          <a:noFill/>
          <a:ln w="38100" cmpd="dbl">
            <a:solidFill>
              <a:srgbClr val="E0B9E1"/>
            </a:solidFill>
            <a:miter lim="800000"/>
            <a:headEnd/>
            <a:tailEnd/>
          </a:ln>
          <a:effectLst/>
        </p:spPr>
        <p:txBody>
          <a:bodyPr wrap="square">
            <a:spAutoFit/>
          </a:bodyPr>
          <a:lstStyle/>
          <a:p>
            <a:pPr algn="ctr"/>
            <a:r>
              <a:rPr lang="de-DE" sz="1200" b="1" dirty="0">
                <a:solidFill>
                  <a:srgbClr val="008000"/>
                </a:solidFill>
              </a:rPr>
              <a:t>Vortrag TU Clausthal 2007</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IEMAG1"/>
          <p:cNvPicPr>
            <a:picLocks noChangeAspect="1" noChangeArrowheads="1"/>
          </p:cNvPicPr>
          <p:nvPr/>
        </p:nvPicPr>
        <p:blipFill>
          <a:blip r:embed="rId3" cstate="print"/>
          <a:srcRect/>
          <a:stretch>
            <a:fillRect/>
          </a:stretch>
        </p:blipFill>
        <p:spPr bwMode="auto">
          <a:xfrm>
            <a:off x="6065838" y="2276475"/>
            <a:ext cx="3078162" cy="4203700"/>
          </a:xfrm>
          <a:prstGeom prst="rect">
            <a:avLst/>
          </a:prstGeom>
          <a:noFill/>
        </p:spPr>
      </p:pic>
      <p:pic>
        <p:nvPicPr>
          <p:cNvPr id="8195" name="Picture 3" descr="st-andrews1"/>
          <p:cNvPicPr>
            <a:picLocks noChangeAspect="1" noChangeArrowheads="1"/>
          </p:cNvPicPr>
          <p:nvPr/>
        </p:nvPicPr>
        <p:blipFill>
          <a:blip r:embed="rId4" cstate="print"/>
          <a:srcRect/>
          <a:stretch>
            <a:fillRect/>
          </a:stretch>
        </p:blipFill>
        <p:spPr bwMode="auto">
          <a:xfrm>
            <a:off x="1116013" y="549275"/>
            <a:ext cx="857250" cy="5667375"/>
          </a:xfrm>
          <a:prstGeom prst="rect">
            <a:avLst/>
          </a:prstGeom>
          <a:noFill/>
        </p:spPr>
      </p:pic>
      <p:sp>
        <p:nvSpPr>
          <p:cNvPr id="8196" name="Rectangle 4"/>
          <p:cNvSpPr>
            <a:spLocks noGrp="1" noChangeArrowheads="1"/>
          </p:cNvSpPr>
          <p:nvPr>
            <p:ph type="ctrTitle"/>
          </p:nvPr>
        </p:nvSpPr>
        <p:spPr>
          <a:xfrm>
            <a:off x="1476375" y="404813"/>
            <a:ext cx="6624638" cy="1470025"/>
          </a:xfrm>
        </p:spPr>
        <p:txBody>
          <a:bodyPr/>
          <a:lstStyle/>
          <a:p>
            <a:r>
              <a:rPr lang="de-DE"/>
              <a:t>Bernhard Riemann</a:t>
            </a:r>
          </a:p>
        </p:txBody>
      </p:sp>
      <p:sp>
        <p:nvSpPr>
          <p:cNvPr id="8197" name="Rectangle 5"/>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8198" name="Object 6"/>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819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0" name="Text Box 8"/>
          <p:cNvSpPr txBox="1">
            <a:spLocks noChangeArrowheads="1"/>
          </p:cNvSpPr>
          <p:nvPr/>
        </p:nvSpPr>
        <p:spPr bwMode="auto">
          <a:xfrm>
            <a:off x="6948488" y="1341438"/>
            <a:ext cx="1135062" cy="519112"/>
          </a:xfrm>
          <a:prstGeom prst="rect">
            <a:avLst/>
          </a:prstGeom>
          <a:noFill/>
          <a:ln w="9525">
            <a:noFill/>
            <a:miter lim="800000"/>
            <a:headEnd/>
            <a:tailEnd/>
          </a:ln>
          <a:effectLst/>
        </p:spPr>
        <p:txBody>
          <a:bodyPr wrap="none">
            <a:spAutoFit/>
          </a:bodyPr>
          <a:lstStyle/>
          <a:p>
            <a:r>
              <a:rPr lang="de-DE" sz="2800"/>
              <a:t>Genie</a:t>
            </a:r>
          </a:p>
        </p:txBody>
      </p:sp>
      <p:sp>
        <p:nvSpPr>
          <p:cNvPr id="8201" name="Text Box 9"/>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8202" name="Rectangle 10"/>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8203" name="Picture 11" descr="int-fragez"/>
          <p:cNvPicPr>
            <a:picLocks noChangeAspect="1" noChangeArrowheads="1"/>
          </p:cNvPicPr>
          <p:nvPr/>
        </p:nvPicPr>
        <p:blipFill>
          <a:blip r:embed="rId7" cstate="print"/>
          <a:srcRect/>
          <a:stretch>
            <a:fillRect/>
          </a:stretch>
        </p:blipFill>
        <p:spPr bwMode="auto">
          <a:xfrm>
            <a:off x="7924800" y="333375"/>
            <a:ext cx="1219200" cy="4257675"/>
          </a:xfrm>
          <a:prstGeom prst="rect">
            <a:avLst/>
          </a:prstGeom>
          <a:noFill/>
        </p:spPr>
      </p:pic>
      <p:sp>
        <p:nvSpPr>
          <p:cNvPr id="8204" name="AutoShape 12"/>
          <p:cNvSpPr>
            <a:spLocks noChangeArrowheads="1"/>
          </p:cNvSpPr>
          <p:nvPr/>
        </p:nvSpPr>
        <p:spPr bwMode="auto">
          <a:xfrm>
            <a:off x="1042988" y="188913"/>
            <a:ext cx="3816350" cy="549275"/>
          </a:xfrm>
          <a:prstGeom prst="wedgeRectCallout">
            <a:avLst>
              <a:gd name="adj1" fmla="val -21380"/>
              <a:gd name="adj2" fmla="val 125144"/>
            </a:avLst>
          </a:prstGeom>
          <a:solidFill>
            <a:schemeClr val="accent1"/>
          </a:solidFill>
          <a:ln w="9525">
            <a:solidFill>
              <a:schemeClr val="tx1"/>
            </a:solidFill>
            <a:miter lim="800000"/>
            <a:headEnd/>
            <a:tailEnd/>
          </a:ln>
          <a:effectLst/>
        </p:spPr>
        <p:txBody>
          <a:bodyPr/>
          <a:lstStyle/>
          <a:p>
            <a:pPr algn="ctr"/>
            <a:r>
              <a:rPr lang="de-DE" sz="2800"/>
              <a:t>Georg Friedrich</a:t>
            </a:r>
          </a:p>
        </p:txBody>
      </p:sp>
      <p:sp>
        <p:nvSpPr>
          <p:cNvPr id="8205" name="Rectangle 13"/>
          <p:cNvSpPr>
            <a:spLocks noGrp="1" noChangeArrowheads="1"/>
          </p:cNvSpPr>
          <p:nvPr>
            <p:ph type="subTitle" idx="1"/>
          </p:nvPr>
        </p:nvSpPr>
        <p:spPr>
          <a:xfrm>
            <a:off x="1258888" y="1773238"/>
            <a:ext cx="6400800" cy="719137"/>
          </a:xfrm>
        </p:spPr>
        <p:txBody>
          <a:bodyPr/>
          <a:lstStyle/>
          <a:p>
            <a:pPr>
              <a:lnSpc>
                <a:spcPct val="80000"/>
              </a:lnSpc>
            </a:pPr>
            <a:r>
              <a:rPr lang="de-DE" sz="2400" b="1">
                <a:latin typeface="Times New Roman" pitchFamily="18" charset="0"/>
              </a:rPr>
              <a:t>Born: 17 sept 1826 in Breselenz, Hannover (now Germany)</a:t>
            </a:r>
          </a:p>
          <a:p>
            <a:pPr>
              <a:lnSpc>
                <a:spcPct val="80000"/>
              </a:lnSpc>
            </a:pPr>
            <a:r>
              <a:rPr lang="de-DE" sz="2400" b="1">
                <a:latin typeface="Times New Roman" pitchFamily="18" charset="0"/>
              </a:rPr>
              <a:t>Died: 20 July 1866 in Selasca, Italy</a:t>
            </a:r>
          </a:p>
        </p:txBody>
      </p:sp>
      <p:sp>
        <p:nvSpPr>
          <p:cNvPr id="8210" name="Text Box 18"/>
          <p:cNvSpPr txBox="1">
            <a:spLocks noChangeArrowheads="1"/>
          </p:cNvSpPr>
          <p:nvPr/>
        </p:nvSpPr>
        <p:spPr bwMode="auto">
          <a:xfrm>
            <a:off x="2051050" y="2924175"/>
            <a:ext cx="4665663" cy="2647950"/>
          </a:xfrm>
          <a:prstGeom prst="rect">
            <a:avLst/>
          </a:prstGeom>
          <a:noFill/>
          <a:ln w="9525">
            <a:noFill/>
            <a:miter lim="800000"/>
            <a:headEnd/>
            <a:tailEnd/>
          </a:ln>
          <a:effectLst/>
        </p:spPr>
        <p:txBody>
          <a:bodyPr>
            <a:spAutoFit/>
          </a:bodyPr>
          <a:lstStyle/>
          <a:p>
            <a:r>
              <a:rPr lang="de-DE">
                <a:latin typeface="Times New Roman" pitchFamily="18" charset="0"/>
              </a:rPr>
              <a:t>Riemann's ideas concerning geometry of space had a profound effect on the development of modern theoretical physics. He clarified the notion of integral by defining what we now call the Riemann integral.</a:t>
            </a:r>
            <a:r>
              <a:rPr lang="de-DE" sz="1800"/>
              <a:t> </a:t>
            </a:r>
          </a:p>
        </p:txBody>
      </p:sp>
      <p:sp>
        <p:nvSpPr>
          <p:cNvPr id="2" name="Text Box 8">
            <a:extLst>
              <a:ext uri="{FF2B5EF4-FFF2-40B4-BE49-F238E27FC236}">
                <a16:creationId xmlns:a16="http://schemas.microsoft.com/office/drawing/2014/main" id="{82250B5E-6E56-59B6-E476-A3D9147295AE}"/>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B3A12012-E60B-F0DC-CC39-081E196E80D4}"/>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6</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 grpId="0" build="p"/>
      <p:bldP spid="82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1476375" y="404813"/>
            <a:ext cx="6624638" cy="1470025"/>
          </a:xfrm>
        </p:spPr>
        <p:txBody>
          <a:bodyPr/>
          <a:lstStyle/>
          <a:p>
            <a:r>
              <a:rPr lang="de-DE"/>
              <a:t>Studium und Mathematik</a:t>
            </a:r>
          </a:p>
        </p:txBody>
      </p:sp>
      <p:sp>
        <p:nvSpPr>
          <p:cNvPr id="4813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8132"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481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4"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48137" name="Text Box 9"/>
          <p:cNvSpPr txBox="1">
            <a:spLocks noChangeArrowheads="1"/>
          </p:cNvSpPr>
          <p:nvPr/>
        </p:nvSpPr>
        <p:spPr bwMode="auto">
          <a:xfrm>
            <a:off x="2339975" y="1628775"/>
            <a:ext cx="4824413" cy="1098550"/>
          </a:xfrm>
          <a:prstGeom prst="rect">
            <a:avLst/>
          </a:prstGeom>
          <a:noFill/>
          <a:ln w="9525">
            <a:noFill/>
            <a:miter lim="800000"/>
            <a:headEnd/>
            <a:tailEnd/>
          </a:ln>
          <a:effectLst/>
        </p:spPr>
        <p:txBody>
          <a:bodyPr>
            <a:spAutoFit/>
          </a:bodyPr>
          <a:lstStyle/>
          <a:p>
            <a:pPr>
              <a:spcBef>
                <a:spcPct val="50000"/>
              </a:spcBef>
            </a:pPr>
            <a:r>
              <a:rPr lang="de-DE" sz="6600">
                <a:latin typeface="Engravers MT" pitchFamily="18" charset="0"/>
              </a:rPr>
              <a:t>Berlin</a:t>
            </a:r>
          </a:p>
        </p:txBody>
      </p:sp>
      <p:pic>
        <p:nvPicPr>
          <p:cNvPr id="48138" name="Picture 10" descr="riemann-einlad-k"/>
          <p:cNvPicPr>
            <a:picLocks noChangeAspect="1" noChangeArrowheads="1"/>
          </p:cNvPicPr>
          <p:nvPr/>
        </p:nvPicPr>
        <p:blipFill>
          <a:blip r:embed="rId5" cstate="print"/>
          <a:srcRect/>
          <a:stretch>
            <a:fillRect/>
          </a:stretch>
        </p:blipFill>
        <p:spPr bwMode="auto">
          <a:xfrm>
            <a:off x="6300788" y="2924175"/>
            <a:ext cx="2379662" cy="2617788"/>
          </a:xfrm>
          <a:prstGeom prst="rect">
            <a:avLst/>
          </a:prstGeom>
          <a:noFill/>
        </p:spPr>
      </p:pic>
      <p:sp>
        <p:nvSpPr>
          <p:cNvPr id="48139" name="Text Box 11"/>
          <p:cNvSpPr txBox="1">
            <a:spLocks noChangeArrowheads="1"/>
          </p:cNvSpPr>
          <p:nvPr/>
        </p:nvSpPr>
        <p:spPr bwMode="auto">
          <a:xfrm>
            <a:off x="1455738" y="2871788"/>
            <a:ext cx="1477962" cy="1187450"/>
          </a:xfrm>
          <a:prstGeom prst="rect">
            <a:avLst/>
          </a:prstGeom>
          <a:noFill/>
          <a:ln w="9525">
            <a:noFill/>
            <a:miter lim="800000"/>
            <a:headEnd/>
            <a:tailEnd/>
          </a:ln>
          <a:effectLst/>
        </p:spPr>
        <p:txBody>
          <a:bodyPr wrap="none">
            <a:spAutoFit/>
          </a:bodyPr>
          <a:lstStyle/>
          <a:p>
            <a:pPr>
              <a:buFontTx/>
              <a:buChar char="•"/>
            </a:pPr>
            <a:r>
              <a:rPr lang="de-DE"/>
              <a:t> Steiner</a:t>
            </a:r>
          </a:p>
          <a:p>
            <a:pPr>
              <a:buFontTx/>
              <a:buChar char="•"/>
            </a:pPr>
            <a:r>
              <a:rPr lang="de-DE"/>
              <a:t> Jacobi</a:t>
            </a:r>
          </a:p>
          <a:p>
            <a:pPr>
              <a:buFontTx/>
              <a:buChar char="•"/>
            </a:pPr>
            <a:r>
              <a:rPr lang="de-DE"/>
              <a:t> Dirichlet</a:t>
            </a:r>
          </a:p>
        </p:txBody>
      </p:sp>
      <p:sp>
        <p:nvSpPr>
          <p:cNvPr id="48140" name="AutoShape 12"/>
          <p:cNvSpPr>
            <a:spLocks noChangeArrowheads="1"/>
          </p:cNvSpPr>
          <p:nvPr/>
        </p:nvSpPr>
        <p:spPr bwMode="auto">
          <a:xfrm>
            <a:off x="1692275" y="4941888"/>
            <a:ext cx="4608513" cy="1295400"/>
          </a:xfrm>
          <a:prstGeom prst="wedgeRectCallout">
            <a:avLst>
              <a:gd name="adj1" fmla="val -34222"/>
              <a:gd name="adj2" fmla="val -118750"/>
            </a:avLst>
          </a:prstGeom>
          <a:solidFill>
            <a:srgbClr val="E0B9E1"/>
          </a:solidFill>
          <a:ln w="9525">
            <a:solidFill>
              <a:schemeClr val="tx1"/>
            </a:solidFill>
            <a:miter lim="800000"/>
            <a:headEnd/>
            <a:tailEnd/>
          </a:ln>
          <a:effectLst/>
        </p:spPr>
        <p:txBody>
          <a:bodyPr/>
          <a:lstStyle/>
          <a:p>
            <a:pPr algn="ctr"/>
            <a:r>
              <a:rPr lang="de-DE"/>
              <a:t>dieser folgt 1855 Gauß nach, ihm folgt 1859 Riemann auf den Lehrstuhl in Göttingen</a:t>
            </a:r>
          </a:p>
        </p:txBody>
      </p:sp>
      <p:pic>
        <p:nvPicPr>
          <p:cNvPr id="48141" name="Picture 13" descr="fourier-reihe"/>
          <p:cNvPicPr>
            <a:picLocks noChangeAspect="1" noChangeArrowheads="1"/>
          </p:cNvPicPr>
          <p:nvPr/>
        </p:nvPicPr>
        <p:blipFill>
          <a:blip r:embed="rId6" cstate="print"/>
          <a:srcRect/>
          <a:stretch>
            <a:fillRect/>
          </a:stretch>
        </p:blipFill>
        <p:spPr bwMode="auto">
          <a:xfrm>
            <a:off x="3348038" y="2924175"/>
            <a:ext cx="2552700" cy="1609725"/>
          </a:xfrm>
          <a:prstGeom prst="rect">
            <a:avLst/>
          </a:prstGeom>
          <a:noFill/>
        </p:spPr>
      </p:pic>
      <p:sp>
        <p:nvSpPr>
          <p:cNvPr id="48142" name="Text Box 14"/>
          <p:cNvSpPr txBox="1">
            <a:spLocks noChangeArrowheads="1"/>
          </p:cNvSpPr>
          <p:nvPr/>
        </p:nvSpPr>
        <p:spPr bwMode="auto">
          <a:xfrm>
            <a:off x="7451725" y="1916113"/>
            <a:ext cx="1304925" cy="457200"/>
          </a:xfrm>
          <a:prstGeom prst="rect">
            <a:avLst/>
          </a:prstGeom>
          <a:noFill/>
          <a:ln w="9525">
            <a:noFill/>
            <a:miter lim="800000"/>
            <a:headEnd/>
            <a:tailEnd/>
          </a:ln>
          <a:effectLst/>
        </p:spPr>
        <p:txBody>
          <a:bodyPr wrap="none">
            <a:spAutoFit/>
          </a:bodyPr>
          <a:lstStyle/>
          <a:p>
            <a:r>
              <a:rPr lang="de-DE"/>
              <a:t>1847-49</a:t>
            </a:r>
          </a:p>
        </p:txBody>
      </p:sp>
      <p:sp>
        <p:nvSpPr>
          <p:cNvPr id="2" name="Text Box 8">
            <a:extLst>
              <a:ext uri="{FF2B5EF4-FFF2-40B4-BE49-F238E27FC236}">
                <a16:creationId xmlns:a16="http://schemas.microsoft.com/office/drawing/2014/main" id="{76AC8493-B63C-9146-AAC3-44391E0A6357}"/>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7A9E6AB0-C35F-45C8-C990-3154D026B0AB}"/>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60</a:t>
            </a:fld>
            <a:endParaRPr lang="de-DE" dirty="0"/>
          </a:p>
        </p:txBody>
      </p:sp>
      <p:sp>
        <p:nvSpPr>
          <p:cNvPr id="4" name="Textfeld 3">
            <a:extLst>
              <a:ext uri="{FF2B5EF4-FFF2-40B4-BE49-F238E27FC236}">
                <a16:creationId xmlns:a16="http://schemas.microsoft.com/office/drawing/2014/main" id="{0012E3A4-36D2-086E-ABBC-669A4C737EFA}"/>
              </a:ext>
            </a:extLst>
          </p:cNvPr>
          <p:cNvSpPr txBox="1"/>
          <p:nvPr/>
        </p:nvSpPr>
        <p:spPr>
          <a:xfrm>
            <a:off x="2195736" y="119520"/>
            <a:ext cx="6858284" cy="369332"/>
          </a:xfrm>
          <a:prstGeom prst="rect">
            <a:avLst/>
          </a:prstGeom>
          <a:noFill/>
        </p:spPr>
        <p:txBody>
          <a:bodyPr wrap="square" rtlCol="0">
            <a:spAutoFit/>
          </a:bodyPr>
          <a:lstStyle/>
          <a:p>
            <a:r>
              <a:rPr lang="de-DE" sz="1800" dirty="0">
                <a:solidFill>
                  <a:srgbClr val="008000"/>
                </a:solidFill>
                <a:latin typeface="Lucida Handwriting" panose="03010101010101010101" pitchFamily="66" charset="0"/>
                <a:hlinkClick r:id="rId7" action="ppaction://hlinksldjump"/>
              </a:rPr>
              <a:t>Zurück zu Folie 44: mathematische Vertiefung</a:t>
            </a:r>
            <a:endParaRPr lang="de-DE" sz="1800" dirty="0">
              <a:solidFill>
                <a:srgbClr val="008000"/>
              </a:solidFill>
              <a:latin typeface="Lucida Handwriting" panose="03010101010101010101" pitchFamily="66"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1403350" y="333375"/>
            <a:ext cx="6624638" cy="720725"/>
          </a:xfrm>
        </p:spPr>
        <p:txBody>
          <a:bodyPr/>
          <a:lstStyle/>
          <a:p>
            <a:r>
              <a:rPr lang="de-DE" sz="4000"/>
              <a:t>Studium und Mathematik</a:t>
            </a:r>
          </a:p>
        </p:txBody>
      </p:sp>
      <p:sp>
        <p:nvSpPr>
          <p:cNvPr id="4505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5060"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450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2"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45064" name="Text Box 8"/>
          <p:cNvSpPr txBox="1">
            <a:spLocks noChangeArrowheads="1"/>
          </p:cNvSpPr>
          <p:nvPr/>
        </p:nvSpPr>
        <p:spPr bwMode="auto">
          <a:xfrm>
            <a:off x="1258888" y="5589588"/>
            <a:ext cx="4565650" cy="822325"/>
          </a:xfrm>
          <a:prstGeom prst="rect">
            <a:avLst/>
          </a:prstGeom>
          <a:noFill/>
          <a:ln w="9525">
            <a:noFill/>
            <a:miter lim="800000"/>
            <a:headEnd/>
            <a:tailEnd/>
          </a:ln>
          <a:effectLst/>
        </p:spPr>
        <p:txBody>
          <a:bodyPr wrap="none">
            <a:spAutoFit/>
          </a:bodyPr>
          <a:lstStyle/>
          <a:p>
            <a:r>
              <a:rPr lang="de-DE">
                <a:latin typeface="Times New Roman" pitchFamily="18" charset="0"/>
              </a:rPr>
              <a:t>Carl Friedrich Gauß</a:t>
            </a:r>
          </a:p>
          <a:p>
            <a:r>
              <a:rPr lang="de-DE">
                <a:latin typeface="Times New Roman" pitchFamily="18" charset="0"/>
              </a:rPr>
              <a:t>„Fürst der Mathematik“, 1777-1855</a:t>
            </a:r>
          </a:p>
        </p:txBody>
      </p:sp>
      <p:pic>
        <p:nvPicPr>
          <p:cNvPr id="45069" name="Picture 13" descr="gauss_bild"/>
          <p:cNvPicPr>
            <a:picLocks noChangeAspect="1" noChangeArrowheads="1"/>
          </p:cNvPicPr>
          <p:nvPr/>
        </p:nvPicPr>
        <p:blipFill>
          <a:blip r:embed="rId5" cstate="print"/>
          <a:srcRect/>
          <a:stretch>
            <a:fillRect/>
          </a:stretch>
        </p:blipFill>
        <p:spPr bwMode="auto">
          <a:xfrm>
            <a:off x="1476375" y="1916113"/>
            <a:ext cx="2816225" cy="3600450"/>
          </a:xfrm>
          <a:prstGeom prst="rect">
            <a:avLst/>
          </a:prstGeom>
          <a:noFill/>
        </p:spPr>
      </p:pic>
      <p:pic>
        <p:nvPicPr>
          <p:cNvPr id="45070" name="Picture 14" descr="RIEMAG5s"/>
          <p:cNvPicPr>
            <a:picLocks noChangeAspect="1" noChangeArrowheads="1"/>
          </p:cNvPicPr>
          <p:nvPr/>
        </p:nvPicPr>
        <p:blipFill>
          <a:blip r:embed="rId6" cstate="print"/>
          <a:srcRect/>
          <a:stretch>
            <a:fillRect/>
          </a:stretch>
        </p:blipFill>
        <p:spPr bwMode="auto">
          <a:xfrm>
            <a:off x="5240338" y="1916113"/>
            <a:ext cx="2963862" cy="3600450"/>
          </a:xfrm>
          <a:prstGeom prst="rect">
            <a:avLst/>
          </a:prstGeom>
          <a:noFill/>
        </p:spPr>
      </p:pic>
      <p:sp>
        <p:nvSpPr>
          <p:cNvPr id="45071" name="Text Box 15"/>
          <p:cNvSpPr txBox="1">
            <a:spLocks noChangeArrowheads="1"/>
          </p:cNvSpPr>
          <p:nvPr/>
        </p:nvSpPr>
        <p:spPr bwMode="auto">
          <a:xfrm>
            <a:off x="5724525" y="5589588"/>
            <a:ext cx="2492375" cy="457200"/>
          </a:xfrm>
          <a:prstGeom prst="rect">
            <a:avLst/>
          </a:prstGeom>
          <a:noFill/>
          <a:ln w="9525">
            <a:noFill/>
            <a:miter lim="800000"/>
            <a:headEnd/>
            <a:tailEnd/>
          </a:ln>
          <a:effectLst/>
        </p:spPr>
        <p:txBody>
          <a:bodyPr wrap="none">
            <a:spAutoFit/>
          </a:bodyPr>
          <a:lstStyle/>
          <a:p>
            <a:r>
              <a:rPr lang="de-DE">
                <a:latin typeface="Times New Roman" pitchFamily="18" charset="0"/>
              </a:rPr>
              <a:t>Bernhard Riemann</a:t>
            </a:r>
          </a:p>
        </p:txBody>
      </p:sp>
      <p:sp>
        <p:nvSpPr>
          <p:cNvPr id="45072" name="Text Box 16"/>
          <p:cNvSpPr txBox="1">
            <a:spLocks noChangeArrowheads="1"/>
          </p:cNvSpPr>
          <p:nvPr/>
        </p:nvSpPr>
        <p:spPr bwMode="auto">
          <a:xfrm>
            <a:off x="6156325" y="5949950"/>
            <a:ext cx="2338388" cy="366713"/>
          </a:xfrm>
          <a:prstGeom prst="rect">
            <a:avLst/>
          </a:prstGeom>
          <a:noFill/>
          <a:ln w="9525">
            <a:noFill/>
            <a:miter lim="800000"/>
            <a:headEnd/>
            <a:tailEnd/>
          </a:ln>
          <a:effectLst/>
        </p:spPr>
        <p:txBody>
          <a:bodyPr>
            <a:spAutoFit/>
          </a:bodyPr>
          <a:lstStyle/>
          <a:p>
            <a:r>
              <a:rPr lang="de-DE" sz="1800">
                <a:latin typeface="Times New Roman" pitchFamily="18" charset="0"/>
              </a:rPr>
              <a:t>undatiert, um 1850</a:t>
            </a:r>
          </a:p>
        </p:txBody>
      </p:sp>
      <p:sp>
        <p:nvSpPr>
          <p:cNvPr id="45073" name="Text Box 17"/>
          <p:cNvSpPr txBox="1">
            <a:spLocks noChangeArrowheads="1"/>
          </p:cNvSpPr>
          <p:nvPr/>
        </p:nvSpPr>
        <p:spPr bwMode="auto">
          <a:xfrm>
            <a:off x="1476375" y="1052513"/>
            <a:ext cx="6696075" cy="822325"/>
          </a:xfrm>
          <a:prstGeom prst="rect">
            <a:avLst/>
          </a:prstGeom>
          <a:noFill/>
          <a:ln w="9525">
            <a:noFill/>
            <a:miter lim="800000"/>
            <a:headEnd/>
            <a:tailEnd/>
          </a:ln>
          <a:effectLst/>
        </p:spPr>
        <p:txBody>
          <a:bodyPr>
            <a:spAutoFit/>
          </a:bodyPr>
          <a:lstStyle/>
          <a:p>
            <a:pPr algn="ctr"/>
            <a:r>
              <a:rPr lang="de-DE"/>
              <a:t>für Promotion und Habilitation </a:t>
            </a:r>
          </a:p>
          <a:p>
            <a:pPr algn="ctr"/>
            <a:r>
              <a:rPr lang="de-DE"/>
              <a:t>kehrt Riemann 1849 zu Gauß zurück</a:t>
            </a:r>
          </a:p>
        </p:txBody>
      </p:sp>
      <p:sp>
        <p:nvSpPr>
          <p:cNvPr id="2" name="Text Box 8">
            <a:extLst>
              <a:ext uri="{FF2B5EF4-FFF2-40B4-BE49-F238E27FC236}">
                <a16:creationId xmlns:a16="http://schemas.microsoft.com/office/drawing/2014/main" id="{DDB4B338-6C81-45F0-8BB6-B4CED49E968D}"/>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1AB7C9EB-90DE-A6DF-2878-349A0B23B924}"/>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61</a:t>
            </a:fld>
            <a:endParaRPr lang="de-DE"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403350" y="333375"/>
            <a:ext cx="6624638" cy="720725"/>
          </a:xfrm>
        </p:spPr>
        <p:txBody>
          <a:bodyPr/>
          <a:lstStyle/>
          <a:p>
            <a:r>
              <a:rPr lang="de-DE" sz="4000"/>
              <a:t>Studium und Mathematik</a:t>
            </a:r>
          </a:p>
        </p:txBody>
      </p:sp>
      <p:sp>
        <p:nvSpPr>
          <p:cNvPr id="5120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120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5120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1212" name="Text Box 12"/>
          <p:cNvSpPr txBox="1">
            <a:spLocks noChangeArrowheads="1"/>
          </p:cNvSpPr>
          <p:nvPr/>
        </p:nvSpPr>
        <p:spPr bwMode="auto">
          <a:xfrm>
            <a:off x="1476375" y="1052513"/>
            <a:ext cx="6696075" cy="457200"/>
          </a:xfrm>
          <a:prstGeom prst="rect">
            <a:avLst/>
          </a:prstGeom>
          <a:noFill/>
          <a:ln w="9525">
            <a:noFill/>
            <a:miter lim="800000"/>
            <a:headEnd/>
            <a:tailEnd/>
          </a:ln>
          <a:effectLst/>
        </p:spPr>
        <p:txBody>
          <a:bodyPr>
            <a:spAutoFit/>
          </a:bodyPr>
          <a:lstStyle/>
          <a:p>
            <a:pPr algn="ctr"/>
            <a:r>
              <a:rPr lang="de-DE"/>
              <a:t>für Promotion bei Gauß 1851</a:t>
            </a:r>
          </a:p>
        </p:txBody>
      </p:sp>
      <p:pic>
        <p:nvPicPr>
          <p:cNvPr id="51213" name="Picture 13" descr="gauss-dok-gutachten-dt"/>
          <p:cNvPicPr>
            <a:picLocks noChangeAspect="1" noChangeArrowheads="1"/>
          </p:cNvPicPr>
          <p:nvPr/>
        </p:nvPicPr>
        <p:blipFill>
          <a:blip r:embed="rId5" cstate="print"/>
          <a:srcRect/>
          <a:stretch>
            <a:fillRect/>
          </a:stretch>
        </p:blipFill>
        <p:spPr bwMode="auto">
          <a:xfrm>
            <a:off x="1403350" y="260350"/>
            <a:ext cx="6121400" cy="6016625"/>
          </a:xfrm>
          <a:prstGeom prst="rect">
            <a:avLst/>
          </a:prstGeom>
          <a:noFill/>
        </p:spPr>
      </p:pic>
      <p:sp>
        <p:nvSpPr>
          <p:cNvPr id="51214" name="Text Box 14"/>
          <p:cNvSpPr txBox="1">
            <a:spLocks noChangeArrowheads="1"/>
          </p:cNvSpPr>
          <p:nvPr/>
        </p:nvSpPr>
        <p:spPr bwMode="auto">
          <a:xfrm rot="5400000">
            <a:off x="4987926" y="3113087"/>
            <a:ext cx="6623050" cy="396875"/>
          </a:xfrm>
          <a:prstGeom prst="rect">
            <a:avLst/>
          </a:prstGeom>
          <a:noFill/>
          <a:ln w="9525">
            <a:noFill/>
            <a:miter lim="800000"/>
            <a:headEnd/>
            <a:tailEnd/>
          </a:ln>
          <a:effectLst/>
        </p:spPr>
        <p:txBody>
          <a:bodyPr>
            <a:spAutoFit/>
          </a:bodyPr>
          <a:lstStyle/>
          <a:p>
            <a:r>
              <a:rPr lang="de-DE" sz="2000">
                <a:solidFill>
                  <a:srgbClr val="CC0099"/>
                </a:solidFill>
              </a:rPr>
              <a:t>Gaus schreibt das Gutachten für Riemanns Dissertation</a:t>
            </a:r>
          </a:p>
        </p:txBody>
      </p:sp>
      <p:sp>
        <p:nvSpPr>
          <p:cNvPr id="2" name="Text Box 8">
            <a:extLst>
              <a:ext uri="{FF2B5EF4-FFF2-40B4-BE49-F238E27FC236}">
                <a16:creationId xmlns:a16="http://schemas.microsoft.com/office/drawing/2014/main" id="{D3392C60-B6F0-BBC0-2FAF-CDBF55D5FB13}"/>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38EFDCE0-EB23-2E04-3C3E-219AB41F0F47}"/>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62</a:t>
            </a:fld>
            <a:endParaRPr lang="de-DE" dirty="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4276"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542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4281" name="Text Box 9"/>
          <p:cNvSpPr txBox="1">
            <a:spLocks noChangeArrowheads="1"/>
          </p:cNvSpPr>
          <p:nvPr/>
        </p:nvSpPr>
        <p:spPr bwMode="auto">
          <a:xfrm rot="5400000">
            <a:off x="5634038" y="3113087"/>
            <a:ext cx="6623050" cy="396875"/>
          </a:xfrm>
          <a:prstGeom prst="rect">
            <a:avLst/>
          </a:prstGeom>
          <a:noFill/>
          <a:ln w="9525">
            <a:noFill/>
            <a:miter lim="800000"/>
            <a:headEnd/>
            <a:tailEnd/>
          </a:ln>
          <a:effectLst/>
        </p:spPr>
        <p:txBody>
          <a:bodyPr>
            <a:spAutoFit/>
          </a:bodyPr>
          <a:lstStyle/>
          <a:p>
            <a:r>
              <a:rPr lang="de-DE" sz="2000">
                <a:solidFill>
                  <a:srgbClr val="CC0099"/>
                </a:solidFill>
              </a:rPr>
              <a:t>Gaus schreibt das Gutachten für Riemanns Dissertation</a:t>
            </a:r>
          </a:p>
        </p:txBody>
      </p:sp>
      <p:sp>
        <p:nvSpPr>
          <p:cNvPr id="54282" name="Text Box 10"/>
          <p:cNvSpPr txBox="1">
            <a:spLocks noChangeArrowheads="1"/>
          </p:cNvSpPr>
          <p:nvPr/>
        </p:nvSpPr>
        <p:spPr bwMode="auto">
          <a:xfrm>
            <a:off x="1258888" y="188913"/>
            <a:ext cx="7345362" cy="5934075"/>
          </a:xfrm>
          <a:prstGeom prst="rect">
            <a:avLst/>
          </a:prstGeom>
          <a:noFill/>
          <a:ln w="9525">
            <a:noFill/>
            <a:miter lim="800000"/>
            <a:headEnd/>
            <a:tailEnd/>
          </a:ln>
          <a:effectLst/>
        </p:spPr>
        <p:txBody>
          <a:bodyPr>
            <a:spAutoFit/>
          </a:bodyPr>
          <a:lstStyle/>
          <a:p>
            <a:r>
              <a:rPr lang="de-DE">
                <a:latin typeface="Times New Roman" pitchFamily="18" charset="0"/>
              </a:rPr>
              <a:t>Die von Herrn Riemann eingereichte Schrift legt ein bündiges Zeugniß ab von den </a:t>
            </a:r>
            <a:r>
              <a:rPr lang="de-DE" b="1">
                <a:latin typeface="Times New Roman" pitchFamily="18" charset="0"/>
              </a:rPr>
              <a:t>gründlichen und tief eindringenden Studien</a:t>
            </a:r>
            <a:r>
              <a:rPr lang="de-DE">
                <a:latin typeface="Times New Roman" pitchFamily="18" charset="0"/>
              </a:rPr>
              <a:t> des Verf. in demjenigen Gebiete, welchem der darin behandelte Gegenstand angehört; von einem </a:t>
            </a:r>
            <a:r>
              <a:rPr lang="de-DE" b="1">
                <a:latin typeface="Times New Roman" pitchFamily="18" charset="0"/>
              </a:rPr>
              <a:t>strebsamen ächt mathematischen Forschungsgeiste, und von einer rühmlichen productiven Selbstthätigkeit.  Der Vortrag ist umsichtig und concis, theilweise selbst elegant:</a:t>
            </a:r>
            <a:r>
              <a:rPr lang="de-DE">
                <a:latin typeface="Times New Roman" pitchFamily="18" charset="0"/>
              </a:rPr>
              <a:t> der größte Theil der Leser möchte indeß wohl in einigen Theilen noch eine größere Durchsichtigkeit der Anordnung wünschen.</a:t>
            </a:r>
            <a:r>
              <a:rPr lang="de-DE" b="1">
                <a:latin typeface="Times New Roman" pitchFamily="18" charset="0"/>
              </a:rPr>
              <a:t>  Das Ganze ist eine gediegene werthvolle Arbeit, das Maaß der Anforderungen, welche man gewöhnlich an Probeschriften zur Erlangung der Doctorwürde stellt, nicht bloß erfüllend, sondern weit überragend.</a:t>
            </a:r>
            <a:endParaRPr lang="de-DE">
              <a:latin typeface="Times New Roman" pitchFamily="18" charset="0"/>
            </a:endParaRPr>
          </a:p>
          <a:p>
            <a:r>
              <a:rPr lang="de-DE">
                <a:latin typeface="Times New Roman" pitchFamily="18" charset="0"/>
              </a:rPr>
              <a:t>Das Examen in der Mathematik werde ich übernehmen. </a:t>
            </a:r>
          </a:p>
        </p:txBody>
      </p:sp>
      <p:pic>
        <p:nvPicPr>
          <p:cNvPr id="54284" name="Picture 12" descr="GAUSSUNT"/>
          <p:cNvPicPr>
            <a:picLocks noChangeAspect="1" noChangeArrowheads="1"/>
          </p:cNvPicPr>
          <p:nvPr/>
        </p:nvPicPr>
        <p:blipFill>
          <a:blip r:embed="rId5" cstate="print"/>
          <a:srcRect/>
          <a:stretch>
            <a:fillRect/>
          </a:stretch>
        </p:blipFill>
        <p:spPr bwMode="auto">
          <a:xfrm>
            <a:off x="7019925" y="5300663"/>
            <a:ext cx="1674813" cy="1162050"/>
          </a:xfrm>
          <a:prstGeom prst="rect">
            <a:avLst/>
          </a:prstGeom>
          <a:noFill/>
        </p:spPr>
      </p:pic>
      <p:sp>
        <p:nvSpPr>
          <p:cNvPr id="2" name="Text Box 8">
            <a:extLst>
              <a:ext uri="{FF2B5EF4-FFF2-40B4-BE49-F238E27FC236}">
                <a16:creationId xmlns:a16="http://schemas.microsoft.com/office/drawing/2014/main" id="{D2A93682-3E67-CEF3-252E-0722CC17CC07}"/>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A1984081-3726-17A8-CD0E-F3CF0123F02F}"/>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63</a:t>
            </a:fld>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4284"/>
                                        </p:tgtEl>
                                        <p:attrNameLst>
                                          <p:attrName>style.visibility</p:attrName>
                                        </p:attrNameLst>
                                      </p:cBhvr>
                                      <p:to>
                                        <p:strVal val="visible"/>
                                      </p:to>
                                    </p:set>
                                    <p:anim calcmode="lin" valueType="num">
                                      <p:cBhvr>
                                        <p:cTn id="7" dur="1000" fill="hold"/>
                                        <p:tgtEl>
                                          <p:spTgt spid="54284"/>
                                        </p:tgtEl>
                                        <p:attrNameLst>
                                          <p:attrName>ppt_w</p:attrName>
                                        </p:attrNameLst>
                                      </p:cBhvr>
                                      <p:tavLst>
                                        <p:tav tm="0">
                                          <p:val>
                                            <p:fltVal val="0"/>
                                          </p:val>
                                        </p:tav>
                                        <p:tav tm="100000">
                                          <p:val>
                                            <p:strVal val="#ppt_w"/>
                                          </p:val>
                                        </p:tav>
                                      </p:tavLst>
                                    </p:anim>
                                    <p:anim calcmode="lin" valueType="num">
                                      <p:cBhvr>
                                        <p:cTn id="8" dur="1000" fill="hold"/>
                                        <p:tgtEl>
                                          <p:spTgt spid="54284"/>
                                        </p:tgtEl>
                                        <p:attrNameLst>
                                          <p:attrName>ppt_h</p:attrName>
                                        </p:attrNameLst>
                                      </p:cBhvr>
                                      <p:tavLst>
                                        <p:tav tm="0">
                                          <p:val>
                                            <p:fltVal val="0"/>
                                          </p:val>
                                        </p:tav>
                                        <p:tav tm="100000">
                                          <p:val>
                                            <p:strVal val="#ppt_h"/>
                                          </p:val>
                                        </p:tav>
                                      </p:tavLst>
                                    </p:anim>
                                    <p:anim calcmode="lin" valueType="num">
                                      <p:cBhvr>
                                        <p:cTn id="9" dur="1000" fill="hold"/>
                                        <p:tgtEl>
                                          <p:spTgt spid="5428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2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1403350" y="333375"/>
            <a:ext cx="6624638" cy="720725"/>
          </a:xfrm>
        </p:spPr>
        <p:txBody>
          <a:bodyPr/>
          <a:lstStyle/>
          <a:p>
            <a:r>
              <a:rPr lang="de-DE" sz="4000"/>
              <a:t>Weg zum Professor</a:t>
            </a:r>
          </a:p>
        </p:txBody>
      </p:sp>
      <p:sp>
        <p:nvSpPr>
          <p:cNvPr id="5529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5300"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5530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02"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5303" name="Text Box 7"/>
          <p:cNvSpPr txBox="1">
            <a:spLocks noChangeArrowheads="1"/>
          </p:cNvSpPr>
          <p:nvPr/>
        </p:nvSpPr>
        <p:spPr bwMode="auto">
          <a:xfrm>
            <a:off x="1403350" y="981075"/>
            <a:ext cx="6696075" cy="457200"/>
          </a:xfrm>
          <a:prstGeom prst="rect">
            <a:avLst/>
          </a:prstGeom>
          <a:noFill/>
          <a:ln w="9525">
            <a:noFill/>
            <a:miter lim="800000"/>
            <a:headEnd/>
            <a:tailEnd/>
          </a:ln>
          <a:effectLst/>
        </p:spPr>
        <p:txBody>
          <a:bodyPr>
            <a:spAutoFit/>
          </a:bodyPr>
          <a:lstStyle/>
          <a:p>
            <a:pPr algn="ctr"/>
            <a:r>
              <a:rPr lang="de-DE"/>
              <a:t>Wissenschaftliche Arbeiten bei Gauß</a:t>
            </a:r>
          </a:p>
        </p:txBody>
      </p:sp>
      <p:sp>
        <p:nvSpPr>
          <p:cNvPr id="55306" name="Text Box 10"/>
          <p:cNvSpPr txBox="1">
            <a:spLocks noChangeArrowheads="1"/>
          </p:cNvSpPr>
          <p:nvPr/>
        </p:nvSpPr>
        <p:spPr bwMode="auto">
          <a:xfrm>
            <a:off x="4211638" y="4221163"/>
            <a:ext cx="3881437" cy="457200"/>
          </a:xfrm>
          <a:prstGeom prst="rect">
            <a:avLst/>
          </a:prstGeom>
          <a:noFill/>
          <a:ln w="9525">
            <a:noFill/>
            <a:miter lim="800000"/>
            <a:headEnd/>
            <a:tailEnd/>
          </a:ln>
          <a:effectLst/>
        </p:spPr>
        <p:txBody>
          <a:bodyPr wrap="none">
            <a:spAutoFit/>
          </a:bodyPr>
          <a:lstStyle/>
          <a:p>
            <a:r>
              <a:rPr lang="de-DE">
                <a:latin typeface="Times New Roman" pitchFamily="18" charset="0"/>
              </a:rPr>
              <a:t>ein halbes Jahr vor Gauß‘ Tod</a:t>
            </a:r>
          </a:p>
        </p:txBody>
      </p:sp>
      <p:sp>
        <p:nvSpPr>
          <p:cNvPr id="55308" name="Text Box 12"/>
          <p:cNvSpPr txBox="1">
            <a:spLocks noChangeArrowheads="1"/>
          </p:cNvSpPr>
          <p:nvPr/>
        </p:nvSpPr>
        <p:spPr bwMode="auto">
          <a:xfrm>
            <a:off x="1258888" y="1484313"/>
            <a:ext cx="6769100" cy="1187450"/>
          </a:xfrm>
          <a:prstGeom prst="rect">
            <a:avLst/>
          </a:prstGeom>
          <a:solidFill>
            <a:srgbClr val="E0B9E1"/>
          </a:solidFill>
          <a:ln w="9525">
            <a:noFill/>
            <a:miter lim="800000"/>
            <a:headEnd/>
            <a:tailEnd/>
          </a:ln>
          <a:effectLst/>
        </p:spPr>
        <p:txBody>
          <a:bodyPr>
            <a:spAutoFit/>
          </a:bodyPr>
          <a:lstStyle/>
          <a:p>
            <a:r>
              <a:rPr lang="de-DE">
                <a:latin typeface="Times New Roman" pitchFamily="18" charset="0"/>
              </a:rPr>
              <a:t> Dissertation   1851</a:t>
            </a:r>
          </a:p>
          <a:p>
            <a:r>
              <a:rPr lang="de-DE">
                <a:latin typeface="Times New Roman" pitchFamily="18" charset="0"/>
              </a:rPr>
              <a:t> „Grundlagen für eine allgemeine Theorie der Funktionen einer veränderlichen complexen Größe“ </a:t>
            </a:r>
          </a:p>
        </p:txBody>
      </p:sp>
      <p:sp>
        <p:nvSpPr>
          <p:cNvPr id="55309" name="Text Box 13"/>
          <p:cNvSpPr txBox="1">
            <a:spLocks noChangeArrowheads="1"/>
          </p:cNvSpPr>
          <p:nvPr/>
        </p:nvSpPr>
        <p:spPr bwMode="auto">
          <a:xfrm>
            <a:off x="1258888" y="2852738"/>
            <a:ext cx="6769100" cy="1187450"/>
          </a:xfrm>
          <a:prstGeom prst="rect">
            <a:avLst/>
          </a:prstGeom>
          <a:solidFill>
            <a:srgbClr val="E0B9E1"/>
          </a:solidFill>
          <a:ln w="9525">
            <a:noFill/>
            <a:miter lim="800000"/>
            <a:headEnd/>
            <a:tailEnd/>
          </a:ln>
          <a:effectLst/>
        </p:spPr>
        <p:txBody>
          <a:bodyPr>
            <a:spAutoFit/>
          </a:bodyPr>
          <a:lstStyle/>
          <a:p>
            <a:r>
              <a:rPr lang="de-DE">
                <a:latin typeface="Times New Roman" pitchFamily="18" charset="0"/>
              </a:rPr>
              <a:t>Habilitationsschrift 1853</a:t>
            </a:r>
          </a:p>
          <a:p>
            <a:r>
              <a:rPr lang="de-DE">
                <a:latin typeface="Times New Roman" pitchFamily="18" charset="0"/>
              </a:rPr>
              <a:t>„Über die Darstellbarkeit einer Funktion durch</a:t>
            </a:r>
          </a:p>
          <a:p>
            <a:r>
              <a:rPr lang="de-DE">
                <a:latin typeface="Times New Roman" pitchFamily="18" charset="0"/>
              </a:rPr>
              <a:t>eine trigonometrische Reihe“ </a:t>
            </a:r>
          </a:p>
        </p:txBody>
      </p:sp>
      <p:sp>
        <p:nvSpPr>
          <p:cNvPr id="55311" name="Text Box 15"/>
          <p:cNvSpPr txBox="1">
            <a:spLocks noChangeArrowheads="1"/>
          </p:cNvSpPr>
          <p:nvPr/>
        </p:nvSpPr>
        <p:spPr bwMode="auto">
          <a:xfrm>
            <a:off x="1258888" y="4652963"/>
            <a:ext cx="6769100" cy="1187450"/>
          </a:xfrm>
          <a:prstGeom prst="rect">
            <a:avLst/>
          </a:prstGeom>
          <a:solidFill>
            <a:srgbClr val="E0B9E1"/>
          </a:solidFill>
          <a:ln w="9525">
            <a:noFill/>
            <a:miter lim="800000"/>
            <a:headEnd/>
            <a:tailEnd/>
          </a:ln>
          <a:effectLst/>
        </p:spPr>
        <p:txBody>
          <a:bodyPr>
            <a:spAutoFit/>
          </a:bodyPr>
          <a:lstStyle/>
          <a:p>
            <a:r>
              <a:rPr lang="de-DE">
                <a:latin typeface="Times New Roman" pitchFamily="18" charset="0"/>
              </a:rPr>
              <a:t>Habilitationsvortrag 1854</a:t>
            </a:r>
          </a:p>
          <a:p>
            <a:r>
              <a:rPr lang="de-DE">
                <a:latin typeface="Times New Roman" pitchFamily="18" charset="0"/>
              </a:rPr>
              <a:t>“Die Hypothesen, welche der Geometrie zugrunde liegen”.</a:t>
            </a:r>
          </a:p>
        </p:txBody>
      </p:sp>
      <p:graphicFrame>
        <p:nvGraphicFramePr>
          <p:cNvPr id="55312" name="Object 16"/>
          <p:cNvGraphicFramePr>
            <a:graphicFrameLocks noChangeAspect="1"/>
          </p:cNvGraphicFramePr>
          <p:nvPr/>
        </p:nvGraphicFramePr>
        <p:xfrm>
          <a:off x="7934325"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55312"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4325"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 Box 8">
            <a:extLst>
              <a:ext uri="{FF2B5EF4-FFF2-40B4-BE49-F238E27FC236}">
                <a16:creationId xmlns:a16="http://schemas.microsoft.com/office/drawing/2014/main" id="{6F0EC491-0574-12DE-51AD-B26854A00274}"/>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D90D29DD-CE76-DDB7-BABC-AC019E8D02C1}"/>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64</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11"/>
                                        </p:tgtEl>
                                        <p:attrNameLst>
                                          <p:attrName>style.visibility</p:attrName>
                                        </p:attrNameLst>
                                      </p:cBhvr>
                                      <p:to>
                                        <p:strVal val="visible"/>
                                      </p:to>
                                    </p:set>
                                  </p:childTnLst>
                                </p:cTn>
                              </p:par>
                            </p:childTnLst>
                          </p:cTn>
                        </p:par>
                        <p:par>
                          <p:cTn id="11" fill="hold">
                            <p:stCondLst>
                              <p:cond delay="0"/>
                            </p:stCondLst>
                            <p:childTnLst>
                              <p:par>
                                <p:cTn id="12" presetID="15" presetClass="entr" presetSubtype="0" fill="hold" grpId="0" nodeType="afterEffect">
                                  <p:stCondLst>
                                    <p:cond delay="0"/>
                                  </p:stCondLst>
                                  <p:childTnLst>
                                    <p:set>
                                      <p:cBhvr>
                                        <p:cTn id="13" dur="1" fill="hold">
                                          <p:stCondLst>
                                            <p:cond delay="0"/>
                                          </p:stCondLst>
                                        </p:cTn>
                                        <p:tgtEl>
                                          <p:spTgt spid="55306"/>
                                        </p:tgtEl>
                                        <p:attrNameLst>
                                          <p:attrName>style.visibility</p:attrName>
                                        </p:attrNameLst>
                                      </p:cBhvr>
                                      <p:to>
                                        <p:strVal val="visible"/>
                                      </p:to>
                                    </p:set>
                                    <p:anim calcmode="lin" valueType="num">
                                      <p:cBhvr>
                                        <p:cTn id="14" dur="1000" fill="hold"/>
                                        <p:tgtEl>
                                          <p:spTgt spid="55306"/>
                                        </p:tgtEl>
                                        <p:attrNameLst>
                                          <p:attrName>ppt_w</p:attrName>
                                        </p:attrNameLst>
                                      </p:cBhvr>
                                      <p:tavLst>
                                        <p:tav tm="0">
                                          <p:val>
                                            <p:fltVal val="0"/>
                                          </p:val>
                                        </p:tav>
                                        <p:tav tm="100000">
                                          <p:val>
                                            <p:strVal val="#ppt_w"/>
                                          </p:val>
                                        </p:tav>
                                      </p:tavLst>
                                    </p:anim>
                                    <p:anim calcmode="lin" valueType="num">
                                      <p:cBhvr>
                                        <p:cTn id="15" dur="1000" fill="hold"/>
                                        <p:tgtEl>
                                          <p:spTgt spid="55306"/>
                                        </p:tgtEl>
                                        <p:attrNameLst>
                                          <p:attrName>ppt_h</p:attrName>
                                        </p:attrNameLst>
                                      </p:cBhvr>
                                      <p:tavLst>
                                        <p:tav tm="0">
                                          <p:val>
                                            <p:fltVal val="0"/>
                                          </p:val>
                                        </p:tav>
                                        <p:tav tm="100000">
                                          <p:val>
                                            <p:strVal val="#ppt_h"/>
                                          </p:val>
                                        </p:tav>
                                      </p:tavLst>
                                    </p:anim>
                                    <p:anim calcmode="lin" valueType="num">
                                      <p:cBhvr>
                                        <p:cTn id="16" dur="1000" fill="hold"/>
                                        <p:tgtEl>
                                          <p:spTgt spid="5530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53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p:bldP spid="55309" grpId="0" animBg="1"/>
      <p:bldP spid="553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1403350" y="333375"/>
            <a:ext cx="7561263" cy="720725"/>
          </a:xfrm>
        </p:spPr>
        <p:txBody>
          <a:bodyPr/>
          <a:lstStyle/>
          <a:p>
            <a:r>
              <a:rPr lang="de-DE" sz="4000"/>
              <a:t>Phantasie und </a:t>
            </a:r>
            <a:br>
              <a:rPr lang="de-DE" sz="4000"/>
            </a:br>
            <a:r>
              <a:rPr lang="de-DE" sz="4000"/>
              <a:t>Riemannsche Zahlenkugel</a:t>
            </a:r>
          </a:p>
        </p:txBody>
      </p:sp>
      <p:sp>
        <p:nvSpPr>
          <p:cNvPr id="6451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4516"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6451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64519" name="AutoShape 7">
            <a:hlinkClick r:id="" action="ppaction://hlinkshowjump?jump=nextslide" highlightClick="1"/>
          </p:cNvPr>
          <p:cNvSpPr>
            <a:spLocks noChangeArrowheads="1"/>
          </p:cNvSpPr>
          <p:nvPr/>
        </p:nvSpPr>
        <p:spPr bwMode="auto">
          <a:xfrm>
            <a:off x="8101013" y="5949950"/>
            <a:ext cx="574675" cy="287338"/>
          </a:xfrm>
          <a:prstGeom prst="actionButtonForwardNext">
            <a:avLst/>
          </a:prstGeom>
          <a:solidFill>
            <a:schemeClr val="accent1"/>
          </a:solidFill>
          <a:ln w="9525">
            <a:noFill/>
            <a:miter lim="800000"/>
            <a:headEnd/>
            <a:tailEnd/>
          </a:ln>
          <a:effectLst/>
        </p:spPr>
        <p:txBody>
          <a:bodyPr wrap="none" anchor="ctr"/>
          <a:lstStyle/>
          <a:p>
            <a:endParaRPr lang="de-DE"/>
          </a:p>
        </p:txBody>
      </p:sp>
      <p:pic>
        <p:nvPicPr>
          <p:cNvPr id="64521" name="Picture 9" descr="riemann-zahlenkugel"/>
          <p:cNvPicPr>
            <a:picLocks noChangeAspect="1" noChangeArrowheads="1"/>
          </p:cNvPicPr>
          <p:nvPr/>
        </p:nvPicPr>
        <p:blipFill>
          <a:blip r:embed="rId5" cstate="print"/>
          <a:srcRect/>
          <a:stretch>
            <a:fillRect/>
          </a:stretch>
        </p:blipFill>
        <p:spPr bwMode="auto">
          <a:xfrm>
            <a:off x="1547813" y="1989138"/>
            <a:ext cx="7210425" cy="4257675"/>
          </a:xfrm>
          <a:prstGeom prst="rect">
            <a:avLst/>
          </a:prstGeom>
          <a:noFill/>
        </p:spPr>
      </p:pic>
      <p:sp>
        <p:nvSpPr>
          <p:cNvPr id="2" name="Text Box 8">
            <a:extLst>
              <a:ext uri="{FF2B5EF4-FFF2-40B4-BE49-F238E27FC236}">
                <a16:creationId xmlns:a16="http://schemas.microsoft.com/office/drawing/2014/main" id="{E3C2A779-6835-3817-A136-0D86BF026290}"/>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1280FCCD-806E-B587-AA8D-6FE6F393FEC0}"/>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65</a:t>
            </a:fld>
            <a:endParaRPr lang="de-DE"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1403350" y="333375"/>
            <a:ext cx="7561263" cy="720725"/>
          </a:xfrm>
        </p:spPr>
        <p:txBody>
          <a:bodyPr/>
          <a:lstStyle/>
          <a:p>
            <a:r>
              <a:rPr lang="de-DE" sz="4000"/>
              <a:t>Phantasie und Mathematik</a:t>
            </a:r>
          </a:p>
        </p:txBody>
      </p:sp>
      <p:sp>
        <p:nvSpPr>
          <p:cNvPr id="5222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2228"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5222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0"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2238" name="Text Box 14"/>
          <p:cNvSpPr txBox="1">
            <a:spLocks noChangeArrowheads="1"/>
          </p:cNvSpPr>
          <p:nvPr/>
        </p:nvSpPr>
        <p:spPr bwMode="auto">
          <a:xfrm>
            <a:off x="1476375" y="1052513"/>
            <a:ext cx="7289800" cy="822325"/>
          </a:xfrm>
          <a:prstGeom prst="rect">
            <a:avLst/>
          </a:prstGeom>
          <a:noFill/>
          <a:ln w="9525">
            <a:noFill/>
            <a:miter lim="800000"/>
            <a:headEnd/>
            <a:tailEnd/>
          </a:ln>
          <a:effectLst/>
        </p:spPr>
        <p:txBody>
          <a:bodyPr>
            <a:spAutoFit/>
          </a:bodyPr>
          <a:lstStyle/>
          <a:p>
            <a:r>
              <a:rPr lang="de-DE">
                <a:latin typeface="Cataneo BT" pitchFamily="66" charset="0"/>
              </a:rPr>
              <a:t>Die Deutschaufsätze..... lassen jedoch Fülle </a:t>
            </a:r>
          </a:p>
          <a:p>
            <a:r>
              <a:rPr lang="de-DE">
                <a:latin typeface="Cataneo BT" pitchFamily="66" charset="0"/>
              </a:rPr>
              <a:t>des Inhalts und lebendigen Erguß der Phantasie vermißen.</a:t>
            </a:r>
          </a:p>
        </p:txBody>
      </p:sp>
      <p:sp>
        <p:nvSpPr>
          <p:cNvPr id="52240" name="AutoShape 16"/>
          <p:cNvSpPr>
            <a:spLocks noChangeArrowheads="1"/>
          </p:cNvSpPr>
          <p:nvPr/>
        </p:nvSpPr>
        <p:spPr bwMode="auto">
          <a:xfrm>
            <a:off x="4211638" y="2060575"/>
            <a:ext cx="4284662" cy="431800"/>
          </a:xfrm>
          <a:prstGeom prst="wedgeRectCallout">
            <a:avLst>
              <a:gd name="adj1" fmla="val 5130"/>
              <a:gd name="adj2" fmla="val -115810"/>
            </a:avLst>
          </a:prstGeom>
          <a:solidFill>
            <a:schemeClr val="accent1"/>
          </a:solidFill>
          <a:ln w="9525">
            <a:solidFill>
              <a:schemeClr val="tx1"/>
            </a:solidFill>
            <a:miter lim="800000"/>
            <a:headEnd/>
            <a:tailEnd/>
          </a:ln>
          <a:effectLst/>
        </p:spPr>
        <p:txBody>
          <a:bodyPr/>
          <a:lstStyle/>
          <a:p>
            <a:pPr algn="ctr"/>
            <a:r>
              <a:rPr lang="de-DE"/>
              <a:t>Aus dem Abiturzeugnis</a:t>
            </a:r>
          </a:p>
        </p:txBody>
      </p:sp>
      <p:pic>
        <p:nvPicPr>
          <p:cNvPr id="52241" name="Picture 17" descr="rie-flaeche-2"/>
          <p:cNvPicPr>
            <a:picLocks noChangeAspect="1" noChangeArrowheads="1"/>
          </p:cNvPicPr>
          <p:nvPr/>
        </p:nvPicPr>
        <p:blipFill>
          <a:blip r:embed="rId5" cstate="print"/>
          <a:srcRect/>
          <a:stretch>
            <a:fillRect/>
          </a:stretch>
        </p:blipFill>
        <p:spPr bwMode="auto">
          <a:xfrm>
            <a:off x="1476375" y="2565400"/>
            <a:ext cx="5111750" cy="3833813"/>
          </a:xfrm>
          <a:prstGeom prst="rect">
            <a:avLst/>
          </a:prstGeom>
          <a:noFill/>
        </p:spPr>
      </p:pic>
      <p:sp>
        <p:nvSpPr>
          <p:cNvPr id="52242" name="Text Box 18"/>
          <p:cNvSpPr txBox="1">
            <a:spLocks noChangeArrowheads="1"/>
          </p:cNvSpPr>
          <p:nvPr/>
        </p:nvSpPr>
        <p:spPr bwMode="auto">
          <a:xfrm>
            <a:off x="6876256" y="5013176"/>
            <a:ext cx="1511300" cy="822325"/>
          </a:xfrm>
          <a:prstGeom prst="rect">
            <a:avLst/>
          </a:prstGeom>
          <a:solidFill>
            <a:srgbClr val="E0B9E1"/>
          </a:solidFill>
          <a:ln w="9525">
            <a:noFill/>
            <a:miter lim="800000"/>
            <a:headEnd/>
            <a:tailEnd/>
          </a:ln>
          <a:effectLst/>
        </p:spPr>
        <p:txBody>
          <a:bodyPr>
            <a:spAutoFit/>
          </a:bodyPr>
          <a:lstStyle/>
          <a:p>
            <a:pPr>
              <a:spcBef>
                <a:spcPct val="50000"/>
              </a:spcBef>
            </a:pPr>
            <a:r>
              <a:rPr lang="de-DE" dirty="0"/>
              <a:t>Fülle des </a:t>
            </a:r>
            <a:r>
              <a:rPr lang="de-DE" dirty="0">
                <a:hlinkClick r:id="rId6" action="ppaction://hlinkfile"/>
              </a:rPr>
              <a:t>Inhalts</a:t>
            </a:r>
            <a:endParaRPr lang="de-DE" dirty="0"/>
          </a:p>
        </p:txBody>
      </p:sp>
      <p:sp>
        <p:nvSpPr>
          <p:cNvPr id="52243" name="Text Box 19"/>
          <p:cNvSpPr txBox="1">
            <a:spLocks noChangeArrowheads="1"/>
          </p:cNvSpPr>
          <p:nvPr/>
        </p:nvSpPr>
        <p:spPr bwMode="auto">
          <a:xfrm>
            <a:off x="6732240" y="2996952"/>
            <a:ext cx="2135187" cy="822325"/>
          </a:xfrm>
          <a:prstGeom prst="rect">
            <a:avLst/>
          </a:prstGeom>
          <a:solidFill>
            <a:srgbClr val="E0B9E1"/>
          </a:solidFill>
          <a:ln w="9525">
            <a:noFill/>
            <a:miter lim="800000"/>
            <a:headEnd/>
            <a:tailEnd/>
          </a:ln>
          <a:effectLst/>
        </p:spPr>
        <p:txBody>
          <a:bodyPr wrap="none">
            <a:spAutoFit/>
          </a:bodyPr>
          <a:lstStyle/>
          <a:p>
            <a:r>
              <a:rPr lang="de-DE" dirty="0" err="1"/>
              <a:t>Riemannsche</a:t>
            </a:r>
            <a:r>
              <a:rPr lang="de-DE" dirty="0"/>
              <a:t> </a:t>
            </a:r>
          </a:p>
          <a:p>
            <a:r>
              <a:rPr lang="de-DE" dirty="0"/>
              <a:t>Fläche</a:t>
            </a:r>
          </a:p>
        </p:txBody>
      </p:sp>
      <p:sp>
        <p:nvSpPr>
          <p:cNvPr id="52244" name="AutoShape 20">
            <a:hlinkClick r:id="" action="ppaction://hlinkshowjump?jump=nextslide" highlightClick="1"/>
          </p:cNvPr>
          <p:cNvSpPr>
            <a:spLocks noChangeArrowheads="1"/>
          </p:cNvSpPr>
          <p:nvPr/>
        </p:nvSpPr>
        <p:spPr bwMode="auto">
          <a:xfrm>
            <a:off x="8101013" y="5949950"/>
            <a:ext cx="574675" cy="287338"/>
          </a:xfrm>
          <a:prstGeom prst="actionButtonForwardNext">
            <a:avLst/>
          </a:prstGeom>
          <a:solidFill>
            <a:schemeClr val="accent1"/>
          </a:solidFill>
          <a:ln w="9525">
            <a:noFill/>
            <a:miter lim="800000"/>
            <a:headEnd/>
            <a:tailEnd/>
          </a:ln>
          <a:effectLst/>
        </p:spPr>
        <p:txBody>
          <a:bodyPr wrap="none" anchor="ctr"/>
          <a:lstStyle/>
          <a:p>
            <a:endParaRPr lang="de-DE"/>
          </a:p>
        </p:txBody>
      </p:sp>
      <p:sp>
        <p:nvSpPr>
          <p:cNvPr id="2" name="Text Box 8">
            <a:extLst>
              <a:ext uri="{FF2B5EF4-FFF2-40B4-BE49-F238E27FC236}">
                <a16:creationId xmlns:a16="http://schemas.microsoft.com/office/drawing/2014/main" id="{AFCAA1F5-4402-135C-1C2F-6B9EC330673F}"/>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B809B974-EE90-E9A7-9581-6B897FA955CE}"/>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66</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1187450" y="188913"/>
            <a:ext cx="7561263" cy="720725"/>
          </a:xfrm>
        </p:spPr>
        <p:txBody>
          <a:bodyPr/>
          <a:lstStyle/>
          <a:p>
            <a:r>
              <a:rPr lang="de-DE" sz="4000" dirty="0"/>
              <a:t>Studium und Leben</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6330" name="Text Box 10"/>
          <p:cNvSpPr txBox="1">
            <a:spLocks noChangeArrowheads="1"/>
          </p:cNvSpPr>
          <p:nvPr/>
        </p:nvSpPr>
        <p:spPr bwMode="auto">
          <a:xfrm>
            <a:off x="1908175" y="1268413"/>
            <a:ext cx="6911975" cy="457200"/>
          </a:xfrm>
          <a:prstGeom prst="rect">
            <a:avLst/>
          </a:prstGeom>
          <a:noFill/>
          <a:ln w="9525">
            <a:noFill/>
            <a:miter lim="800000"/>
            <a:headEnd/>
            <a:tailEnd/>
          </a:ln>
          <a:effectLst/>
        </p:spPr>
        <p:txBody>
          <a:bodyPr>
            <a:spAutoFit/>
          </a:bodyPr>
          <a:lstStyle/>
          <a:p>
            <a:pPr>
              <a:spcBef>
                <a:spcPct val="50000"/>
              </a:spcBef>
            </a:pPr>
            <a:endParaRPr lang="de-DE"/>
          </a:p>
        </p:txBody>
      </p:sp>
      <p:pic>
        <p:nvPicPr>
          <p:cNvPr id="56333" name="Picture 13"/>
          <p:cNvPicPr>
            <a:picLocks noChangeAspect="1" noChangeArrowheads="1"/>
          </p:cNvPicPr>
          <p:nvPr/>
        </p:nvPicPr>
        <p:blipFill>
          <a:blip r:embed="rId3" cstate="print"/>
          <a:srcRect/>
          <a:stretch>
            <a:fillRect/>
          </a:stretch>
        </p:blipFill>
        <p:spPr bwMode="auto">
          <a:xfrm>
            <a:off x="255587" y="836712"/>
            <a:ext cx="8888413" cy="3657600"/>
          </a:xfrm>
          <a:prstGeom prst="rect">
            <a:avLst/>
          </a:prstGeom>
          <a:noFill/>
          <a:ln w="9525">
            <a:noFill/>
            <a:miter lim="800000"/>
            <a:headEnd/>
            <a:tailEnd/>
          </a:ln>
        </p:spPr>
      </p:pic>
      <p:pic>
        <p:nvPicPr>
          <p:cNvPr id="12" name="Grafik 11" descr="Elise-Koch1862-hochzeit.jpg"/>
          <p:cNvPicPr>
            <a:picLocks noChangeAspect="1"/>
          </p:cNvPicPr>
          <p:nvPr/>
        </p:nvPicPr>
        <p:blipFill>
          <a:blip r:embed="rId4" cstate="print"/>
          <a:stretch>
            <a:fillRect/>
          </a:stretch>
        </p:blipFill>
        <p:spPr>
          <a:xfrm>
            <a:off x="6444208" y="4077072"/>
            <a:ext cx="2247900" cy="2197100"/>
          </a:xfrm>
          <a:prstGeom prst="rect">
            <a:avLst/>
          </a:prstGeom>
        </p:spPr>
      </p:pic>
      <p:pic>
        <p:nvPicPr>
          <p:cNvPr id="56337" name="Picture 17"/>
          <p:cNvPicPr>
            <a:picLocks noChangeAspect="1" noChangeArrowheads="1"/>
          </p:cNvPicPr>
          <p:nvPr/>
        </p:nvPicPr>
        <p:blipFill>
          <a:blip r:embed="rId5" cstate="print"/>
          <a:srcRect/>
          <a:stretch>
            <a:fillRect/>
          </a:stretch>
        </p:blipFill>
        <p:spPr bwMode="auto">
          <a:xfrm>
            <a:off x="323528" y="4581128"/>
            <a:ext cx="6154951" cy="918269"/>
          </a:xfrm>
          <a:prstGeom prst="rect">
            <a:avLst/>
          </a:prstGeom>
          <a:noFill/>
          <a:ln w="9525">
            <a:noFill/>
            <a:miter lim="800000"/>
            <a:headEnd/>
            <a:tailEnd/>
          </a:ln>
        </p:spPr>
      </p:pic>
      <p:sp>
        <p:nvSpPr>
          <p:cNvPr id="14" name="Textfeld 13"/>
          <p:cNvSpPr txBox="1"/>
          <p:nvPr/>
        </p:nvSpPr>
        <p:spPr>
          <a:xfrm>
            <a:off x="251520" y="5517232"/>
            <a:ext cx="5081840" cy="830997"/>
          </a:xfrm>
          <a:prstGeom prst="rect">
            <a:avLst/>
          </a:prstGeom>
          <a:noFill/>
        </p:spPr>
        <p:txBody>
          <a:bodyPr wrap="none" rtlCol="0">
            <a:spAutoFit/>
          </a:bodyPr>
          <a:lstStyle/>
          <a:p>
            <a:r>
              <a:rPr lang="de-DE" dirty="0"/>
              <a:t>Riemann verliebt sich in Elise Koch,</a:t>
            </a:r>
          </a:p>
          <a:p>
            <a:r>
              <a:rPr lang="de-DE" dirty="0"/>
              <a:t>eine Freundin seiner Schwestern.</a:t>
            </a:r>
          </a:p>
        </p:txBody>
      </p:sp>
      <mc:AlternateContent xmlns:mc="http://schemas.openxmlformats.org/markup-compatibility/2006" xmlns:p14="http://schemas.microsoft.com/office/powerpoint/2010/main">
        <mc:Choice Requires="p14">
          <p:contentPart p14:bwMode="auto" r:id="rId6">
            <p14:nvContentPartPr>
              <p14:cNvPr id="56336" name="Ink 16"/>
              <p14:cNvContentPartPr>
                <a14:cpLocks xmlns:a14="http://schemas.microsoft.com/office/drawing/2010/main" noRot="1" noChangeAspect="1" noEditPoints="1" noChangeArrowheads="1" noChangeShapeType="1"/>
              </p14:cNvContentPartPr>
              <p14:nvPr/>
            </p14:nvContentPartPr>
            <p14:xfrm>
              <a:off x="793750" y="938213"/>
              <a:ext cx="122238" cy="228600"/>
            </p14:xfrm>
          </p:contentPart>
        </mc:Choice>
        <mc:Fallback xmlns="">
          <p:pic>
            <p:nvPicPr>
              <p:cNvPr id="56336" name="Ink 16"/>
              <p:cNvPicPr>
                <a:picLocks noRot="1" noChangeAspect="1" noEditPoints="1" noChangeArrowheads="1" noChangeShapeType="1"/>
              </p:cNvPicPr>
              <p:nvPr/>
            </p:nvPicPr>
            <p:blipFill>
              <a:blip r:embed="rId7"/>
              <a:stretch>
                <a:fillRect/>
              </a:stretch>
            </p:blipFill>
            <p:spPr>
              <a:xfrm>
                <a:off x="784402" y="928809"/>
                <a:ext cx="140933" cy="247409"/>
              </a:xfrm>
              <a:prstGeom prst="rect">
                <a:avLst/>
              </a:prstGeom>
            </p:spPr>
          </p:pic>
        </mc:Fallback>
      </mc:AlternateContent>
      <p:sp>
        <p:nvSpPr>
          <p:cNvPr id="2" name="Text Box 8">
            <a:extLst>
              <a:ext uri="{FF2B5EF4-FFF2-40B4-BE49-F238E27FC236}">
                <a16:creationId xmlns:a16="http://schemas.microsoft.com/office/drawing/2014/main" id="{91771D9C-EB03-3031-6606-AE1DD9D09D1C}"/>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0AE4E2C8-B54C-81E8-FC3A-63AF1357A88D}"/>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67</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56337"/>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descr="schering in Scharnebeck.jpg"/>
          <p:cNvPicPr>
            <a:picLocks noChangeAspect="1"/>
          </p:cNvPicPr>
          <p:nvPr/>
        </p:nvPicPr>
        <p:blipFill>
          <a:blip r:embed="rId3" cstate="print"/>
          <a:stretch>
            <a:fillRect/>
          </a:stretch>
        </p:blipFill>
        <p:spPr>
          <a:xfrm>
            <a:off x="822807" y="2416070"/>
            <a:ext cx="7283196" cy="2286000"/>
          </a:xfrm>
          <a:prstGeom prst="rect">
            <a:avLst/>
          </a:prstGeom>
        </p:spPr>
      </p:pic>
      <p:sp>
        <p:nvSpPr>
          <p:cNvPr id="56322" name="Rectangle 2"/>
          <p:cNvSpPr>
            <a:spLocks noGrp="1" noChangeArrowheads="1"/>
          </p:cNvSpPr>
          <p:nvPr>
            <p:ph type="ctrTitle"/>
          </p:nvPr>
        </p:nvSpPr>
        <p:spPr>
          <a:xfrm>
            <a:off x="1187450" y="188913"/>
            <a:ext cx="7561263" cy="720725"/>
          </a:xfrm>
        </p:spPr>
        <p:txBody>
          <a:bodyPr/>
          <a:lstStyle/>
          <a:p>
            <a:r>
              <a:rPr lang="de-DE" sz="4000" dirty="0"/>
              <a:t>Überraschender Bezug zu</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11" name="Grafik 10" descr="scharnebeck.jpg"/>
          <p:cNvPicPr>
            <a:picLocks noChangeAspect="1"/>
          </p:cNvPicPr>
          <p:nvPr/>
        </p:nvPicPr>
        <p:blipFill>
          <a:blip r:embed="rId4" cstate="print"/>
          <a:stretch>
            <a:fillRect/>
          </a:stretch>
        </p:blipFill>
        <p:spPr>
          <a:xfrm>
            <a:off x="1835696" y="908720"/>
            <a:ext cx="4104456" cy="1872032"/>
          </a:xfrm>
          <a:prstGeom prst="rect">
            <a:avLst/>
          </a:prstGeom>
        </p:spPr>
      </p:pic>
      <p:sp>
        <p:nvSpPr>
          <p:cNvPr id="15" name="Textfeld 14"/>
          <p:cNvSpPr txBox="1"/>
          <p:nvPr/>
        </p:nvSpPr>
        <p:spPr>
          <a:xfrm>
            <a:off x="359024" y="4660518"/>
            <a:ext cx="8784976" cy="1938992"/>
          </a:xfrm>
          <a:prstGeom prst="rect">
            <a:avLst/>
          </a:prstGeom>
          <a:noFill/>
        </p:spPr>
        <p:txBody>
          <a:bodyPr wrap="square" rtlCol="0">
            <a:spAutoFit/>
          </a:bodyPr>
          <a:lstStyle/>
          <a:p>
            <a:r>
              <a:rPr lang="de-DE" dirty="0"/>
              <a:t>Passage aus einem Brief vom 6.9.1861 an seine Verlobte Elise:</a:t>
            </a:r>
          </a:p>
          <a:p>
            <a:r>
              <a:rPr lang="de-DE" dirty="0"/>
              <a:t>Die beiden Bewohner der Sternwarte, Prof. </a:t>
            </a:r>
            <a:r>
              <a:rPr lang="de-DE" dirty="0" err="1"/>
              <a:t>Lipting</a:t>
            </a:r>
            <a:r>
              <a:rPr lang="de-DE" dirty="0"/>
              <a:t> und die Gebr. Schering sind jetzt fort, letztere bei ihren Eltern in </a:t>
            </a:r>
            <a:r>
              <a:rPr lang="de-DE" dirty="0">
                <a:solidFill>
                  <a:srgbClr val="FF0000"/>
                </a:solidFill>
              </a:rPr>
              <a:t>Scharnebeck.</a:t>
            </a:r>
            <a:r>
              <a:rPr lang="de-DE" sz="2000" dirty="0">
                <a:solidFill>
                  <a:srgbClr val="008000"/>
                </a:solidFill>
              </a:rPr>
              <a:t>  Der Vater der Brüder Schering war Förster in Bleckede und dann in Scharnebeck.</a:t>
            </a:r>
            <a:endParaRPr lang="de-DE" dirty="0">
              <a:solidFill>
                <a:srgbClr val="008000"/>
              </a:solidFill>
            </a:endParaRPr>
          </a:p>
        </p:txBody>
      </p:sp>
      <p:sp>
        <p:nvSpPr>
          <p:cNvPr id="2" name="Text Box 8">
            <a:extLst>
              <a:ext uri="{FF2B5EF4-FFF2-40B4-BE49-F238E27FC236}">
                <a16:creationId xmlns:a16="http://schemas.microsoft.com/office/drawing/2014/main" id="{FE7AF3F6-6CFF-7E69-DD4C-E6EE5067EEF0}"/>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1F89C039-CD5F-F036-54CD-A143A1F8485B}"/>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68</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descr="riemann.florenz-1863.jpg"/>
          <p:cNvPicPr>
            <a:picLocks noChangeAspect="1"/>
          </p:cNvPicPr>
          <p:nvPr/>
        </p:nvPicPr>
        <p:blipFill>
          <a:blip r:embed="rId3" cstate="print"/>
          <a:stretch>
            <a:fillRect/>
          </a:stretch>
        </p:blipFill>
        <p:spPr>
          <a:xfrm>
            <a:off x="1115616" y="2564904"/>
            <a:ext cx="2452783" cy="4293096"/>
          </a:xfrm>
          <a:prstGeom prst="rect">
            <a:avLst/>
          </a:prstGeom>
        </p:spPr>
      </p:pic>
      <p:sp>
        <p:nvSpPr>
          <p:cNvPr id="56322" name="Rectangle 2"/>
          <p:cNvSpPr>
            <a:spLocks noGrp="1" noChangeArrowheads="1"/>
          </p:cNvSpPr>
          <p:nvPr>
            <p:ph type="ctrTitle"/>
          </p:nvPr>
        </p:nvSpPr>
        <p:spPr>
          <a:xfrm>
            <a:off x="0" y="188913"/>
            <a:ext cx="9144000" cy="720725"/>
          </a:xfrm>
        </p:spPr>
        <p:txBody>
          <a:bodyPr/>
          <a:lstStyle/>
          <a:p>
            <a:r>
              <a:rPr lang="de-DE" sz="4000" dirty="0"/>
              <a:t>Anerkennung, Glück und Krankheit</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6330" name="Text Box 10"/>
          <p:cNvSpPr txBox="1">
            <a:spLocks noChangeArrowheads="1"/>
          </p:cNvSpPr>
          <p:nvPr/>
        </p:nvSpPr>
        <p:spPr bwMode="auto">
          <a:xfrm>
            <a:off x="1908175" y="1268413"/>
            <a:ext cx="6911975" cy="457200"/>
          </a:xfrm>
          <a:prstGeom prst="rect">
            <a:avLst/>
          </a:prstGeom>
          <a:noFill/>
          <a:ln w="9525">
            <a:noFill/>
            <a:miter lim="800000"/>
            <a:headEnd/>
            <a:tailEnd/>
          </a:ln>
          <a:effectLst/>
        </p:spPr>
        <p:txBody>
          <a:bodyPr>
            <a:spAutoFit/>
          </a:bodyPr>
          <a:lstStyle/>
          <a:p>
            <a:pPr>
              <a:spcBef>
                <a:spcPct val="50000"/>
              </a:spcBef>
            </a:pPr>
            <a:endParaRPr lang="de-DE"/>
          </a:p>
        </p:txBody>
      </p:sp>
      <p:pic>
        <p:nvPicPr>
          <p:cNvPr id="177156" name="Picture 4"/>
          <p:cNvPicPr>
            <a:picLocks noChangeAspect="1" noChangeArrowheads="1"/>
          </p:cNvPicPr>
          <p:nvPr/>
        </p:nvPicPr>
        <p:blipFill>
          <a:blip r:embed="rId4" cstate="print"/>
          <a:srcRect/>
          <a:stretch>
            <a:fillRect/>
          </a:stretch>
        </p:blipFill>
        <p:spPr bwMode="auto">
          <a:xfrm>
            <a:off x="306387" y="836712"/>
            <a:ext cx="8837613" cy="1625600"/>
          </a:xfrm>
          <a:prstGeom prst="rect">
            <a:avLst/>
          </a:prstGeom>
          <a:noFill/>
          <a:ln w="9525">
            <a:noFill/>
            <a:miter lim="800000"/>
            <a:headEnd/>
            <a:tailEnd/>
          </a:ln>
        </p:spPr>
      </p:pic>
      <p:sp>
        <p:nvSpPr>
          <p:cNvPr id="11" name="Textfeld 10"/>
          <p:cNvSpPr txBox="1"/>
          <p:nvPr/>
        </p:nvSpPr>
        <p:spPr>
          <a:xfrm>
            <a:off x="4067944" y="2708920"/>
            <a:ext cx="4032448" cy="3046988"/>
          </a:xfrm>
          <a:prstGeom prst="rect">
            <a:avLst/>
          </a:prstGeom>
          <a:noFill/>
        </p:spPr>
        <p:txBody>
          <a:bodyPr wrap="square" rtlCol="0">
            <a:spAutoFit/>
          </a:bodyPr>
          <a:lstStyle/>
          <a:p>
            <a:r>
              <a:rPr lang="de-DE" dirty="0"/>
              <a:t>Seine schlechte Gesundheit,</a:t>
            </a:r>
          </a:p>
          <a:p>
            <a:r>
              <a:rPr lang="de-DE" dirty="0"/>
              <a:t>(Brustfellentzündung, Tuberkulose) machte diesen langen Aufenthalt nötig.</a:t>
            </a:r>
          </a:p>
          <a:p>
            <a:r>
              <a:rPr lang="de-DE" dirty="0"/>
              <a:t>Er bekommt einen Ruf, als Professor nach Pisa zu gehen.</a:t>
            </a:r>
          </a:p>
        </p:txBody>
      </p:sp>
      <p:sp>
        <p:nvSpPr>
          <p:cNvPr id="2" name="Text Box 8">
            <a:extLst>
              <a:ext uri="{FF2B5EF4-FFF2-40B4-BE49-F238E27FC236}">
                <a16:creationId xmlns:a16="http://schemas.microsoft.com/office/drawing/2014/main" id="{786F58A5-AF70-044A-73F6-B25E45AB9EE6}"/>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BB111665-A69F-76B6-AF97-F1220CC2DC47}"/>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69</a:t>
            </a:fld>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62" name="Picture 18" descr="RIEMAG1"/>
          <p:cNvPicPr>
            <a:picLocks noChangeAspect="1" noChangeArrowheads="1"/>
          </p:cNvPicPr>
          <p:nvPr/>
        </p:nvPicPr>
        <p:blipFill>
          <a:blip r:embed="rId3" cstate="print"/>
          <a:srcRect/>
          <a:stretch>
            <a:fillRect/>
          </a:stretch>
        </p:blipFill>
        <p:spPr bwMode="auto">
          <a:xfrm>
            <a:off x="6065838" y="2276475"/>
            <a:ext cx="3078162" cy="4203700"/>
          </a:xfrm>
          <a:prstGeom prst="rect">
            <a:avLst/>
          </a:prstGeom>
          <a:noFill/>
        </p:spPr>
      </p:pic>
      <p:pic>
        <p:nvPicPr>
          <p:cNvPr id="6146" name="Picture 2" descr="st-andrews1"/>
          <p:cNvPicPr>
            <a:picLocks noChangeAspect="1" noChangeArrowheads="1"/>
          </p:cNvPicPr>
          <p:nvPr/>
        </p:nvPicPr>
        <p:blipFill>
          <a:blip r:embed="rId4" cstate="print"/>
          <a:srcRect/>
          <a:stretch>
            <a:fillRect/>
          </a:stretch>
        </p:blipFill>
        <p:spPr bwMode="auto">
          <a:xfrm>
            <a:off x="1116013" y="549275"/>
            <a:ext cx="857250" cy="5667375"/>
          </a:xfrm>
          <a:prstGeom prst="rect">
            <a:avLst/>
          </a:prstGeom>
          <a:noFill/>
        </p:spPr>
      </p:pic>
      <p:sp>
        <p:nvSpPr>
          <p:cNvPr id="6147" name="Rectangle 3"/>
          <p:cNvSpPr>
            <a:spLocks noGrp="1" noChangeArrowheads="1"/>
          </p:cNvSpPr>
          <p:nvPr>
            <p:ph type="ctrTitle"/>
          </p:nvPr>
        </p:nvSpPr>
        <p:spPr>
          <a:xfrm>
            <a:off x="1476375" y="404813"/>
            <a:ext cx="6624638" cy="1470025"/>
          </a:xfrm>
        </p:spPr>
        <p:txBody>
          <a:bodyPr/>
          <a:lstStyle/>
          <a:p>
            <a:r>
              <a:rPr lang="de-DE"/>
              <a:t>Bernhard Riemann</a:t>
            </a:r>
          </a:p>
        </p:txBody>
      </p:sp>
      <p:sp>
        <p:nvSpPr>
          <p:cNvPr id="6150"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151"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615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3" name="Text Box 9"/>
          <p:cNvSpPr txBox="1">
            <a:spLocks noChangeArrowheads="1"/>
          </p:cNvSpPr>
          <p:nvPr/>
        </p:nvSpPr>
        <p:spPr bwMode="auto">
          <a:xfrm>
            <a:off x="6948488" y="1341438"/>
            <a:ext cx="1135062" cy="519112"/>
          </a:xfrm>
          <a:prstGeom prst="rect">
            <a:avLst/>
          </a:prstGeom>
          <a:noFill/>
          <a:ln w="9525">
            <a:noFill/>
            <a:miter lim="800000"/>
            <a:headEnd/>
            <a:tailEnd/>
          </a:ln>
          <a:effectLst/>
        </p:spPr>
        <p:txBody>
          <a:bodyPr wrap="none">
            <a:spAutoFit/>
          </a:bodyPr>
          <a:lstStyle/>
          <a:p>
            <a:r>
              <a:rPr lang="de-DE" sz="2800"/>
              <a:t>Genie</a:t>
            </a:r>
          </a:p>
        </p:txBody>
      </p:sp>
      <p:sp>
        <p:nvSpPr>
          <p:cNvPr id="6154" name="Text Box 10"/>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6155" name="Rectangle 11"/>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6156" name="Picture 12" descr="int-fragez"/>
          <p:cNvPicPr>
            <a:picLocks noChangeAspect="1" noChangeArrowheads="1"/>
          </p:cNvPicPr>
          <p:nvPr/>
        </p:nvPicPr>
        <p:blipFill>
          <a:blip r:embed="rId7" cstate="print"/>
          <a:srcRect/>
          <a:stretch>
            <a:fillRect/>
          </a:stretch>
        </p:blipFill>
        <p:spPr bwMode="auto">
          <a:xfrm>
            <a:off x="7924800" y="333375"/>
            <a:ext cx="1219200" cy="4257675"/>
          </a:xfrm>
          <a:prstGeom prst="rect">
            <a:avLst/>
          </a:prstGeom>
          <a:noFill/>
        </p:spPr>
      </p:pic>
      <p:sp>
        <p:nvSpPr>
          <p:cNvPr id="6164" name="AutoShape 20"/>
          <p:cNvSpPr>
            <a:spLocks noChangeArrowheads="1"/>
          </p:cNvSpPr>
          <p:nvPr/>
        </p:nvSpPr>
        <p:spPr bwMode="auto">
          <a:xfrm>
            <a:off x="1042988" y="188913"/>
            <a:ext cx="3816350" cy="549275"/>
          </a:xfrm>
          <a:prstGeom prst="wedgeRectCallout">
            <a:avLst>
              <a:gd name="adj1" fmla="val -21380"/>
              <a:gd name="adj2" fmla="val 125144"/>
            </a:avLst>
          </a:prstGeom>
          <a:solidFill>
            <a:schemeClr val="accent1"/>
          </a:solidFill>
          <a:ln w="9525">
            <a:solidFill>
              <a:schemeClr val="tx1"/>
            </a:solidFill>
            <a:miter lim="800000"/>
            <a:headEnd/>
            <a:tailEnd/>
          </a:ln>
          <a:effectLst/>
        </p:spPr>
        <p:txBody>
          <a:bodyPr/>
          <a:lstStyle/>
          <a:p>
            <a:pPr algn="ctr"/>
            <a:r>
              <a:rPr lang="de-DE" sz="2800"/>
              <a:t>Georg Friedrich</a:t>
            </a:r>
          </a:p>
        </p:txBody>
      </p:sp>
      <p:sp>
        <p:nvSpPr>
          <p:cNvPr id="6166" name="Text Box 22"/>
          <p:cNvSpPr txBox="1">
            <a:spLocks noChangeArrowheads="1"/>
          </p:cNvSpPr>
          <p:nvPr/>
        </p:nvSpPr>
        <p:spPr bwMode="auto">
          <a:xfrm>
            <a:off x="2051050" y="5516563"/>
            <a:ext cx="4808538" cy="396875"/>
          </a:xfrm>
          <a:prstGeom prst="rect">
            <a:avLst/>
          </a:prstGeom>
          <a:noFill/>
          <a:ln w="9525">
            <a:noFill/>
            <a:miter lim="800000"/>
            <a:headEnd/>
            <a:tailEnd/>
          </a:ln>
          <a:effectLst/>
        </p:spPr>
        <p:txBody>
          <a:bodyPr wrap="none">
            <a:spAutoFit/>
          </a:bodyPr>
          <a:lstStyle/>
          <a:p>
            <a:r>
              <a:rPr lang="de-DE" sz="2000" b="1">
                <a:latin typeface="Times New Roman" pitchFamily="18" charset="0"/>
              </a:rPr>
              <a:t>....moved to the Gymnasium Johanneum....</a:t>
            </a:r>
          </a:p>
        </p:txBody>
      </p:sp>
      <p:sp>
        <p:nvSpPr>
          <p:cNvPr id="6167" name="AutoShape 23"/>
          <p:cNvSpPr>
            <a:spLocks noChangeArrowheads="1"/>
          </p:cNvSpPr>
          <p:nvPr/>
        </p:nvSpPr>
        <p:spPr bwMode="auto">
          <a:xfrm>
            <a:off x="1835150" y="4149725"/>
            <a:ext cx="3529013" cy="865188"/>
          </a:xfrm>
          <a:prstGeom prst="wedgeEllipseCallout">
            <a:avLst>
              <a:gd name="adj1" fmla="val 18556"/>
              <a:gd name="adj2" fmla="val 100273"/>
            </a:avLst>
          </a:prstGeom>
          <a:solidFill>
            <a:schemeClr val="accent1"/>
          </a:solidFill>
          <a:ln w="9525">
            <a:solidFill>
              <a:schemeClr val="tx1"/>
            </a:solidFill>
            <a:miter lim="800000"/>
            <a:headEnd/>
            <a:tailEnd/>
          </a:ln>
          <a:effectLst/>
        </p:spPr>
        <p:txBody>
          <a:bodyPr/>
          <a:lstStyle/>
          <a:p>
            <a:pPr algn="ctr"/>
            <a:r>
              <a:rPr lang="de-DE" sz="1800"/>
              <a:t>5 Seiten Biografie </a:t>
            </a:r>
          </a:p>
          <a:p>
            <a:pPr algn="ctr"/>
            <a:r>
              <a:rPr lang="de-DE" sz="1800"/>
              <a:t>und Würdigung</a:t>
            </a:r>
          </a:p>
        </p:txBody>
      </p:sp>
      <p:sp>
        <p:nvSpPr>
          <p:cNvPr id="6168" name="Text Box 24"/>
          <p:cNvSpPr txBox="1">
            <a:spLocks noChangeArrowheads="1"/>
          </p:cNvSpPr>
          <p:nvPr/>
        </p:nvSpPr>
        <p:spPr bwMode="auto">
          <a:xfrm rot="-475245">
            <a:off x="2339975" y="1773238"/>
            <a:ext cx="3933825" cy="1006475"/>
          </a:xfrm>
          <a:prstGeom prst="rect">
            <a:avLst/>
          </a:prstGeom>
          <a:noFill/>
          <a:ln w="9525">
            <a:noFill/>
            <a:miter lim="800000"/>
            <a:headEnd/>
            <a:tailEnd/>
          </a:ln>
          <a:effectLst/>
        </p:spPr>
        <p:txBody>
          <a:bodyPr wrap="none">
            <a:spAutoFit/>
          </a:bodyPr>
          <a:lstStyle/>
          <a:p>
            <a:r>
              <a:rPr lang="de-DE" sz="1800"/>
              <a:t>... </a:t>
            </a:r>
            <a:r>
              <a:rPr lang="de-DE" sz="2000" b="1">
                <a:latin typeface="Times New Roman" pitchFamily="18" charset="0"/>
              </a:rPr>
              <a:t>He was an original thinker...</a:t>
            </a:r>
          </a:p>
          <a:p>
            <a:r>
              <a:rPr lang="de-DE" sz="2000" b="1">
                <a:latin typeface="Times New Roman" pitchFamily="18" charset="0"/>
              </a:rPr>
              <a:t>and a host of methods, theorems </a:t>
            </a:r>
          </a:p>
          <a:p>
            <a:r>
              <a:rPr lang="de-DE" sz="2000" b="1">
                <a:latin typeface="Times New Roman" pitchFamily="18" charset="0"/>
              </a:rPr>
              <a:t>and concepts are named after him.</a:t>
            </a:r>
          </a:p>
        </p:txBody>
      </p:sp>
      <p:sp>
        <p:nvSpPr>
          <p:cNvPr id="6169" name="Text Box 25"/>
          <p:cNvSpPr txBox="1">
            <a:spLocks noChangeArrowheads="1"/>
          </p:cNvSpPr>
          <p:nvPr/>
        </p:nvSpPr>
        <p:spPr bwMode="auto">
          <a:xfrm>
            <a:off x="2124075" y="3213100"/>
            <a:ext cx="4054475" cy="701675"/>
          </a:xfrm>
          <a:prstGeom prst="rect">
            <a:avLst/>
          </a:prstGeom>
          <a:noFill/>
          <a:ln w="9525">
            <a:noFill/>
            <a:miter lim="800000"/>
            <a:headEnd/>
            <a:tailEnd/>
          </a:ln>
          <a:effectLst/>
        </p:spPr>
        <p:txBody>
          <a:bodyPr wrap="none">
            <a:spAutoFit/>
          </a:bodyPr>
          <a:lstStyle/>
          <a:p>
            <a:r>
              <a:rPr lang="de-DE" sz="2000" b="1">
                <a:latin typeface="Times New Roman" pitchFamily="18" charset="0"/>
              </a:rPr>
              <a:t>...provided the concepts an methods</a:t>
            </a:r>
          </a:p>
          <a:p>
            <a:r>
              <a:rPr lang="de-DE" sz="2000" b="1">
                <a:latin typeface="Times New Roman" pitchFamily="18" charset="0"/>
              </a:rPr>
              <a:t>used later in relativity Theory</a:t>
            </a:r>
          </a:p>
        </p:txBody>
      </p:sp>
      <p:sp>
        <p:nvSpPr>
          <p:cNvPr id="2" name="Text Box 8">
            <a:extLst>
              <a:ext uri="{FF2B5EF4-FFF2-40B4-BE49-F238E27FC236}">
                <a16:creationId xmlns:a16="http://schemas.microsoft.com/office/drawing/2014/main" id="{56B9E647-E307-1F29-ADD4-94FCAB2A1326}"/>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E40A48F1-27DF-2867-7011-B9BE860561F3}"/>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7</a:t>
            </a:fld>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6" grpId="0"/>
      <p:bldP spid="6167" grpId="0" animBg="1"/>
      <p:bldP spid="616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12" name="Grafik 11" descr="honoren-pisa-wuerdigung.jpg"/>
          <p:cNvPicPr>
            <a:picLocks noChangeAspect="1"/>
          </p:cNvPicPr>
          <p:nvPr/>
        </p:nvPicPr>
        <p:blipFill>
          <a:blip r:embed="rId3" cstate="print"/>
          <a:stretch>
            <a:fillRect/>
          </a:stretch>
        </p:blipFill>
        <p:spPr>
          <a:xfrm>
            <a:off x="971600" y="1052736"/>
            <a:ext cx="6134729" cy="4032448"/>
          </a:xfrm>
          <a:prstGeom prst="rect">
            <a:avLst/>
          </a:prstGeom>
        </p:spPr>
      </p:pic>
      <p:sp>
        <p:nvSpPr>
          <p:cNvPr id="13" name="Textfeld 12"/>
          <p:cNvSpPr txBox="1"/>
          <p:nvPr/>
        </p:nvSpPr>
        <p:spPr>
          <a:xfrm>
            <a:off x="536915" y="5139884"/>
            <a:ext cx="8604448" cy="1200329"/>
          </a:xfrm>
          <a:prstGeom prst="rect">
            <a:avLst/>
          </a:prstGeom>
          <a:noFill/>
        </p:spPr>
        <p:txBody>
          <a:bodyPr wrap="square" rtlCol="0">
            <a:spAutoFit/>
          </a:bodyPr>
          <a:lstStyle/>
          <a:p>
            <a:r>
              <a:rPr lang="de-DE" sz="1400" dirty="0"/>
              <a:t>Indem wir Sie bei Ihrer Heimkehr herzlich willkommen heißen, wollen wir zugleich in Veranlassung des an Sie gelangten Rufes nach Pisa, welchen Sie abzulehnen entschlossen sind, Ihnen ein Zeichen unserer besonderen Zufriedenheit mit Ihren ausgezeichneten wissenschaftlichen Leistungen und einen Beweis unserer vorzüglichen Anerkennung und hohen Wertschätzung geben.</a:t>
            </a:r>
          </a:p>
          <a:p>
            <a:endParaRPr lang="de-DE" sz="1600" dirty="0"/>
          </a:p>
        </p:txBody>
      </p:sp>
      <p:sp>
        <p:nvSpPr>
          <p:cNvPr id="14" name="Titel 13"/>
          <p:cNvSpPr>
            <a:spLocks noGrp="1"/>
          </p:cNvSpPr>
          <p:nvPr>
            <p:ph type="ctrTitle"/>
          </p:nvPr>
        </p:nvSpPr>
        <p:spPr>
          <a:xfrm>
            <a:off x="0" y="260649"/>
            <a:ext cx="9144000" cy="864096"/>
          </a:xfrm>
        </p:spPr>
        <p:txBody>
          <a:bodyPr/>
          <a:lstStyle/>
          <a:p>
            <a:r>
              <a:rPr lang="de-DE" sz="3600" dirty="0" err="1"/>
              <a:t>Honorenfakultät</a:t>
            </a:r>
            <a:r>
              <a:rPr lang="de-DE" sz="3600" dirty="0"/>
              <a:t> des Königreichs Hannover</a:t>
            </a:r>
          </a:p>
        </p:txBody>
      </p:sp>
      <p:sp>
        <p:nvSpPr>
          <p:cNvPr id="2" name="Text Box 8">
            <a:extLst>
              <a:ext uri="{FF2B5EF4-FFF2-40B4-BE49-F238E27FC236}">
                <a16:creationId xmlns:a16="http://schemas.microsoft.com/office/drawing/2014/main" id="{0D767156-4150-1F08-ACFC-F0465E758E5F}"/>
              </a:ext>
            </a:extLst>
          </p:cNvPr>
          <p:cNvSpPr txBox="1">
            <a:spLocks noChangeArrowheads="1"/>
          </p:cNvSpPr>
          <p:nvPr/>
        </p:nvSpPr>
        <p:spPr bwMode="auto">
          <a:xfrm>
            <a:off x="31237" y="6442786"/>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AF487073-BB5C-FCE9-8445-9E477550ECC4}"/>
              </a:ext>
            </a:extLst>
          </p:cNvPr>
          <p:cNvSpPr>
            <a:spLocks noGrp="1"/>
          </p:cNvSpPr>
          <p:nvPr>
            <p:ph type="sldNum" sz="quarter" idx="12"/>
          </p:nvPr>
        </p:nvSpPr>
        <p:spPr>
          <a:xfrm>
            <a:off x="6916162" y="6416684"/>
            <a:ext cx="2133600" cy="276999"/>
          </a:xfrm>
        </p:spPr>
        <p:txBody>
          <a:bodyPr/>
          <a:lstStyle/>
          <a:p>
            <a:fld id="{860F3253-5A83-4D97-9066-210E87000527}" type="slidenum">
              <a:rPr lang="de-DE" smtClean="0"/>
              <a:pPr/>
              <a:t>70</a:t>
            </a:fld>
            <a:endParaRPr lang="de-DE"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1187450" y="188913"/>
            <a:ext cx="7561263" cy="720725"/>
          </a:xfrm>
        </p:spPr>
        <p:txBody>
          <a:bodyPr/>
          <a:lstStyle/>
          <a:p>
            <a:r>
              <a:rPr lang="de-DE" sz="4000" dirty="0"/>
              <a:t>sein Lebensende</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10" name="Grafik 9" descr="leben-3.jpg"/>
          <p:cNvPicPr>
            <a:picLocks noChangeAspect="1"/>
          </p:cNvPicPr>
          <p:nvPr/>
        </p:nvPicPr>
        <p:blipFill>
          <a:blip r:embed="rId3" cstate="print"/>
          <a:stretch>
            <a:fillRect/>
          </a:stretch>
        </p:blipFill>
        <p:spPr>
          <a:xfrm>
            <a:off x="279400" y="980728"/>
            <a:ext cx="8864600" cy="1651000"/>
          </a:xfrm>
          <a:prstGeom prst="rect">
            <a:avLst/>
          </a:prstGeom>
        </p:spPr>
      </p:pic>
      <p:pic>
        <p:nvPicPr>
          <p:cNvPr id="12" name="Grafik 11" descr="herrn-professor-riemann.jpg"/>
          <p:cNvPicPr>
            <a:picLocks noChangeAspect="1"/>
          </p:cNvPicPr>
          <p:nvPr/>
        </p:nvPicPr>
        <p:blipFill>
          <a:blip r:embed="rId4" cstate="print"/>
          <a:stretch>
            <a:fillRect/>
          </a:stretch>
        </p:blipFill>
        <p:spPr>
          <a:xfrm>
            <a:off x="755576" y="2924944"/>
            <a:ext cx="7327534" cy="2880320"/>
          </a:xfrm>
          <a:prstGeom prst="rect">
            <a:avLst/>
          </a:prstGeom>
        </p:spPr>
      </p:pic>
      <p:sp>
        <p:nvSpPr>
          <p:cNvPr id="2" name="Text Box 8">
            <a:extLst>
              <a:ext uri="{FF2B5EF4-FFF2-40B4-BE49-F238E27FC236}">
                <a16:creationId xmlns:a16="http://schemas.microsoft.com/office/drawing/2014/main" id="{A2899821-B5A4-6DBF-DE12-01FAAAF68833}"/>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633F4324-2C63-3A19-6628-F4D80724AB19}"/>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71</a:t>
            </a:fld>
            <a:endParaRPr lang="de-DE"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3419873" y="332656"/>
            <a:ext cx="5724128" cy="1511895"/>
          </a:xfrm>
        </p:spPr>
        <p:txBody>
          <a:bodyPr/>
          <a:lstStyle/>
          <a:p>
            <a:r>
              <a:rPr lang="de-DE" sz="4000" dirty="0"/>
              <a:t>Seine Frau Elise </a:t>
            </a:r>
            <a:br>
              <a:rPr lang="de-DE" sz="4000" dirty="0"/>
            </a:br>
            <a:r>
              <a:rPr lang="de-DE" sz="4000" dirty="0"/>
              <a:t>und die Tochter Ida</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8" name="Grafik 7" descr="Elise Riemann mit Tochter  Ida.jpg"/>
          <p:cNvPicPr>
            <a:picLocks noChangeAspect="1"/>
          </p:cNvPicPr>
          <p:nvPr/>
        </p:nvPicPr>
        <p:blipFill>
          <a:blip r:embed="rId3" cstate="print"/>
          <a:stretch>
            <a:fillRect/>
          </a:stretch>
        </p:blipFill>
        <p:spPr>
          <a:xfrm>
            <a:off x="395536" y="260648"/>
            <a:ext cx="3606800" cy="6070600"/>
          </a:xfrm>
          <a:prstGeom prst="rect">
            <a:avLst/>
          </a:prstGeom>
        </p:spPr>
      </p:pic>
      <p:sp>
        <p:nvSpPr>
          <p:cNvPr id="9" name="Textfeld 8"/>
          <p:cNvSpPr txBox="1"/>
          <p:nvPr/>
        </p:nvSpPr>
        <p:spPr>
          <a:xfrm>
            <a:off x="4211960" y="1772816"/>
            <a:ext cx="3236784" cy="738664"/>
          </a:xfrm>
          <a:prstGeom prst="rect">
            <a:avLst/>
          </a:prstGeom>
          <a:noFill/>
        </p:spPr>
        <p:txBody>
          <a:bodyPr wrap="none" rtlCol="0">
            <a:spAutoFit/>
          </a:bodyPr>
          <a:lstStyle/>
          <a:p>
            <a:r>
              <a:rPr lang="de-DE" dirty="0"/>
              <a:t>Foto etwa 1872, </a:t>
            </a:r>
          </a:p>
          <a:p>
            <a:r>
              <a:rPr lang="de-DE" sz="1800" dirty="0"/>
              <a:t>2012 war das vor 140 Jahren.</a:t>
            </a:r>
          </a:p>
        </p:txBody>
      </p:sp>
      <p:sp>
        <p:nvSpPr>
          <p:cNvPr id="11" name="Textfeld 10"/>
          <p:cNvSpPr txBox="1"/>
          <p:nvPr/>
        </p:nvSpPr>
        <p:spPr>
          <a:xfrm>
            <a:off x="4139952" y="2492896"/>
            <a:ext cx="4176464" cy="3785652"/>
          </a:xfrm>
          <a:prstGeom prst="rect">
            <a:avLst/>
          </a:prstGeom>
          <a:noFill/>
        </p:spPr>
        <p:txBody>
          <a:bodyPr wrap="square" rtlCol="0">
            <a:spAutoFit/>
          </a:bodyPr>
          <a:lstStyle/>
          <a:p>
            <a:r>
              <a:rPr lang="de-DE" dirty="0">
                <a:solidFill>
                  <a:srgbClr val="008000"/>
                </a:solidFill>
              </a:rPr>
              <a:t>Ein Enkel von Ida</a:t>
            </a:r>
            <a:r>
              <a:rPr lang="de-DE" dirty="0"/>
              <a:t>, </a:t>
            </a:r>
          </a:p>
          <a:p>
            <a:r>
              <a:rPr lang="de-DE" dirty="0"/>
              <a:t>Herr Dr. Thomas Schilling aus Hamburg, hat 2012 diesen Vortrag am </a:t>
            </a:r>
            <a:r>
              <a:rPr lang="de-DE" b="1" dirty="0"/>
              <a:t>Bernhard-Riemann-Gymnasium</a:t>
            </a:r>
            <a:r>
              <a:rPr lang="de-DE" dirty="0"/>
              <a:t> in Scharnebeck besucht. Aus seinem Familienfundus sind die </a:t>
            </a:r>
            <a:r>
              <a:rPr lang="de-DE" dirty="0">
                <a:solidFill>
                  <a:srgbClr val="008000"/>
                </a:solidFill>
              </a:rPr>
              <a:t>handschriftlichen Texte von Bernhard Riemann.</a:t>
            </a:r>
          </a:p>
        </p:txBody>
      </p:sp>
      <p:sp>
        <p:nvSpPr>
          <p:cNvPr id="2" name="Text Box 8">
            <a:extLst>
              <a:ext uri="{FF2B5EF4-FFF2-40B4-BE49-F238E27FC236}">
                <a16:creationId xmlns:a16="http://schemas.microsoft.com/office/drawing/2014/main" id="{AF69C67A-309A-2060-D7A5-78956A8B56DC}"/>
              </a:ext>
            </a:extLst>
          </p:cNvPr>
          <p:cNvSpPr txBox="1">
            <a:spLocks noChangeArrowheads="1"/>
          </p:cNvSpPr>
          <p:nvPr/>
        </p:nvSpPr>
        <p:spPr bwMode="auto">
          <a:xfrm>
            <a:off x="0" y="6403256"/>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05094506-8FBF-5917-8E38-4588965173C4}"/>
              </a:ext>
            </a:extLst>
          </p:cNvPr>
          <p:cNvSpPr txBox="1">
            <a:spLocks/>
          </p:cNvSpPr>
          <p:nvPr/>
        </p:nvSpPr>
        <p:spPr bwMode="auto">
          <a:xfrm>
            <a:off x="6920421" y="6391275"/>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72</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1476375" y="404813"/>
            <a:ext cx="7343775" cy="1470025"/>
          </a:xfrm>
        </p:spPr>
        <p:txBody>
          <a:bodyPr/>
          <a:lstStyle/>
          <a:p>
            <a:r>
              <a:rPr lang="de-DE" sz="4000"/>
              <a:t>Bernhard Riemann, </a:t>
            </a:r>
            <a:br>
              <a:rPr lang="de-DE" sz="4000"/>
            </a:br>
            <a:r>
              <a:rPr lang="de-DE" sz="4000"/>
              <a:t>Gesammelte Werke (neu 1990)</a:t>
            </a:r>
          </a:p>
        </p:txBody>
      </p:sp>
      <p:sp>
        <p:nvSpPr>
          <p:cNvPr id="6656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656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6656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66567" name="Text Box 7"/>
          <p:cNvSpPr txBox="1">
            <a:spLocks noChangeArrowheads="1"/>
          </p:cNvSpPr>
          <p:nvPr/>
        </p:nvSpPr>
        <p:spPr bwMode="auto">
          <a:xfrm>
            <a:off x="1547813" y="1844675"/>
            <a:ext cx="6911975" cy="4524315"/>
          </a:xfrm>
          <a:prstGeom prst="rect">
            <a:avLst/>
          </a:prstGeom>
          <a:noFill/>
          <a:ln w="9525">
            <a:noFill/>
            <a:miter lim="800000"/>
            <a:headEnd/>
            <a:tailEnd/>
          </a:ln>
          <a:effectLst/>
        </p:spPr>
        <p:txBody>
          <a:bodyPr>
            <a:spAutoFit/>
          </a:bodyPr>
          <a:lstStyle/>
          <a:p>
            <a:r>
              <a:rPr lang="de-DE" i="1" dirty="0" err="1">
                <a:latin typeface="Times New Roman" pitchFamily="18" charset="0"/>
              </a:rPr>
              <a:t>Narasimhan</a:t>
            </a:r>
            <a:r>
              <a:rPr lang="de-DE" i="1" dirty="0">
                <a:latin typeface="Times New Roman" pitchFamily="18" charset="0"/>
              </a:rPr>
              <a:t> betont,</a:t>
            </a:r>
            <a:r>
              <a:rPr lang="de-DE" dirty="0">
                <a:latin typeface="Times New Roman" pitchFamily="18" charset="0"/>
              </a:rPr>
              <a:t> ....</a:t>
            </a:r>
            <a:r>
              <a:rPr lang="de-DE" dirty="0" err="1">
                <a:latin typeface="Times New Roman" pitchFamily="18" charset="0"/>
              </a:rPr>
              <a:t>daß</a:t>
            </a:r>
            <a:r>
              <a:rPr lang="de-DE" dirty="0">
                <a:latin typeface="Times New Roman" pitchFamily="18" charset="0"/>
              </a:rPr>
              <a:t> diese Neuauflage von Riemanns Werken </a:t>
            </a:r>
            <a:r>
              <a:rPr lang="de-DE" b="1" dirty="0">
                <a:latin typeface="Times New Roman" pitchFamily="18" charset="0"/>
              </a:rPr>
              <a:t>nicht allein aus historischen Gründen</a:t>
            </a:r>
            <a:r>
              <a:rPr lang="de-DE" dirty="0">
                <a:latin typeface="Times New Roman" pitchFamily="18" charset="0"/>
              </a:rPr>
              <a:t> erfolgt ist. Hier liege der seltene Fall vor, </a:t>
            </a:r>
            <a:r>
              <a:rPr lang="de-DE" dirty="0" err="1">
                <a:latin typeface="Times New Roman" pitchFamily="18" charset="0"/>
              </a:rPr>
              <a:t>daß</a:t>
            </a:r>
            <a:r>
              <a:rPr lang="de-DE" dirty="0">
                <a:latin typeface="Times New Roman" pitchFamily="18" charset="0"/>
              </a:rPr>
              <a:t> das Werk eines Mathematikers über 100 Jahre nach seinem Tode noch in der originalen Form aktuell ist und </a:t>
            </a:r>
            <a:r>
              <a:rPr lang="de-DE" b="1" dirty="0">
                <a:latin typeface="Times New Roman" pitchFamily="18" charset="0"/>
              </a:rPr>
              <a:t>direkt weitere Forschungen anzuregen vermag</a:t>
            </a:r>
            <a:r>
              <a:rPr lang="de-DE" dirty="0">
                <a:latin typeface="Times New Roman" pitchFamily="18" charset="0"/>
              </a:rPr>
              <a:t>.</a:t>
            </a:r>
          </a:p>
          <a:p>
            <a:r>
              <a:rPr lang="de-DE" dirty="0">
                <a:latin typeface="Times New Roman" pitchFamily="18" charset="0"/>
              </a:rPr>
              <a:t>Obwohl in der Mathematik seitdem auch neue Perspektiven entwickelt wurden, haben Riemanns Ideen in erstaunlichem Grade dem Zahn der Zeit widerstanden und gelten in vielen Aspekten </a:t>
            </a:r>
            <a:r>
              <a:rPr lang="de-DE" b="1" dirty="0">
                <a:latin typeface="Times New Roman" pitchFamily="18" charset="0"/>
              </a:rPr>
              <a:t>nicht als überholt</a:t>
            </a:r>
            <a:r>
              <a:rPr lang="de-DE" dirty="0">
                <a:latin typeface="Times New Roman" pitchFamily="18" charset="0"/>
              </a:rPr>
              <a:t>.</a:t>
            </a:r>
          </a:p>
        </p:txBody>
      </p:sp>
      <p:sp>
        <p:nvSpPr>
          <p:cNvPr id="2" name="Text Box 8">
            <a:extLst>
              <a:ext uri="{FF2B5EF4-FFF2-40B4-BE49-F238E27FC236}">
                <a16:creationId xmlns:a16="http://schemas.microsoft.com/office/drawing/2014/main" id="{B83A9B9E-9D6D-BBAA-30AE-729B5801809B}"/>
              </a:ext>
            </a:extLst>
          </p:cNvPr>
          <p:cNvSpPr txBox="1">
            <a:spLocks noChangeArrowheads="1"/>
          </p:cNvSpPr>
          <p:nvPr/>
        </p:nvSpPr>
        <p:spPr bwMode="auto">
          <a:xfrm>
            <a:off x="75510" y="635691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8CF83D63-5E94-AAD6-1916-9F2EB6D91521}"/>
              </a:ext>
            </a:extLst>
          </p:cNvPr>
          <p:cNvSpPr txBox="1">
            <a:spLocks/>
          </p:cNvSpPr>
          <p:nvPr/>
        </p:nvSpPr>
        <p:spPr bwMode="auto">
          <a:xfrm>
            <a:off x="6995931" y="6344930"/>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73</a:t>
            </a:fld>
            <a:endParaRPr lang="de-DE"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1042988" y="404813"/>
            <a:ext cx="7921625" cy="1008062"/>
          </a:xfrm>
        </p:spPr>
        <p:txBody>
          <a:bodyPr/>
          <a:lstStyle/>
          <a:p>
            <a:r>
              <a:rPr lang="de-DE" sz="4000">
                <a:solidFill>
                  <a:schemeClr val="tx1"/>
                </a:solidFill>
              </a:rPr>
              <a:t>Mathematik ist weltumspanned !</a:t>
            </a:r>
          </a:p>
        </p:txBody>
      </p:sp>
      <p:sp>
        <p:nvSpPr>
          <p:cNvPr id="7373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73732"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737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4"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73735" name="Text Box 7"/>
          <p:cNvSpPr txBox="1">
            <a:spLocks noChangeArrowheads="1"/>
          </p:cNvSpPr>
          <p:nvPr/>
        </p:nvSpPr>
        <p:spPr bwMode="auto">
          <a:xfrm>
            <a:off x="1258888" y="1412875"/>
            <a:ext cx="6911975" cy="3013075"/>
          </a:xfrm>
          <a:prstGeom prst="rect">
            <a:avLst/>
          </a:prstGeom>
          <a:noFill/>
          <a:ln w="9525">
            <a:noFill/>
            <a:miter lim="800000"/>
            <a:headEnd/>
            <a:tailEnd/>
          </a:ln>
          <a:effectLst/>
        </p:spPr>
        <p:txBody>
          <a:bodyPr>
            <a:spAutoFit/>
          </a:bodyPr>
          <a:lstStyle/>
          <a:p>
            <a:r>
              <a:rPr lang="de-DE"/>
              <a:t>Ein</a:t>
            </a:r>
            <a:r>
              <a:rPr lang="de-DE" b="1"/>
              <a:t> Inder</a:t>
            </a:r>
            <a:endParaRPr lang="de-DE"/>
          </a:p>
          <a:p>
            <a:r>
              <a:rPr lang="de-DE"/>
              <a:t>gibt in </a:t>
            </a:r>
            <a:r>
              <a:rPr lang="de-DE" b="1"/>
              <a:t>Chicago</a:t>
            </a:r>
            <a:endParaRPr lang="de-DE"/>
          </a:p>
          <a:p>
            <a:r>
              <a:rPr lang="de-DE"/>
              <a:t>die Werke eines </a:t>
            </a:r>
            <a:r>
              <a:rPr lang="de-DE" b="1"/>
              <a:t>deutschen </a:t>
            </a:r>
            <a:r>
              <a:rPr lang="de-DE"/>
              <a:t>Mathematikers,</a:t>
            </a:r>
          </a:p>
          <a:p>
            <a:r>
              <a:rPr lang="de-DE"/>
              <a:t>mit </a:t>
            </a:r>
            <a:r>
              <a:rPr lang="de-DE" b="1"/>
              <a:t>deutschen </a:t>
            </a:r>
            <a:r>
              <a:rPr lang="de-DE"/>
              <a:t>Texten,</a:t>
            </a:r>
          </a:p>
          <a:p>
            <a:r>
              <a:rPr lang="de-DE" b="1"/>
              <a:t>italienischen </a:t>
            </a:r>
            <a:r>
              <a:rPr lang="de-DE"/>
              <a:t>Texten,</a:t>
            </a:r>
          </a:p>
          <a:p>
            <a:r>
              <a:rPr lang="de-DE" b="1"/>
              <a:t>lateinischen</a:t>
            </a:r>
            <a:r>
              <a:rPr lang="de-DE"/>
              <a:t> Texten,</a:t>
            </a:r>
          </a:p>
          <a:p>
            <a:r>
              <a:rPr lang="de-DE"/>
              <a:t>letztere gerichtet an die </a:t>
            </a:r>
            <a:r>
              <a:rPr lang="de-DE" b="1"/>
              <a:t>Französische</a:t>
            </a:r>
            <a:r>
              <a:rPr lang="de-DE"/>
              <a:t> Akademie,</a:t>
            </a:r>
          </a:p>
          <a:p>
            <a:r>
              <a:rPr lang="de-DE"/>
              <a:t>mit </a:t>
            </a:r>
            <a:r>
              <a:rPr lang="de-DE" b="1"/>
              <a:t>englischen</a:t>
            </a:r>
            <a:r>
              <a:rPr lang="de-DE"/>
              <a:t> Kommentaren heraus.</a:t>
            </a:r>
          </a:p>
        </p:txBody>
      </p:sp>
      <p:sp>
        <p:nvSpPr>
          <p:cNvPr id="73736" name="Text Box 8"/>
          <p:cNvSpPr txBox="1">
            <a:spLocks noChangeArrowheads="1"/>
          </p:cNvSpPr>
          <p:nvPr/>
        </p:nvSpPr>
        <p:spPr bwMode="auto">
          <a:xfrm>
            <a:off x="1258888" y="4508500"/>
            <a:ext cx="4465637" cy="1552575"/>
          </a:xfrm>
          <a:prstGeom prst="rect">
            <a:avLst/>
          </a:prstGeom>
          <a:noFill/>
          <a:ln w="9525">
            <a:noFill/>
            <a:miter lim="800000"/>
            <a:headEnd/>
            <a:tailEnd/>
          </a:ln>
          <a:effectLst/>
        </p:spPr>
        <p:txBody>
          <a:bodyPr>
            <a:spAutoFit/>
          </a:bodyPr>
          <a:lstStyle/>
          <a:p>
            <a:r>
              <a:rPr lang="de-DE"/>
              <a:t>Sitz des Verlages: </a:t>
            </a:r>
          </a:p>
          <a:p>
            <a:r>
              <a:rPr lang="de-DE"/>
              <a:t>Berlin, Heidelberg, New York,</a:t>
            </a:r>
          </a:p>
          <a:p>
            <a:r>
              <a:rPr lang="de-DE"/>
              <a:t>London, Paris, Tokyo</a:t>
            </a:r>
          </a:p>
          <a:p>
            <a:endParaRPr lang="de-DE"/>
          </a:p>
        </p:txBody>
      </p:sp>
      <p:pic>
        <p:nvPicPr>
          <p:cNvPr id="73737" name="Picture 9" descr="globus-2-amerika-super-tr"/>
          <p:cNvPicPr>
            <a:picLocks noChangeAspect="1" noChangeArrowheads="1"/>
          </p:cNvPicPr>
          <p:nvPr/>
        </p:nvPicPr>
        <p:blipFill>
          <a:blip r:embed="rId5" cstate="print"/>
          <a:srcRect/>
          <a:stretch>
            <a:fillRect/>
          </a:stretch>
        </p:blipFill>
        <p:spPr bwMode="auto">
          <a:xfrm>
            <a:off x="7019925" y="1125538"/>
            <a:ext cx="2374900" cy="1979612"/>
          </a:xfrm>
          <a:prstGeom prst="rect">
            <a:avLst/>
          </a:prstGeom>
          <a:noFill/>
        </p:spPr>
      </p:pic>
      <p:pic>
        <p:nvPicPr>
          <p:cNvPr id="73738" name="Picture 10" descr="globus-2-europa-super-tr-m"/>
          <p:cNvPicPr>
            <a:picLocks noChangeAspect="1" noChangeArrowheads="1"/>
          </p:cNvPicPr>
          <p:nvPr/>
        </p:nvPicPr>
        <p:blipFill>
          <a:blip r:embed="rId6" cstate="print"/>
          <a:srcRect/>
          <a:stretch>
            <a:fillRect/>
          </a:stretch>
        </p:blipFill>
        <p:spPr bwMode="auto">
          <a:xfrm>
            <a:off x="6372225" y="4005263"/>
            <a:ext cx="2162175" cy="2205037"/>
          </a:xfrm>
          <a:prstGeom prst="rect">
            <a:avLst/>
          </a:prstGeom>
          <a:noFill/>
        </p:spPr>
      </p:pic>
      <p:sp>
        <p:nvSpPr>
          <p:cNvPr id="2" name="Text Box 8">
            <a:extLst>
              <a:ext uri="{FF2B5EF4-FFF2-40B4-BE49-F238E27FC236}">
                <a16:creationId xmlns:a16="http://schemas.microsoft.com/office/drawing/2014/main" id="{F5250BD4-C737-F4F3-8788-4DAF19653524}"/>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6F31D0D9-9F00-1A0B-D1B5-BCD024DB9F96}"/>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74</a:t>
            </a:fld>
            <a:endParaRPr lang="de-DE"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1476375" y="260350"/>
            <a:ext cx="6624638" cy="1223963"/>
          </a:xfrm>
        </p:spPr>
        <p:txBody>
          <a:bodyPr/>
          <a:lstStyle/>
          <a:p>
            <a:r>
              <a:rPr lang="de-DE"/>
              <a:t>Nachwort</a:t>
            </a:r>
          </a:p>
        </p:txBody>
      </p:sp>
      <p:sp>
        <p:nvSpPr>
          <p:cNvPr id="5734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7348"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5734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50"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7351" name="Text Box 7"/>
          <p:cNvSpPr txBox="1">
            <a:spLocks noChangeArrowheads="1"/>
          </p:cNvSpPr>
          <p:nvPr/>
        </p:nvSpPr>
        <p:spPr bwMode="auto">
          <a:xfrm>
            <a:off x="1547813" y="2852738"/>
            <a:ext cx="7200900" cy="3013075"/>
          </a:xfrm>
          <a:prstGeom prst="rect">
            <a:avLst/>
          </a:prstGeom>
          <a:noFill/>
          <a:ln w="9525">
            <a:noFill/>
            <a:miter lim="800000"/>
            <a:headEnd/>
            <a:tailEnd/>
          </a:ln>
          <a:effectLst/>
        </p:spPr>
        <p:txBody>
          <a:bodyPr>
            <a:spAutoFit/>
          </a:bodyPr>
          <a:lstStyle/>
          <a:p>
            <a:r>
              <a:rPr lang="de-DE"/>
              <a:t>... daß ich Riemann mehr verdanke, als er mir.</a:t>
            </a:r>
          </a:p>
          <a:p>
            <a:endParaRPr lang="de-DE"/>
          </a:p>
          <a:p>
            <a:r>
              <a:rPr lang="de-DE"/>
              <a:t>... ich bedaure sehr, daß mir nichts geblieben ist, von der Sinnigkeit und Einfachheit seiner Beweisführungen und Formelentwicklungen.</a:t>
            </a:r>
          </a:p>
          <a:p>
            <a:endParaRPr lang="de-DE"/>
          </a:p>
          <a:p>
            <a:r>
              <a:rPr lang="de-DE"/>
              <a:t>Schon damals war er ein Mathematiker, neben dessen Vermögen der Lehrer sich arm fühlte....</a:t>
            </a:r>
            <a:r>
              <a:rPr lang="de-DE" sz="2000">
                <a:latin typeface="Times New Roman" pitchFamily="18" charset="0"/>
              </a:rPr>
              <a:t> </a:t>
            </a:r>
          </a:p>
        </p:txBody>
      </p:sp>
      <p:sp>
        <p:nvSpPr>
          <p:cNvPr id="57352" name="Text Box 8"/>
          <p:cNvSpPr txBox="1">
            <a:spLocks noChangeArrowheads="1"/>
          </p:cNvSpPr>
          <p:nvPr/>
        </p:nvSpPr>
        <p:spPr bwMode="auto">
          <a:xfrm>
            <a:off x="1619250" y="4149725"/>
            <a:ext cx="6985000" cy="457200"/>
          </a:xfrm>
          <a:prstGeom prst="rect">
            <a:avLst/>
          </a:prstGeom>
          <a:noFill/>
          <a:ln w="9525">
            <a:noFill/>
            <a:miter lim="800000"/>
            <a:headEnd/>
            <a:tailEnd/>
          </a:ln>
          <a:effectLst/>
        </p:spPr>
        <p:txBody>
          <a:bodyPr>
            <a:spAutoFit/>
          </a:bodyPr>
          <a:lstStyle/>
          <a:p>
            <a:pPr>
              <a:spcBef>
                <a:spcPct val="50000"/>
              </a:spcBef>
            </a:pPr>
            <a:endParaRPr lang="de-DE">
              <a:latin typeface="Times New Roman" pitchFamily="18" charset="0"/>
            </a:endParaRPr>
          </a:p>
        </p:txBody>
      </p:sp>
      <p:pic>
        <p:nvPicPr>
          <p:cNvPr id="57354" name="Picture 10" descr="SMALFUS"/>
          <p:cNvPicPr>
            <a:picLocks noChangeAspect="1" noChangeArrowheads="1"/>
          </p:cNvPicPr>
          <p:nvPr/>
        </p:nvPicPr>
        <p:blipFill>
          <a:blip r:embed="rId5" cstate="print"/>
          <a:srcRect/>
          <a:stretch>
            <a:fillRect/>
          </a:stretch>
        </p:blipFill>
        <p:spPr bwMode="auto">
          <a:xfrm>
            <a:off x="1258888" y="1052513"/>
            <a:ext cx="1268412" cy="1512887"/>
          </a:xfrm>
          <a:prstGeom prst="rect">
            <a:avLst/>
          </a:prstGeom>
          <a:noFill/>
          <a:ln w="25400">
            <a:solidFill>
              <a:srgbClr val="993366"/>
            </a:solidFill>
            <a:miter lim="800000"/>
            <a:headEnd/>
            <a:tailEnd/>
          </a:ln>
        </p:spPr>
      </p:pic>
      <p:sp>
        <p:nvSpPr>
          <p:cNvPr id="57355" name="Text Box 11"/>
          <p:cNvSpPr txBox="1">
            <a:spLocks noChangeArrowheads="1"/>
          </p:cNvSpPr>
          <p:nvPr/>
        </p:nvSpPr>
        <p:spPr bwMode="auto">
          <a:xfrm>
            <a:off x="3276600" y="1341438"/>
            <a:ext cx="4403725" cy="701675"/>
          </a:xfrm>
          <a:prstGeom prst="rect">
            <a:avLst/>
          </a:prstGeom>
          <a:noFill/>
          <a:ln w="9525">
            <a:noFill/>
            <a:miter lim="800000"/>
            <a:headEnd/>
            <a:tailEnd/>
          </a:ln>
          <a:effectLst/>
        </p:spPr>
        <p:txBody>
          <a:bodyPr wrap="none">
            <a:spAutoFit/>
          </a:bodyPr>
          <a:lstStyle/>
          <a:p>
            <a:r>
              <a:rPr lang="de-DE" sz="2000" b="1">
                <a:solidFill>
                  <a:srgbClr val="008000"/>
                </a:solidFill>
              </a:rPr>
              <a:t>Brief von Schmalfuß an </a:t>
            </a:r>
          </a:p>
          <a:p>
            <a:r>
              <a:rPr lang="de-DE" sz="2000" b="1">
                <a:solidFill>
                  <a:srgbClr val="008000"/>
                </a:solidFill>
              </a:rPr>
              <a:t>Prof. Schering nach Riemanns Tod</a:t>
            </a:r>
          </a:p>
        </p:txBody>
      </p:sp>
      <p:sp>
        <p:nvSpPr>
          <p:cNvPr id="2" name="Text Box 8">
            <a:extLst>
              <a:ext uri="{FF2B5EF4-FFF2-40B4-BE49-F238E27FC236}">
                <a16:creationId xmlns:a16="http://schemas.microsoft.com/office/drawing/2014/main" id="{17547ECA-7584-C245-F76D-C749036A550B}"/>
              </a:ext>
            </a:extLst>
          </p:cNvPr>
          <p:cNvSpPr txBox="1">
            <a:spLocks noChangeArrowheads="1"/>
          </p:cNvSpPr>
          <p:nvPr/>
        </p:nvSpPr>
        <p:spPr bwMode="auto">
          <a:xfrm>
            <a:off x="58674" y="6377435"/>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FCC61563-B8F3-67BB-8822-3B372E429432}"/>
              </a:ext>
            </a:extLst>
          </p:cNvPr>
          <p:cNvSpPr txBox="1">
            <a:spLocks/>
          </p:cNvSpPr>
          <p:nvPr/>
        </p:nvSpPr>
        <p:spPr bwMode="auto">
          <a:xfrm>
            <a:off x="6979095" y="6365454"/>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75</a:t>
            </a:fld>
            <a:endParaRPr lang="de-DE" dirty="0"/>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1476375" y="260350"/>
            <a:ext cx="6624638" cy="1223963"/>
          </a:xfrm>
        </p:spPr>
        <p:txBody>
          <a:bodyPr/>
          <a:lstStyle/>
          <a:p>
            <a:r>
              <a:rPr lang="de-DE"/>
              <a:t>Nachwort</a:t>
            </a:r>
          </a:p>
        </p:txBody>
      </p:sp>
      <p:sp>
        <p:nvSpPr>
          <p:cNvPr id="6758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7588"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6758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0"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67591" name="Text Box 7"/>
          <p:cNvSpPr txBox="1">
            <a:spLocks noChangeArrowheads="1"/>
          </p:cNvSpPr>
          <p:nvPr/>
        </p:nvSpPr>
        <p:spPr bwMode="auto">
          <a:xfrm>
            <a:off x="1187450" y="2852738"/>
            <a:ext cx="7561263" cy="3508375"/>
          </a:xfrm>
          <a:prstGeom prst="rect">
            <a:avLst/>
          </a:prstGeom>
          <a:noFill/>
          <a:ln w="9525">
            <a:noFill/>
            <a:miter lim="800000"/>
            <a:headEnd/>
            <a:tailEnd/>
          </a:ln>
          <a:effectLst/>
        </p:spPr>
        <p:txBody>
          <a:bodyPr>
            <a:spAutoFit/>
          </a:bodyPr>
          <a:lstStyle/>
          <a:p>
            <a:r>
              <a:rPr lang="de-DE" sz="2800" dirty="0"/>
              <a:t>... Ich für meinen Theil habe es immer für ein großes Glück angesehen, </a:t>
            </a:r>
            <a:r>
              <a:rPr lang="de-DE" sz="2800" dirty="0" err="1"/>
              <a:t>daß</a:t>
            </a:r>
            <a:r>
              <a:rPr lang="de-DE" sz="2800" dirty="0"/>
              <a:t> ich einen solchen Schüler wie Riemann, gehabt habe, und bin ihm heute noch für die vielfache Anregung, die er mir gegeben hat, und für die Freude, die ich an seiner wunderbaren Begabung und Entwickelung gehabt habe, für meine ganze Lebenszeit dankbar.</a:t>
            </a:r>
          </a:p>
        </p:txBody>
      </p:sp>
      <p:pic>
        <p:nvPicPr>
          <p:cNvPr id="67593" name="Picture 9" descr="SMALFUS"/>
          <p:cNvPicPr>
            <a:picLocks noChangeAspect="1" noChangeArrowheads="1"/>
          </p:cNvPicPr>
          <p:nvPr/>
        </p:nvPicPr>
        <p:blipFill>
          <a:blip r:embed="rId5" cstate="print"/>
          <a:srcRect/>
          <a:stretch>
            <a:fillRect/>
          </a:stretch>
        </p:blipFill>
        <p:spPr bwMode="auto">
          <a:xfrm>
            <a:off x="1258888" y="1052513"/>
            <a:ext cx="1268412" cy="1512887"/>
          </a:xfrm>
          <a:prstGeom prst="rect">
            <a:avLst/>
          </a:prstGeom>
          <a:noFill/>
          <a:ln w="25400">
            <a:solidFill>
              <a:srgbClr val="993366"/>
            </a:solidFill>
            <a:miter lim="800000"/>
            <a:headEnd/>
            <a:tailEnd/>
          </a:ln>
        </p:spPr>
      </p:pic>
      <p:sp>
        <p:nvSpPr>
          <p:cNvPr id="67594" name="Text Box 10"/>
          <p:cNvSpPr txBox="1">
            <a:spLocks noChangeArrowheads="1"/>
          </p:cNvSpPr>
          <p:nvPr/>
        </p:nvSpPr>
        <p:spPr bwMode="auto">
          <a:xfrm>
            <a:off x="3276600" y="1341438"/>
            <a:ext cx="4403725" cy="701675"/>
          </a:xfrm>
          <a:prstGeom prst="rect">
            <a:avLst/>
          </a:prstGeom>
          <a:noFill/>
          <a:ln w="9525">
            <a:noFill/>
            <a:miter lim="800000"/>
            <a:headEnd/>
            <a:tailEnd/>
          </a:ln>
          <a:effectLst/>
        </p:spPr>
        <p:txBody>
          <a:bodyPr wrap="none">
            <a:spAutoFit/>
          </a:bodyPr>
          <a:lstStyle/>
          <a:p>
            <a:r>
              <a:rPr lang="de-DE" sz="2000" b="1">
                <a:solidFill>
                  <a:srgbClr val="008000"/>
                </a:solidFill>
              </a:rPr>
              <a:t>Brief von Schmalfuß an </a:t>
            </a:r>
          </a:p>
          <a:p>
            <a:r>
              <a:rPr lang="de-DE" sz="2000" b="1">
                <a:solidFill>
                  <a:srgbClr val="008000"/>
                </a:solidFill>
              </a:rPr>
              <a:t>Prof. Schering nach Riemanns Tod</a:t>
            </a:r>
          </a:p>
        </p:txBody>
      </p:sp>
      <p:sp>
        <p:nvSpPr>
          <p:cNvPr id="2" name="Text Box 8">
            <a:extLst>
              <a:ext uri="{FF2B5EF4-FFF2-40B4-BE49-F238E27FC236}">
                <a16:creationId xmlns:a16="http://schemas.microsoft.com/office/drawing/2014/main" id="{80C50F6D-021B-E041-63D6-51E8B5960ADD}"/>
              </a:ext>
            </a:extLst>
          </p:cNvPr>
          <p:cNvSpPr txBox="1">
            <a:spLocks noChangeArrowheads="1"/>
          </p:cNvSpPr>
          <p:nvPr/>
        </p:nvSpPr>
        <p:spPr bwMode="auto">
          <a:xfrm>
            <a:off x="-17174" y="6362247"/>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4F7C503B-FD0F-826F-E3E5-F6C44628FE96}"/>
              </a:ext>
            </a:extLst>
          </p:cNvPr>
          <p:cNvSpPr txBox="1">
            <a:spLocks/>
          </p:cNvSpPr>
          <p:nvPr/>
        </p:nvSpPr>
        <p:spPr bwMode="auto">
          <a:xfrm>
            <a:off x="6903247" y="6350266"/>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76</a:t>
            </a:fld>
            <a:endParaRPr lang="de-DE" dirty="0"/>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1476375" y="260350"/>
            <a:ext cx="6624638" cy="1223963"/>
          </a:xfrm>
        </p:spPr>
        <p:txBody>
          <a:bodyPr/>
          <a:lstStyle/>
          <a:p>
            <a:r>
              <a:rPr lang="de-DE"/>
              <a:t>Fazit</a:t>
            </a:r>
          </a:p>
        </p:txBody>
      </p:sp>
      <p:sp>
        <p:nvSpPr>
          <p:cNvPr id="7065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70660"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706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662"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70663" name="Text Box 7"/>
          <p:cNvSpPr txBox="1">
            <a:spLocks noChangeArrowheads="1"/>
          </p:cNvSpPr>
          <p:nvPr/>
        </p:nvSpPr>
        <p:spPr bwMode="auto">
          <a:xfrm>
            <a:off x="1258888" y="3573463"/>
            <a:ext cx="7561262" cy="2409825"/>
          </a:xfrm>
          <a:prstGeom prst="rect">
            <a:avLst/>
          </a:prstGeom>
          <a:noFill/>
          <a:ln w="9525">
            <a:noFill/>
            <a:miter lim="800000"/>
            <a:headEnd/>
            <a:tailEnd/>
          </a:ln>
          <a:effectLst/>
        </p:spPr>
        <p:txBody>
          <a:bodyPr>
            <a:spAutoFit/>
          </a:bodyPr>
          <a:lstStyle/>
          <a:p>
            <a:r>
              <a:rPr lang="de-DE" sz="4000"/>
              <a:t>Als Menschen,</a:t>
            </a:r>
            <a:r>
              <a:rPr lang="de-DE" sz="2800"/>
              <a:t> jung wie alt, können wir lernen, wie nötig es sein kann, mutig die lange begangenen Pfade zu verlassen</a:t>
            </a:r>
          </a:p>
          <a:p>
            <a:r>
              <a:rPr lang="de-DE" sz="2800"/>
              <a:t>und wohlüberlegt und fundiert neue </a:t>
            </a:r>
          </a:p>
          <a:p>
            <a:r>
              <a:rPr lang="de-DE" sz="2800"/>
              <a:t>Perspektiven zu eröffnen.</a:t>
            </a:r>
          </a:p>
        </p:txBody>
      </p:sp>
      <p:sp>
        <p:nvSpPr>
          <p:cNvPr id="70666" name="Text Box 10"/>
          <p:cNvSpPr txBox="1">
            <a:spLocks noChangeArrowheads="1"/>
          </p:cNvSpPr>
          <p:nvPr/>
        </p:nvSpPr>
        <p:spPr bwMode="auto">
          <a:xfrm>
            <a:off x="1258888" y="1052513"/>
            <a:ext cx="7561262" cy="2409825"/>
          </a:xfrm>
          <a:prstGeom prst="rect">
            <a:avLst/>
          </a:prstGeom>
          <a:noFill/>
          <a:ln w="9525">
            <a:noFill/>
            <a:miter lim="800000"/>
            <a:headEnd/>
            <a:tailEnd/>
          </a:ln>
          <a:effectLst/>
        </p:spPr>
        <p:txBody>
          <a:bodyPr>
            <a:spAutoFit/>
          </a:bodyPr>
          <a:lstStyle/>
          <a:p>
            <a:r>
              <a:rPr lang="de-DE" sz="4000"/>
              <a:t>Als Lehrer</a:t>
            </a:r>
            <a:r>
              <a:rPr lang="de-DE" sz="2800"/>
              <a:t> können wir uns der Verantwortung bewusst werden, die wir für die jungen Menschen tragen,</a:t>
            </a:r>
          </a:p>
          <a:p>
            <a:r>
              <a:rPr lang="de-DE" sz="2800"/>
              <a:t>dass sie ihre Fähigkeiten entfalten</a:t>
            </a:r>
          </a:p>
          <a:p>
            <a:r>
              <a:rPr lang="de-DE" sz="2800"/>
              <a:t>und ihre Schwächen bewältigen lernen.</a:t>
            </a:r>
          </a:p>
        </p:txBody>
      </p:sp>
      <p:sp>
        <p:nvSpPr>
          <p:cNvPr id="2" name="Text Box 8">
            <a:extLst>
              <a:ext uri="{FF2B5EF4-FFF2-40B4-BE49-F238E27FC236}">
                <a16:creationId xmlns:a16="http://schemas.microsoft.com/office/drawing/2014/main" id="{D5A66368-4747-F0EB-55F2-BE89525F6409}"/>
              </a:ext>
            </a:extLst>
          </p:cNvPr>
          <p:cNvSpPr txBox="1">
            <a:spLocks noChangeArrowheads="1"/>
          </p:cNvSpPr>
          <p:nvPr/>
        </p:nvSpPr>
        <p:spPr bwMode="auto">
          <a:xfrm>
            <a:off x="89979" y="6387686"/>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C6A3B72A-6F73-C802-FBDE-13FC7B49F74D}"/>
              </a:ext>
            </a:extLst>
          </p:cNvPr>
          <p:cNvSpPr txBox="1">
            <a:spLocks/>
          </p:cNvSpPr>
          <p:nvPr/>
        </p:nvSpPr>
        <p:spPr bwMode="auto">
          <a:xfrm>
            <a:off x="7010400" y="6375705"/>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77</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p:cNvPicPr>
            <a:picLocks noChangeAspect="1" noChangeArrowheads="1"/>
          </p:cNvPicPr>
          <p:nvPr/>
        </p:nvPicPr>
        <p:blipFill>
          <a:blip r:embed="rId3" cstate="print"/>
          <a:srcRect/>
          <a:stretch>
            <a:fillRect/>
          </a:stretch>
        </p:blipFill>
        <p:spPr bwMode="auto">
          <a:xfrm>
            <a:off x="5868144" y="2465388"/>
            <a:ext cx="3094038" cy="4392612"/>
          </a:xfrm>
          <a:prstGeom prst="rect">
            <a:avLst/>
          </a:prstGeom>
          <a:noFill/>
          <a:ln w="9525">
            <a:noFill/>
            <a:miter lim="800000"/>
            <a:headEnd/>
            <a:tailEnd/>
          </a:ln>
          <a:effectLst/>
        </p:spPr>
      </p:pic>
      <p:sp>
        <p:nvSpPr>
          <p:cNvPr id="69634" name="Rectangle 2"/>
          <p:cNvSpPr>
            <a:spLocks noGrp="1" noChangeArrowheads="1"/>
          </p:cNvSpPr>
          <p:nvPr>
            <p:ph type="ctrTitle"/>
          </p:nvPr>
        </p:nvSpPr>
        <p:spPr>
          <a:xfrm>
            <a:off x="475429" y="328836"/>
            <a:ext cx="7336931" cy="863600"/>
          </a:xfrm>
        </p:spPr>
        <p:txBody>
          <a:bodyPr/>
          <a:lstStyle/>
          <a:p>
            <a:r>
              <a:rPr lang="de-DE" sz="5400" b="1" dirty="0">
                <a:ln w="22225">
                  <a:solidFill>
                    <a:schemeClr val="accent2"/>
                  </a:solidFill>
                  <a:prstDash val="solid"/>
                </a:ln>
                <a:solidFill>
                  <a:srgbClr val="008000"/>
                </a:solidFill>
              </a:rPr>
              <a:t>Bernhard Riemann</a:t>
            </a:r>
          </a:p>
        </p:txBody>
      </p:sp>
      <p:sp>
        <p:nvSpPr>
          <p:cNvPr id="69638"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9639" name="Object 7"/>
          <p:cNvGraphicFramePr>
            <a:graphicFrameLocks noChangeAspect="1"/>
          </p:cNvGraphicFramePr>
          <p:nvPr>
            <p:extLst>
              <p:ext uri="{D42A27DB-BD31-4B8C-83A1-F6EECF244321}">
                <p14:modId xmlns:p14="http://schemas.microsoft.com/office/powerpoint/2010/main" val="1163144890"/>
              </p:ext>
            </p:extLst>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69639"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9642" name="Picture 10" descr="RIEMAG2"/>
          <p:cNvPicPr>
            <a:picLocks noChangeAspect="1" noChangeArrowheads="1"/>
          </p:cNvPicPr>
          <p:nvPr/>
        </p:nvPicPr>
        <p:blipFill>
          <a:blip r:embed="rId6" cstate="print"/>
          <a:srcRect/>
          <a:stretch>
            <a:fillRect/>
          </a:stretch>
        </p:blipFill>
        <p:spPr bwMode="auto">
          <a:xfrm>
            <a:off x="1331913" y="1557338"/>
            <a:ext cx="2662237" cy="3816350"/>
          </a:xfrm>
          <a:prstGeom prst="rect">
            <a:avLst/>
          </a:prstGeom>
          <a:noFill/>
        </p:spPr>
      </p:pic>
      <p:sp>
        <p:nvSpPr>
          <p:cNvPr id="69644" name="Text Box 12"/>
          <p:cNvSpPr txBox="1">
            <a:spLocks noChangeArrowheads="1"/>
          </p:cNvSpPr>
          <p:nvPr/>
        </p:nvSpPr>
        <p:spPr bwMode="auto">
          <a:xfrm>
            <a:off x="3995936" y="3789040"/>
            <a:ext cx="4032448" cy="2308324"/>
          </a:xfrm>
          <a:prstGeom prst="rect">
            <a:avLst/>
          </a:prstGeom>
          <a:noFill/>
          <a:ln w="9525">
            <a:noFill/>
            <a:miter lim="800000"/>
            <a:headEnd/>
            <a:tailEnd/>
          </a:ln>
          <a:effectLst/>
        </p:spPr>
        <p:txBody>
          <a:bodyPr wrap="square">
            <a:spAutoFit/>
          </a:bodyPr>
          <a:lstStyle/>
          <a:p>
            <a:pPr>
              <a:spcBef>
                <a:spcPct val="50000"/>
              </a:spcBef>
            </a:pPr>
            <a:r>
              <a:rPr lang="de-DE" sz="3600" b="1" dirty="0">
                <a:solidFill>
                  <a:srgbClr val="CC0099"/>
                </a:solidFill>
                <a:latin typeface="Cataneo BT" pitchFamily="66" charset="0"/>
              </a:rPr>
              <a:t>Vielen Dank </a:t>
            </a:r>
          </a:p>
          <a:p>
            <a:pPr>
              <a:spcBef>
                <a:spcPct val="50000"/>
              </a:spcBef>
            </a:pPr>
            <a:r>
              <a:rPr lang="de-DE" sz="3600" b="1" dirty="0">
                <a:solidFill>
                  <a:srgbClr val="CC0099"/>
                </a:solidFill>
                <a:latin typeface="Cataneo BT" pitchFamily="66" charset="0"/>
              </a:rPr>
              <a:t>für Ihre </a:t>
            </a:r>
          </a:p>
          <a:p>
            <a:pPr>
              <a:spcBef>
                <a:spcPct val="50000"/>
              </a:spcBef>
            </a:pPr>
            <a:r>
              <a:rPr lang="de-DE" sz="3600" b="1" dirty="0">
                <a:solidFill>
                  <a:srgbClr val="CC0099"/>
                </a:solidFill>
                <a:latin typeface="Cataneo BT" pitchFamily="66" charset="0"/>
              </a:rPr>
              <a:t>Aufmerksamkeit!</a:t>
            </a:r>
          </a:p>
        </p:txBody>
      </p:sp>
      <p:sp>
        <p:nvSpPr>
          <p:cNvPr id="2" name="Rechteck 1">
            <a:extLst>
              <a:ext uri="{FF2B5EF4-FFF2-40B4-BE49-F238E27FC236}">
                <a16:creationId xmlns:a16="http://schemas.microsoft.com/office/drawing/2014/main" id="{99FBC170-D700-3F30-98B2-87C4149BA399}"/>
              </a:ext>
            </a:extLst>
          </p:cNvPr>
          <p:cNvSpPr/>
          <p:nvPr/>
        </p:nvSpPr>
        <p:spPr>
          <a:xfrm>
            <a:off x="3507631" y="1021266"/>
            <a:ext cx="3877985" cy="2585323"/>
          </a:xfrm>
          <a:prstGeom prst="rect">
            <a:avLst/>
          </a:prstGeom>
          <a:noFill/>
        </p:spPr>
        <p:txBody>
          <a:bodyPr wrap="none" lIns="91440" tIns="45720" rIns="91440" bIns="45720">
            <a:spAutoFit/>
          </a:bodyPr>
          <a:lstStyle/>
          <a:p>
            <a:pPr algn="ctr"/>
            <a:r>
              <a:rPr lang="de-DE" sz="5400" b="1" cap="none" spc="0" dirty="0">
                <a:ln w="22225">
                  <a:solidFill>
                    <a:schemeClr val="accent2"/>
                  </a:solidFill>
                  <a:prstDash val="solid"/>
                </a:ln>
                <a:solidFill>
                  <a:srgbClr val="008000"/>
                </a:solidFill>
                <a:effectLst/>
              </a:rPr>
              <a:t>zum 200. </a:t>
            </a:r>
          </a:p>
          <a:p>
            <a:pPr algn="ctr"/>
            <a:r>
              <a:rPr lang="de-DE" sz="5400" b="1" cap="none" spc="0" dirty="0">
                <a:ln w="22225">
                  <a:solidFill>
                    <a:schemeClr val="accent2"/>
                  </a:solidFill>
                  <a:prstDash val="solid"/>
                </a:ln>
                <a:solidFill>
                  <a:srgbClr val="008000"/>
                </a:solidFill>
                <a:effectLst/>
              </a:rPr>
              <a:t>Geburtstag</a:t>
            </a:r>
          </a:p>
          <a:p>
            <a:pPr algn="ctr"/>
            <a:r>
              <a:rPr lang="de-DE" sz="5400" b="1" dirty="0">
                <a:ln w="22225">
                  <a:solidFill>
                    <a:schemeClr val="accent2"/>
                  </a:solidFill>
                  <a:prstDash val="solid"/>
                </a:ln>
                <a:solidFill>
                  <a:srgbClr val="008000"/>
                </a:solidFill>
              </a:rPr>
              <a:t>2026</a:t>
            </a:r>
            <a:r>
              <a:rPr lang="de-DE" sz="5400" b="1" dirty="0">
                <a:ln w="22225">
                  <a:solidFill>
                    <a:schemeClr val="accent2"/>
                  </a:solidFill>
                  <a:prstDash val="solid"/>
                </a:ln>
                <a:solidFill>
                  <a:schemeClr val="accent2">
                    <a:lumMod val="40000"/>
                    <a:lumOff val="60000"/>
                  </a:schemeClr>
                </a:solidFill>
              </a:rPr>
              <a:t> </a:t>
            </a:r>
            <a:endParaRPr lang="de-DE" sz="5400" b="1" cap="none" spc="0" dirty="0">
              <a:ln w="22225">
                <a:solidFill>
                  <a:schemeClr val="accent2"/>
                </a:solidFill>
                <a:prstDash val="solid"/>
              </a:ln>
              <a:solidFill>
                <a:schemeClr val="accent2">
                  <a:lumMod val="40000"/>
                  <a:lumOff val="60000"/>
                </a:schemeClr>
              </a:solidFill>
              <a:effectLst/>
            </a:endParaRPr>
          </a:p>
        </p:txBody>
      </p:sp>
      <p:sp>
        <p:nvSpPr>
          <p:cNvPr id="3" name="Text Box 8">
            <a:extLst>
              <a:ext uri="{FF2B5EF4-FFF2-40B4-BE49-F238E27FC236}">
                <a16:creationId xmlns:a16="http://schemas.microsoft.com/office/drawing/2014/main" id="{61EEB4D9-37B2-F1C7-9ED5-6F9138E9F78E}"/>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4" name="Foliennummernplatzhalter 5">
            <a:extLst>
              <a:ext uri="{FF2B5EF4-FFF2-40B4-BE49-F238E27FC236}">
                <a16:creationId xmlns:a16="http://schemas.microsoft.com/office/drawing/2014/main" id="{AEF5C52D-80E9-66ED-63E0-9A550A6CDBDC}"/>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78</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69644"/>
                                        </p:tgtEl>
                                        <p:attrNameLst>
                                          <p:attrName>style.visibility</p:attrName>
                                        </p:attrNameLst>
                                      </p:cBhvr>
                                      <p:to>
                                        <p:strVal val="visible"/>
                                      </p:to>
                                    </p:set>
                                    <p:anim calcmode="lin" valueType="num">
                                      <p:cBhvr>
                                        <p:cTn id="13" dur="1000" fill="hold"/>
                                        <p:tgtEl>
                                          <p:spTgt spid="69644"/>
                                        </p:tgtEl>
                                        <p:attrNameLst>
                                          <p:attrName>ppt_w</p:attrName>
                                        </p:attrNameLst>
                                      </p:cBhvr>
                                      <p:tavLst>
                                        <p:tav tm="0">
                                          <p:val>
                                            <p:fltVal val="0"/>
                                          </p:val>
                                        </p:tav>
                                        <p:tav tm="100000">
                                          <p:val>
                                            <p:strVal val="#ppt_w"/>
                                          </p:val>
                                        </p:tav>
                                      </p:tavLst>
                                    </p:anim>
                                    <p:anim calcmode="lin" valueType="num">
                                      <p:cBhvr>
                                        <p:cTn id="14" dur="1000" fill="hold"/>
                                        <p:tgtEl>
                                          <p:spTgt spid="69644"/>
                                        </p:tgtEl>
                                        <p:attrNameLst>
                                          <p:attrName>ppt_h</p:attrName>
                                        </p:attrNameLst>
                                      </p:cBhvr>
                                      <p:tavLst>
                                        <p:tav tm="0">
                                          <p:val>
                                            <p:fltVal val="0"/>
                                          </p:val>
                                        </p:tav>
                                        <p:tav tm="100000">
                                          <p:val>
                                            <p:strVal val="#ppt_h"/>
                                          </p:val>
                                        </p:tav>
                                      </p:tavLst>
                                    </p:anim>
                                    <p:anim calcmode="lin" valueType="num">
                                      <p:cBhvr>
                                        <p:cTn id="15" dur="1000" fill="hold"/>
                                        <p:tgtEl>
                                          <p:spTgt spid="6964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96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69003-6691-0FEE-0E98-090D274B5C53}"/>
            </a:ext>
          </a:extLst>
        </p:cNvPr>
        <p:cNvGrpSpPr/>
        <p:nvPr/>
      </p:nvGrpSpPr>
      <p:grpSpPr>
        <a:xfrm>
          <a:off x="0" y="0"/>
          <a:ext cx="0" cy="0"/>
          <a:chOff x="0" y="0"/>
          <a:chExt cx="0" cy="0"/>
        </a:xfrm>
      </p:grpSpPr>
      <p:pic>
        <p:nvPicPr>
          <p:cNvPr id="69636" name="Picture 4">
            <a:extLst>
              <a:ext uri="{FF2B5EF4-FFF2-40B4-BE49-F238E27FC236}">
                <a16:creationId xmlns:a16="http://schemas.microsoft.com/office/drawing/2014/main" id="{AA6F33B3-4F04-C955-3A44-99773A2BAB31}"/>
              </a:ext>
            </a:extLst>
          </p:cNvPr>
          <p:cNvPicPr>
            <a:picLocks noChangeAspect="1" noChangeArrowheads="1"/>
          </p:cNvPicPr>
          <p:nvPr/>
        </p:nvPicPr>
        <p:blipFill>
          <a:blip r:embed="rId3" cstate="print"/>
          <a:srcRect/>
          <a:stretch>
            <a:fillRect/>
          </a:stretch>
        </p:blipFill>
        <p:spPr bwMode="auto">
          <a:xfrm>
            <a:off x="6413944" y="1192436"/>
            <a:ext cx="2945162" cy="4181252"/>
          </a:xfrm>
          <a:prstGeom prst="rect">
            <a:avLst/>
          </a:prstGeom>
          <a:noFill/>
          <a:ln w="9525">
            <a:noFill/>
            <a:miter lim="800000"/>
            <a:headEnd/>
            <a:tailEnd/>
          </a:ln>
          <a:effectLst/>
        </p:spPr>
      </p:pic>
      <p:sp>
        <p:nvSpPr>
          <p:cNvPr id="69634" name="Rectangle 2">
            <a:extLst>
              <a:ext uri="{FF2B5EF4-FFF2-40B4-BE49-F238E27FC236}">
                <a16:creationId xmlns:a16="http://schemas.microsoft.com/office/drawing/2014/main" id="{D998B835-E8FB-982E-639A-63D83256BF97}"/>
              </a:ext>
            </a:extLst>
          </p:cNvPr>
          <p:cNvSpPr>
            <a:spLocks noGrp="1" noChangeArrowheads="1"/>
          </p:cNvSpPr>
          <p:nvPr>
            <p:ph type="ctrTitle"/>
          </p:nvPr>
        </p:nvSpPr>
        <p:spPr>
          <a:xfrm>
            <a:off x="1716581" y="313609"/>
            <a:ext cx="7336931" cy="863600"/>
          </a:xfrm>
        </p:spPr>
        <p:txBody>
          <a:bodyPr/>
          <a:lstStyle/>
          <a:p>
            <a:r>
              <a:rPr lang="de-DE" sz="5400" b="1" dirty="0">
                <a:ln w="22225">
                  <a:solidFill>
                    <a:schemeClr val="accent2"/>
                  </a:solidFill>
                  <a:prstDash val="solid"/>
                </a:ln>
                <a:solidFill>
                  <a:srgbClr val="008000"/>
                </a:solidFill>
              </a:rPr>
              <a:t>Bernhard Riemann</a:t>
            </a:r>
          </a:p>
        </p:txBody>
      </p:sp>
      <p:sp>
        <p:nvSpPr>
          <p:cNvPr id="69638" name="Rectangle 6">
            <a:extLst>
              <a:ext uri="{FF2B5EF4-FFF2-40B4-BE49-F238E27FC236}">
                <a16:creationId xmlns:a16="http://schemas.microsoft.com/office/drawing/2014/main" id="{53C1722F-66EF-2CE2-1DA4-9656218FD13D}"/>
              </a:ext>
            </a:extLst>
          </p:cNvPr>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9639" name="Object 7">
            <a:extLst>
              <a:ext uri="{FF2B5EF4-FFF2-40B4-BE49-F238E27FC236}">
                <a16:creationId xmlns:a16="http://schemas.microsoft.com/office/drawing/2014/main" id="{2150BFE9-3E85-0C2B-30B6-6513543C054F}"/>
              </a:ext>
            </a:extLst>
          </p:cNvPr>
          <p:cNvGraphicFramePr>
            <a:graphicFrameLocks noChangeAspect="1"/>
          </p:cNvGraphicFramePr>
          <p:nvPr>
            <p:extLst>
              <p:ext uri="{D42A27DB-BD31-4B8C-83A1-F6EECF244321}">
                <p14:modId xmlns:p14="http://schemas.microsoft.com/office/powerpoint/2010/main" val="4140122849"/>
              </p:ext>
            </p:extLst>
          </p:nvPr>
        </p:nvGraphicFramePr>
        <p:xfrm>
          <a:off x="44150" y="313609"/>
          <a:ext cx="1169144" cy="5396885"/>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69639" name="Object 7">
                        <a:extLst>
                          <a:ext uri="{FF2B5EF4-FFF2-40B4-BE49-F238E27FC236}">
                            <a16:creationId xmlns:a16="http://schemas.microsoft.com/office/drawing/2014/main" id="{2150BFE9-3E85-0C2B-30B6-6513543C05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50" y="313609"/>
                        <a:ext cx="1169144" cy="5396885"/>
                      </a:xfrm>
                      <a:prstGeom prst="rect">
                        <a:avLst/>
                      </a:prstGeom>
                      <a:noFill/>
                    </p:spPr>
                  </p:pic>
                </p:oleObj>
              </mc:Fallback>
            </mc:AlternateContent>
          </a:graphicData>
        </a:graphic>
      </p:graphicFrame>
      <p:pic>
        <p:nvPicPr>
          <p:cNvPr id="69642" name="Picture 10" descr="RIEMAG2">
            <a:extLst>
              <a:ext uri="{FF2B5EF4-FFF2-40B4-BE49-F238E27FC236}">
                <a16:creationId xmlns:a16="http://schemas.microsoft.com/office/drawing/2014/main" id="{8198C032-7428-F866-AAB2-AC798F73BC75}"/>
              </a:ext>
            </a:extLst>
          </p:cNvPr>
          <p:cNvPicPr>
            <a:picLocks noChangeAspect="1" noChangeArrowheads="1"/>
          </p:cNvPicPr>
          <p:nvPr/>
        </p:nvPicPr>
        <p:blipFill>
          <a:blip r:embed="rId6" cstate="print"/>
          <a:srcRect/>
          <a:stretch>
            <a:fillRect/>
          </a:stretch>
        </p:blipFill>
        <p:spPr bwMode="auto">
          <a:xfrm>
            <a:off x="1331913" y="1557338"/>
            <a:ext cx="2662237" cy="3816350"/>
          </a:xfrm>
          <a:prstGeom prst="rect">
            <a:avLst/>
          </a:prstGeom>
          <a:noFill/>
        </p:spPr>
      </p:pic>
      <p:sp>
        <p:nvSpPr>
          <p:cNvPr id="2" name="Rechteck 1">
            <a:extLst>
              <a:ext uri="{FF2B5EF4-FFF2-40B4-BE49-F238E27FC236}">
                <a16:creationId xmlns:a16="http://schemas.microsoft.com/office/drawing/2014/main" id="{5F719A25-F59C-4C35-FBCC-BE08F14B4623}"/>
              </a:ext>
            </a:extLst>
          </p:cNvPr>
          <p:cNvSpPr/>
          <p:nvPr/>
        </p:nvSpPr>
        <p:spPr>
          <a:xfrm>
            <a:off x="3507631" y="1021267"/>
            <a:ext cx="4088705" cy="2585323"/>
          </a:xfrm>
          <a:prstGeom prst="rect">
            <a:avLst/>
          </a:prstGeom>
          <a:noFill/>
        </p:spPr>
        <p:txBody>
          <a:bodyPr wrap="square" lIns="91440" tIns="45720" rIns="91440" bIns="45720">
            <a:spAutoFit/>
          </a:bodyPr>
          <a:lstStyle/>
          <a:p>
            <a:pPr algn="ctr"/>
            <a:r>
              <a:rPr lang="de-DE" sz="5400" b="1" cap="none" spc="0" dirty="0">
                <a:ln w="22225">
                  <a:solidFill>
                    <a:schemeClr val="accent2"/>
                  </a:solidFill>
                  <a:prstDash val="solid"/>
                </a:ln>
                <a:solidFill>
                  <a:srgbClr val="008000"/>
                </a:solidFill>
                <a:effectLst/>
              </a:rPr>
              <a:t>zum 200. </a:t>
            </a:r>
          </a:p>
          <a:p>
            <a:pPr algn="ctr"/>
            <a:r>
              <a:rPr lang="de-DE" sz="5400" b="1" cap="none" spc="0" dirty="0">
                <a:ln w="22225">
                  <a:solidFill>
                    <a:schemeClr val="accent2"/>
                  </a:solidFill>
                  <a:prstDash val="solid"/>
                </a:ln>
                <a:solidFill>
                  <a:srgbClr val="008000"/>
                </a:solidFill>
                <a:effectLst/>
              </a:rPr>
              <a:t>Geburtstag</a:t>
            </a:r>
          </a:p>
          <a:p>
            <a:pPr algn="ctr"/>
            <a:r>
              <a:rPr lang="de-DE" sz="5400" b="1" dirty="0">
                <a:ln w="22225">
                  <a:solidFill>
                    <a:schemeClr val="accent2"/>
                  </a:solidFill>
                  <a:prstDash val="solid"/>
                </a:ln>
                <a:solidFill>
                  <a:srgbClr val="008000"/>
                </a:solidFill>
              </a:rPr>
              <a:t>2026</a:t>
            </a:r>
            <a:r>
              <a:rPr lang="de-DE" sz="5400" b="1" dirty="0">
                <a:ln w="22225">
                  <a:solidFill>
                    <a:schemeClr val="accent2"/>
                  </a:solidFill>
                  <a:prstDash val="solid"/>
                </a:ln>
                <a:solidFill>
                  <a:schemeClr val="accent2">
                    <a:lumMod val="40000"/>
                    <a:lumOff val="60000"/>
                  </a:schemeClr>
                </a:solidFill>
              </a:rPr>
              <a:t> </a:t>
            </a:r>
            <a:endParaRPr lang="de-DE" sz="5400" b="1" cap="none" spc="0" dirty="0">
              <a:ln w="22225">
                <a:solidFill>
                  <a:schemeClr val="accent2"/>
                </a:solidFill>
                <a:prstDash val="solid"/>
              </a:ln>
              <a:solidFill>
                <a:schemeClr val="accent2">
                  <a:lumMod val="40000"/>
                  <a:lumOff val="60000"/>
                </a:schemeClr>
              </a:solidFill>
              <a:effectLst/>
            </a:endParaRPr>
          </a:p>
        </p:txBody>
      </p:sp>
      <p:sp>
        <p:nvSpPr>
          <p:cNvPr id="3" name="Text Box 8">
            <a:extLst>
              <a:ext uri="{FF2B5EF4-FFF2-40B4-BE49-F238E27FC236}">
                <a16:creationId xmlns:a16="http://schemas.microsoft.com/office/drawing/2014/main" id="{BED52225-5AB7-BA5A-BD55-A2ED3F2763AC}"/>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4" name="Foliennummernplatzhalter 5">
            <a:extLst>
              <a:ext uri="{FF2B5EF4-FFF2-40B4-BE49-F238E27FC236}">
                <a16:creationId xmlns:a16="http://schemas.microsoft.com/office/drawing/2014/main" id="{2037EDCA-FA64-7BB3-4238-75E291FD1EE8}"/>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79</a:t>
            </a:fld>
            <a:endParaRPr lang="de-DE" dirty="0"/>
          </a:p>
        </p:txBody>
      </p:sp>
      <p:sp>
        <p:nvSpPr>
          <p:cNvPr id="5" name="Textfeld 4">
            <a:extLst>
              <a:ext uri="{FF2B5EF4-FFF2-40B4-BE49-F238E27FC236}">
                <a16:creationId xmlns:a16="http://schemas.microsoft.com/office/drawing/2014/main" id="{1D14FB0E-0B7D-F511-4DF2-8227581C4A47}"/>
              </a:ext>
            </a:extLst>
          </p:cNvPr>
          <p:cNvSpPr txBox="1"/>
          <p:nvPr/>
        </p:nvSpPr>
        <p:spPr>
          <a:xfrm>
            <a:off x="4124535" y="3714083"/>
            <a:ext cx="2289409" cy="1200329"/>
          </a:xfrm>
          <a:prstGeom prst="rect">
            <a:avLst/>
          </a:prstGeom>
          <a:noFill/>
        </p:spPr>
        <p:txBody>
          <a:bodyPr wrap="none" rtlCol="0">
            <a:spAutoFit/>
          </a:bodyPr>
          <a:lstStyle/>
          <a:p>
            <a:pPr algn="ctr"/>
            <a:r>
              <a:rPr lang="de-DE" dirty="0" err="1"/>
              <a:t>Breselenz</a:t>
            </a:r>
            <a:r>
              <a:rPr lang="de-DE" dirty="0"/>
              <a:t> </a:t>
            </a:r>
          </a:p>
          <a:p>
            <a:pPr algn="ctr"/>
            <a:r>
              <a:rPr lang="de-DE" dirty="0"/>
              <a:t>17. September </a:t>
            </a:r>
          </a:p>
          <a:p>
            <a:pPr algn="ctr"/>
            <a:r>
              <a:rPr lang="de-DE" dirty="0"/>
              <a:t>2026</a:t>
            </a:r>
          </a:p>
        </p:txBody>
      </p:sp>
    </p:spTree>
    <p:extLst>
      <p:ext uri="{BB962C8B-B14F-4D97-AF65-F5344CB8AC3E}">
        <p14:creationId xmlns:p14="http://schemas.microsoft.com/office/powerpoint/2010/main" val="267597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ctrTitle"/>
          </p:nvPr>
        </p:nvSpPr>
        <p:spPr>
          <a:xfrm>
            <a:off x="1476375" y="404813"/>
            <a:ext cx="6624638" cy="1470025"/>
          </a:xfrm>
        </p:spPr>
        <p:txBody>
          <a:bodyPr/>
          <a:lstStyle/>
          <a:p>
            <a:r>
              <a:rPr lang="de-DE"/>
              <a:t>Bernhard Riemann</a:t>
            </a:r>
          </a:p>
        </p:txBody>
      </p:sp>
      <p:pic>
        <p:nvPicPr>
          <p:cNvPr id="7172" name="Picture 4"/>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7174"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7175"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717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7" name="Text Box 9"/>
          <p:cNvSpPr txBox="1">
            <a:spLocks noChangeArrowheads="1"/>
          </p:cNvSpPr>
          <p:nvPr/>
        </p:nvSpPr>
        <p:spPr bwMode="auto">
          <a:xfrm>
            <a:off x="7164388" y="1052513"/>
            <a:ext cx="1135062" cy="519112"/>
          </a:xfrm>
          <a:prstGeom prst="rect">
            <a:avLst/>
          </a:prstGeom>
          <a:noFill/>
          <a:ln w="9525">
            <a:noFill/>
            <a:miter lim="800000"/>
            <a:headEnd/>
            <a:tailEnd/>
          </a:ln>
          <a:effectLst/>
        </p:spPr>
        <p:txBody>
          <a:bodyPr wrap="none">
            <a:spAutoFit/>
          </a:bodyPr>
          <a:lstStyle/>
          <a:p>
            <a:r>
              <a:rPr lang="de-DE" sz="2800"/>
              <a:t>Genie</a:t>
            </a:r>
          </a:p>
        </p:txBody>
      </p:sp>
      <p:sp>
        <p:nvSpPr>
          <p:cNvPr id="7178" name="Text Box 10"/>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7179" name="Rectangle 11"/>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7180" name="Picture 12" descr="int-fragez"/>
          <p:cNvPicPr>
            <a:picLocks noChangeAspect="1" noChangeArrowheads="1"/>
          </p:cNvPicPr>
          <p:nvPr/>
        </p:nvPicPr>
        <p:blipFill>
          <a:blip r:embed="rId6" cstate="print"/>
          <a:srcRect/>
          <a:stretch>
            <a:fillRect/>
          </a:stretch>
        </p:blipFill>
        <p:spPr bwMode="auto">
          <a:xfrm>
            <a:off x="7924800" y="333375"/>
            <a:ext cx="1219200" cy="4257675"/>
          </a:xfrm>
          <a:prstGeom prst="rect">
            <a:avLst/>
          </a:prstGeom>
          <a:noFill/>
        </p:spPr>
      </p:pic>
      <p:sp>
        <p:nvSpPr>
          <p:cNvPr id="7182" name="Rectangle 14"/>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sp>
        <p:nvSpPr>
          <p:cNvPr id="7185" name="Text Box 17"/>
          <p:cNvSpPr txBox="1">
            <a:spLocks noChangeArrowheads="1"/>
          </p:cNvSpPr>
          <p:nvPr/>
        </p:nvSpPr>
        <p:spPr bwMode="auto">
          <a:xfrm>
            <a:off x="1619250" y="2276475"/>
            <a:ext cx="3602038" cy="457200"/>
          </a:xfrm>
          <a:prstGeom prst="rect">
            <a:avLst/>
          </a:prstGeom>
          <a:noFill/>
          <a:ln w="9525">
            <a:noFill/>
            <a:miter lim="800000"/>
            <a:headEnd/>
            <a:tailEnd/>
          </a:ln>
          <a:effectLst/>
        </p:spPr>
        <p:txBody>
          <a:bodyPr wrap="none">
            <a:spAutoFit/>
          </a:bodyPr>
          <a:lstStyle/>
          <a:p>
            <a:r>
              <a:rPr lang="de-DE">
                <a:solidFill>
                  <a:srgbClr val="008000"/>
                </a:solidFill>
              </a:rPr>
              <a:t>Brockhaus Band 18  </a:t>
            </a:r>
            <a:r>
              <a:rPr lang="de-DE" sz="1600">
                <a:solidFill>
                  <a:srgbClr val="008000"/>
                </a:solidFill>
              </a:rPr>
              <a:t>(1992)</a:t>
            </a:r>
          </a:p>
        </p:txBody>
      </p:sp>
      <p:sp>
        <p:nvSpPr>
          <p:cNvPr id="7186" name="Text Box 18"/>
          <p:cNvSpPr txBox="1">
            <a:spLocks noChangeArrowheads="1"/>
          </p:cNvSpPr>
          <p:nvPr/>
        </p:nvSpPr>
        <p:spPr bwMode="auto">
          <a:xfrm>
            <a:off x="1116013" y="2708275"/>
            <a:ext cx="5938837" cy="1614488"/>
          </a:xfrm>
          <a:prstGeom prst="rect">
            <a:avLst/>
          </a:prstGeom>
          <a:noFill/>
          <a:ln w="9525">
            <a:noFill/>
            <a:miter lim="800000"/>
            <a:headEnd/>
            <a:tailEnd/>
          </a:ln>
          <a:effectLst/>
        </p:spPr>
        <p:txBody>
          <a:bodyPr wrap="none">
            <a:spAutoFit/>
          </a:bodyPr>
          <a:lstStyle/>
          <a:p>
            <a:pPr marL="342900" indent="-342900"/>
            <a:r>
              <a:rPr lang="de-DE" sz="2800" b="1"/>
              <a:t>Riemann</a:t>
            </a:r>
            <a:r>
              <a:rPr lang="de-DE"/>
              <a:t>, 1) Georg Friedrich </a:t>
            </a:r>
            <a:r>
              <a:rPr lang="de-DE" b="1"/>
              <a:t>Bernhard</a:t>
            </a:r>
            <a:r>
              <a:rPr lang="de-DE"/>
              <a:t>, </a:t>
            </a:r>
          </a:p>
          <a:p>
            <a:pPr marL="342900" indent="-342900"/>
            <a:r>
              <a:rPr lang="de-DE"/>
              <a:t>Mathematiker, *Dannenberg (Elbe) </a:t>
            </a:r>
          </a:p>
          <a:p>
            <a:pPr marL="342900" indent="-342900"/>
            <a:r>
              <a:rPr lang="de-DE"/>
              <a:t>......</a:t>
            </a:r>
          </a:p>
          <a:p>
            <a:pPr marL="342900" indent="-342900"/>
            <a:r>
              <a:rPr lang="de-DE"/>
              <a:t>ab 1859 Prof. in Göttingen;</a:t>
            </a:r>
          </a:p>
        </p:txBody>
      </p:sp>
      <p:sp>
        <p:nvSpPr>
          <p:cNvPr id="7187" name="Text Box 19"/>
          <p:cNvSpPr txBox="1">
            <a:spLocks noChangeArrowheads="1"/>
          </p:cNvSpPr>
          <p:nvPr/>
        </p:nvSpPr>
        <p:spPr bwMode="auto">
          <a:xfrm>
            <a:off x="1116013" y="4768850"/>
            <a:ext cx="5730875" cy="1066800"/>
          </a:xfrm>
          <a:prstGeom prst="rect">
            <a:avLst/>
          </a:prstGeom>
          <a:noFill/>
          <a:ln w="9525">
            <a:noFill/>
            <a:miter lim="800000"/>
            <a:headEnd/>
            <a:tailEnd/>
          </a:ln>
          <a:effectLst/>
        </p:spPr>
        <p:txBody>
          <a:bodyPr wrap="none">
            <a:spAutoFit/>
          </a:bodyPr>
          <a:lstStyle/>
          <a:p>
            <a:r>
              <a:rPr lang="de-DE" sz="3200"/>
              <a:t>... zählt zu den bedeutendsten </a:t>
            </a:r>
          </a:p>
          <a:p>
            <a:r>
              <a:rPr lang="de-DE" sz="3200"/>
              <a:t>Mathematikern seiner Zeit</a:t>
            </a:r>
          </a:p>
        </p:txBody>
      </p:sp>
      <p:sp>
        <p:nvSpPr>
          <p:cNvPr id="2" name="Text Box 8">
            <a:extLst>
              <a:ext uri="{FF2B5EF4-FFF2-40B4-BE49-F238E27FC236}">
                <a16:creationId xmlns:a16="http://schemas.microsoft.com/office/drawing/2014/main" id="{8BF1F189-28B3-0D74-FF13-3D74326635FC}"/>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1D9C650A-6091-77ED-86D4-4D6BF45646DD}"/>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8</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6" grpId="0"/>
      <p:bldP spid="71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9219" name="Picture 3"/>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9220"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9221"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922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3" name="Text Box 7"/>
          <p:cNvSpPr txBox="1">
            <a:spLocks noChangeArrowheads="1"/>
          </p:cNvSpPr>
          <p:nvPr/>
        </p:nvSpPr>
        <p:spPr bwMode="auto">
          <a:xfrm>
            <a:off x="7164388" y="1052513"/>
            <a:ext cx="1135062" cy="519112"/>
          </a:xfrm>
          <a:prstGeom prst="rect">
            <a:avLst/>
          </a:prstGeom>
          <a:noFill/>
          <a:ln w="9525">
            <a:noFill/>
            <a:miter lim="800000"/>
            <a:headEnd/>
            <a:tailEnd/>
          </a:ln>
          <a:effectLst/>
        </p:spPr>
        <p:txBody>
          <a:bodyPr wrap="none">
            <a:spAutoFit/>
          </a:bodyPr>
          <a:lstStyle/>
          <a:p>
            <a:r>
              <a:rPr lang="de-DE" sz="2800"/>
              <a:t>Genie</a:t>
            </a:r>
          </a:p>
        </p:txBody>
      </p:sp>
      <p:sp>
        <p:nvSpPr>
          <p:cNvPr id="9224"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9225"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9226" name="Picture 10" descr="int-fragez"/>
          <p:cNvPicPr>
            <a:picLocks noChangeAspect="1" noChangeArrowheads="1"/>
          </p:cNvPicPr>
          <p:nvPr/>
        </p:nvPicPr>
        <p:blipFill>
          <a:blip r:embed="rId6" cstate="print"/>
          <a:srcRect/>
          <a:stretch>
            <a:fillRect/>
          </a:stretch>
        </p:blipFill>
        <p:spPr bwMode="auto">
          <a:xfrm>
            <a:off x="7924800" y="333375"/>
            <a:ext cx="1219200" cy="4257675"/>
          </a:xfrm>
          <a:prstGeom prst="rect">
            <a:avLst/>
          </a:prstGeom>
          <a:noFill/>
        </p:spPr>
      </p:pic>
      <p:sp>
        <p:nvSpPr>
          <p:cNvPr id="9227" name="Rectangle 11"/>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sp>
        <p:nvSpPr>
          <p:cNvPr id="9228" name="Text Box 12"/>
          <p:cNvSpPr txBox="1">
            <a:spLocks noChangeArrowheads="1"/>
          </p:cNvSpPr>
          <p:nvPr/>
        </p:nvSpPr>
        <p:spPr bwMode="auto">
          <a:xfrm>
            <a:off x="1619250" y="2276475"/>
            <a:ext cx="3602038" cy="457200"/>
          </a:xfrm>
          <a:prstGeom prst="rect">
            <a:avLst/>
          </a:prstGeom>
          <a:noFill/>
          <a:ln w="9525">
            <a:noFill/>
            <a:miter lim="800000"/>
            <a:headEnd/>
            <a:tailEnd/>
          </a:ln>
          <a:effectLst/>
        </p:spPr>
        <p:txBody>
          <a:bodyPr wrap="none">
            <a:spAutoFit/>
          </a:bodyPr>
          <a:lstStyle/>
          <a:p>
            <a:r>
              <a:rPr lang="de-DE">
                <a:solidFill>
                  <a:srgbClr val="008000"/>
                </a:solidFill>
              </a:rPr>
              <a:t>Brockhaus Band 18  </a:t>
            </a:r>
            <a:r>
              <a:rPr lang="de-DE" sz="1600">
                <a:solidFill>
                  <a:srgbClr val="008000"/>
                </a:solidFill>
              </a:rPr>
              <a:t>(1992)</a:t>
            </a:r>
          </a:p>
        </p:txBody>
      </p:sp>
      <p:sp>
        <p:nvSpPr>
          <p:cNvPr id="9229" name="Text Box 13"/>
          <p:cNvSpPr txBox="1">
            <a:spLocks noChangeArrowheads="1"/>
          </p:cNvSpPr>
          <p:nvPr/>
        </p:nvSpPr>
        <p:spPr bwMode="auto">
          <a:xfrm>
            <a:off x="1116013" y="2708275"/>
            <a:ext cx="5645150" cy="1249363"/>
          </a:xfrm>
          <a:prstGeom prst="rect">
            <a:avLst/>
          </a:prstGeom>
          <a:noFill/>
          <a:ln w="9525">
            <a:noFill/>
            <a:miter lim="800000"/>
            <a:headEnd/>
            <a:tailEnd/>
          </a:ln>
          <a:effectLst/>
        </p:spPr>
        <p:txBody>
          <a:bodyPr wrap="none">
            <a:spAutoFit/>
          </a:bodyPr>
          <a:lstStyle/>
          <a:p>
            <a:pPr marL="342900" indent="-342900"/>
            <a:r>
              <a:rPr lang="de-DE"/>
              <a:t>... Definition des </a:t>
            </a:r>
            <a:r>
              <a:rPr lang="de-DE" sz="2800" b="1"/>
              <a:t>Riemann-Integrals</a:t>
            </a:r>
            <a:r>
              <a:rPr lang="de-DE"/>
              <a:t> </a:t>
            </a:r>
          </a:p>
          <a:p>
            <a:pPr marL="342900" indent="-342900"/>
            <a:r>
              <a:rPr lang="de-DE"/>
              <a:t>und die Behandlung &gt;pathologischer&lt; </a:t>
            </a:r>
          </a:p>
          <a:p>
            <a:pPr marL="342900" indent="-342900"/>
            <a:r>
              <a:rPr lang="de-DE"/>
              <a:t>Funktionen, die</a:t>
            </a:r>
          </a:p>
        </p:txBody>
      </p:sp>
      <p:sp>
        <p:nvSpPr>
          <p:cNvPr id="9230" name="Text Box 14"/>
          <p:cNvSpPr txBox="1">
            <a:spLocks noChangeArrowheads="1"/>
          </p:cNvSpPr>
          <p:nvPr/>
        </p:nvSpPr>
        <p:spPr bwMode="auto">
          <a:xfrm>
            <a:off x="1042988" y="4005263"/>
            <a:ext cx="6002337" cy="1554162"/>
          </a:xfrm>
          <a:prstGeom prst="rect">
            <a:avLst/>
          </a:prstGeom>
          <a:noFill/>
          <a:ln w="9525">
            <a:noFill/>
            <a:miter lim="800000"/>
            <a:headEnd/>
            <a:tailEnd/>
          </a:ln>
          <a:effectLst/>
        </p:spPr>
        <p:txBody>
          <a:bodyPr wrap="none">
            <a:spAutoFit/>
          </a:bodyPr>
          <a:lstStyle/>
          <a:p>
            <a:r>
              <a:rPr lang="de-DE" sz="3200"/>
              <a:t>Riemann zu einem Wegbereiter </a:t>
            </a:r>
          </a:p>
          <a:p>
            <a:r>
              <a:rPr lang="de-DE" sz="3200"/>
              <a:t>des modernen mathematischen </a:t>
            </a:r>
          </a:p>
          <a:p>
            <a:r>
              <a:rPr lang="de-DE" sz="3200"/>
              <a:t>Denkens machten... </a:t>
            </a:r>
          </a:p>
        </p:txBody>
      </p:sp>
      <p:sp>
        <p:nvSpPr>
          <p:cNvPr id="2" name="Text Box 8">
            <a:extLst>
              <a:ext uri="{FF2B5EF4-FFF2-40B4-BE49-F238E27FC236}">
                <a16:creationId xmlns:a16="http://schemas.microsoft.com/office/drawing/2014/main" id="{25CACDF2-7356-5B40-F777-FC71372C9724}"/>
              </a:ext>
            </a:extLst>
          </p:cNvPr>
          <p:cNvSpPr txBox="1">
            <a:spLocks noChangeArrowheads="1"/>
          </p:cNvSpPr>
          <p:nvPr/>
        </p:nvSpPr>
        <p:spPr bwMode="auto">
          <a:xfrm>
            <a:off x="89979" y="6490121"/>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3" name="Foliennummernplatzhalter 5">
            <a:extLst>
              <a:ext uri="{FF2B5EF4-FFF2-40B4-BE49-F238E27FC236}">
                <a16:creationId xmlns:a16="http://schemas.microsoft.com/office/drawing/2014/main" id="{93AD9ADD-70D8-722E-54EA-BAF60DEC9F69}"/>
              </a:ext>
            </a:extLst>
          </p:cNvPr>
          <p:cNvSpPr>
            <a:spLocks noGrp="1"/>
          </p:cNvSpPr>
          <p:nvPr>
            <p:ph type="sldNum" sz="quarter" idx="12"/>
          </p:nvPr>
        </p:nvSpPr>
        <p:spPr>
          <a:xfrm>
            <a:off x="6974904" y="6464019"/>
            <a:ext cx="2133600" cy="276999"/>
          </a:xfrm>
        </p:spPr>
        <p:txBody>
          <a:bodyPr/>
          <a:lstStyle/>
          <a:p>
            <a:fld id="{860F3253-5A83-4D97-9066-210E87000527}" type="slidenum">
              <a:rPr lang="de-DE" smtClean="0"/>
              <a:pPr/>
              <a:t>9</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p:bldP spid="9230" grpId="0"/>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6150</Words>
  <Application>Microsoft Office PowerPoint</Application>
  <PresentationFormat>Bildschirmpräsentation (4:3)</PresentationFormat>
  <Paragraphs>747</Paragraphs>
  <Slides>79</Slides>
  <Notes>79</Notes>
  <HiddenSlides>21</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79</vt:i4>
      </vt:variant>
    </vt:vector>
  </HeadingPairs>
  <TitlesOfParts>
    <vt:vector size="87" baseType="lpstr">
      <vt:lpstr>Arial</vt:lpstr>
      <vt:lpstr>Cataneo BT</vt:lpstr>
      <vt:lpstr>CloisterBlack BT</vt:lpstr>
      <vt:lpstr>Engravers MT</vt:lpstr>
      <vt:lpstr>Lucida Handwriting</vt:lpstr>
      <vt:lpstr>Times New Roman</vt:lpstr>
      <vt:lpstr>Standarddesign</vt:lpstr>
      <vt:lpstr>Equation</vt:lpstr>
      <vt:lpstr>Bernhard Riemann</vt:lpstr>
      <vt:lpstr>PowerPoint-Präsentation</vt:lpstr>
      <vt:lpstr>Bernhard Riemann</vt:lpstr>
      <vt:lpstr>Bernhard Riemann</vt:lpstr>
      <vt:lpstr>Bernhard Riemann</vt:lpstr>
      <vt:lpstr>Bernhard Riemann</vt:lpstr>
      <vt:lpstr>Bernhard Riemann</vt:lpstr>
      <vt:lpstr>Bernhard Riemann</vt:lpstr>
      <vt:lpstr>Bernhard Riemann</vt:lpstr>
      <vt:lpstr>Bernhard Riemann</vt:lpstr>
      <vt:lpstr>Bernhard Riemann</vt:lpstr>
      <vt:lpstr>Bernhard Riemann</vt:lpstr>
      <vt:lpstr>Bernhard Riemann</vt:lpstr>
      <vt:lpstr>Gliederung</vt:lpstr>
      <vt:lpstr>Geschichte der Mathematik</vt:lpstr>
      <vt:lpstr>dtv-Atlas der Mathematik</vt:lpstr>
      <vt:lpstr>Artikel mit eigenem Absatz</vt:lpstr>
      <vt:lpstr>Kindheit       </vt:lpstr>
      <vt:lpstr>Kindheit</vt:lpstr>
      <vt:lpstr>Riemann mit 7 Jahren</vt:lpstr>
      <vt:lpstr>Riemann mit 7 Jahren</vt:lpstr>
      <vt:lpstr>Riemann mit 9 Jahren</vt:lpstr>
      <vt:lpstr>Riemann mit       Jahren</vt:lpstr>
      <vt:lpstr>Hannover</vt:lpstr>
      <vt:lpstr>Johanneum Lüneburg</vt:lpstr>
      <vt:lpstr>Direktor Dr. Karl Haage 1801-42</vt:lpstr>
      <vt:lpstr>Direktor Dr. Karl Haage 1801-42</vt:lpstr>
      <vt:lpstr>Direktor F.Constantin Schmalfuß 1806-71</vt:lpstr>
      <vt:lpstr>Direktor F. Constantin Schmalfuß 1806-71</vt:lpstr>
      <vt:lpstr>Lehrer Dr. Seffer 1816-76</vt:lpstr>
      <vt:lpstr>Lehrer Dr. Seffer 1816-76</vt:lpstr>
      <vt:lpstr>Lehrer Dr. Seffer 1816-76</vt:lpstr>
      <vt:lpstr>Mathematik bei Schmalfuß</vt:lpstr>
      <vt:lpstr>Mathematik bei Schmalfuß</vt:lpstr>
      <vt:lpstr>Mathematik bei Schmalfuß</vt:lpstr>
      <vt:lpstr>Abitur bei Schmalfuß</vt:lpstr>
      <vt:lpstr>Abitur bei Schmalfuß</vt:lpstr>
      <vt:lpstr>Abiturzeugnis „Erster Klasse“</vt:lpstr>
      <vt:lpstr>Abiturzeugnis „Erster Klasse“</vt:lpstr>
      <vt:lpstr>PowerPoint-Präsentation</vt:lpstr>
      <vt:lpstr>Abiturzeugnis „Erster Klasse“</vt:lpstr>
      <vt:lpstr>Abiturzeugnis „Erster Klasse“</vt:lpstr>
      <vt:lpstr>Bernhard Riemann</vt:lpstr>
      <vt:lpstr>Studium und Mathematik</vt:lpstr>
      <vt:lpstr>Über die Darstellbarkeit einer Function durch ein trigonometrische Reihe  Habilitationsschrift 1854</vt:lpstr>
      <vt:lpstr>Riemann und sein Integral</vt:lpstr>
      <vt:lpstr>Über den Begriff des bestimmten Integrals und den Umfang seiner Gültigkeit Habilitationsschrift 1854</vt:lpstr>
      <vt:lpstr>Über den Begriff des bestimmten Integrals und den Umfang seiner Gültigkeit Habilitationsschrift 1854</vt:lpstr>
      <vt:lpstr>Originaler Riemann-Text: Habilitationsschrift 1854</vt:lpstr>
      <vt:lpstr>Riemannsche Summen in der Lehre</vt:lpstr>
      <vt:lpstr>Riemannsche Summen in der Lehre</vt:lpstr>
      <vt:lpstr>Notwendiges und hinreichendes Kriterium</vt:lpstr>
      <vt:lpstr>Notwendiges und hinreichendes Kriterium</vt:lpstr>
      <vt:lpstr> Besondere Funktionen vom Dirichlet-Typ</vt:lpstr>
      <vt:lpstr> Satz, hinreichendes Kriterium</vt:lpstr>
      <vt:lpstr>Was das Riemann-Integral leistet</vt:lpstr>
      <vt:lpstr>Welche Funktionen werden durch trigonometrischen Reihen definiert?</vt:lpstr>
      <vt:lpstr>Was ist da für die Mathematik-Lehre sinnvoll?</vt:lpstr>
      <vt:lpstr>Die Unvollständigkeit des Computers erzwingt Theorie</vt:lpstr>
      <vt:lpstr>Studium und Mathematik</vt:lpstr>
      <vt:lpstr>Studium und Mathematik</vt:lpstr>
      <vt:lpstr>Studium und Mathematik</vt:lpstr>
      <vt:lpstr>PowerPoint-Präsentation</vt:lpstr>
      <vt:lpstr>Weg zum Professor</vt:lpstr>
      <vt:lpstr>Phantasie und  Riemannsche Zahlenkugel</vt:lpstr>
      <vt:lpstr>Phantasie und Mathematik</vt:lpstr>
      <vt:lpstr>Studium und Leben</vt:lpstr>
      <vt:lpstr>Überraschender Bezug zu</vt:lpstr>
      <vt:lpstr>Anerkennung, Glück und Krankheit</vt:lpstr>
      <vt:lpstr>Honorenfakultät des Königreichs Hannover</vt:lpstr>
      <vt:lpstr>sein Lebensende</vt:lpstr>
      <vt:lpstr>Seine Frau Elise  und die Tochter Ida</vt:lpstr>
      <vt:lpstr>Bernhard Riemann,  Gesammelte Werke (neu 1990)</vt:lpstr>
      <vt:lpstr>Mathematik ist weltumspanned !</vt:lpstr>
      <vt:lpstr>Nachwort</vt:lpstr>
      <vt:lpstr>Nachwort</vt:lpstr>
      <vt:lpstr>Fazit</vt:lpstr>
      <vt:lpstr>Bernhard Riemann</vt:lpstr>
      <vt:lpstr>Bernhard Riemann</vt:lpstr>
    </vt:vector>
  </TitlesOfParts>
  <Company>Universität Lüneburg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Bernhard Riemann</dc:title>
  <dc:creator>Prof. Dr. Haftendorn</dc:creator>
  <cp:lastModifiedBy>Dörte Haftendorn</cp:lastModifiedBy>
  <cp:revision>72</cp:revision>
  <cp:lastPrinted>2026-07-06T14:16:24Z</cp:lastPrinted>
  <dcterms:created xsi:type="dcterms:W3CDTF">2006-09-09T21:09:11Z</dcterms:created>
  <dcterms:modified xsi:type="dcterms:W3CDTF">2026-07-06T23:16:18Z</dcterms:modified>
</cp:coreProperties>
</file>