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ink/ink1.xml" ContentType="application/inkml+xml"/>
  <Override PartName="/ppt/notesSlides/notesSlide46.xml" ContentType="application/vnd.openxmlformats-officedocument.presentationml.notesSlide+xml"/>
  <Override PartName="/ppt/ink/ink2.xml" ContentType="application/inkml+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359" r:id="rId2"/>
    <p:sldId id="349" r:id="rId3"/>
    <p:sldId id="259" r:id="rId4"/>
    <p:sldId id="355" r:id="rId5"/>
    <p:sldId id="357" r:id="rId6"/>
    <p:sldId id="265" r:id="rId7"/>
    <p:sldId id="266" r:id="rId8"/>
    <p:sldId id="267" r:id="rId9"/>
    <p:sldId id="268" r:id="rId10"/>
    <p:sldId id="269" r:id="rId11"/>
    <p:sldId id="350" r:id="rId12"/>
    <p:sldId id="358" r:id="rId13"/>
    <p:sldId id="354" r:id="rId14"/>
    <p:sldId id="345" r:id="rId15"/>
    <p:sldId id="346" r:id="rId16"/>
    <p:sldId id="347" r:id="rId17"/>
    <p:sldId id="276" r:id="rId18"/>
    <p:sldId id="277" r:id="rId19"/>
    <p:sldId id="278" r:id="rId20"/>
    <p:sldId id="279" r:id="rId21"/>
    <p:sldId id="280" r:id="rId22"/>
    <p:sldId id="282" r:id="rId23"/>
    <p:sldId id="281" r:id="rId24"/>
    <p:sldId id="284" r:id="rId25"/>
    <p:sldId id="285" r:id="rId26"/>
    <p:sldId id="286" r:id="rId27"/>
    <p:sldId id="287" r:id="rId28"/>
    <p:sldId id="288" r:id="rId29"/>
    <p:sldId id="289" r:id="rId30"/>
    <p:sldId id="290" r:id="rId31"/>
    <p:sldId id="291" r:id="rId32"/>
    <p:sldId id="292" r:id="rId33"/>
    <p:sldId id="293" r:id="rId34"/>
    <p:sldId id="294" r:id="rId35"/>
    <p:sldId id="297" r:id="rId36"/>
    <p:sldId id="272" r:id="rId37"/>
    <p:sldId id="351" r:id="rId38"/>
    <p:sldId id="298" r:id="rId39"/>
    <p:sldId id="296" r:id="rId40"/>
    <p:sldId id="303" r:id="rId41"/>
    <p:sldId id="304" r:id="rId42"/>
    <p:sldId id="323" r:id="rId43"/>
    <p:sldId id="313" r:id="rId44"/>
    <p:sldId id="338" r:id="rId45"/>
    <p:sldId id="305" r:id="rId46"/>
    <p:sldId id="344" r:id="rId47"/>
    <p:sldId id="339" r:id="rId48"/>
    <p:sldId id="342" r:id="rId49"/>
    <p:sldId id="343" r:id="rId50"/>
    <p:sldId id="315" r:id="rId51"/>
    <p:sldId id="321" r:id="rId52"/>
    <p:sldId id="306" r:id="rId53"/>
    <p:sldId id="316" r:id="rId54"/>
    <p:sldId id="318" r:id="rId55"/>
    <p:sldId id="317" r:id="rId56"/>
  </p:sldIdLst>
  <p:sldSz cx="9144000" cy="6858000" type="screen4x3"/>
  <p:notesSz cx="7104063" cy="10234613"/>
  <p:defaultTextStyle>
    <a:defPPr>
      <a:defRPr lang="de-DE"/>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7E694E"/>
    <a:srgbClr val="FF0066"/>
    <a:srgbClr val="008000"/>
    <a:srgbClr val="C2CBCC"/>
    <a:srgbClr val="E0B9E1"/>
    <a:srgbClr val="CC99F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8" autoAdjust="0"/>
    <p:restoredTop sz="95680" autoAdjust="0"/>
  </p:normalViewPr>
  <p:slideViewPr>
    <p:cSldViewPr>
      <p:cViewPr varScale="1">
        <p:scale>
          <a:sx n="97" d="100"/>
          <a:sy n="97" d="100"/>
        </p:scale>
        <p:origin x="53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1" y="2"/>
            <a:ext cx="3078639" cy="511175"/>
          </a:xfrm>
          <a:prstGeom prst="rect">
            <a:avLst/>
          </a:prstGeom>
          <a:noFill/>
          <a:ln w="9525">
            <a:noFill/>
            <a:miter lim="800000"/>
            <a:headEnd/>
            <a:tailEnd/>
          </a:ln>
          <a:effectLst/>
        </p:spPr>
        <p:txBody>
          <a:bodyPr vert="horz" wrap="square" lIns="99026" tIns="49514" rIns="99026" bIns="49514" numCol="1" anchor="t" anchorCtr="0" compatLnSpc="1">
            <a:prstTxWarp prst="textNoShape">
              <a:avLst/>
            </a:prstTxWarp>
          </a:bodyPr>
          <a:lstStyle>
            <a:lvl1pPr defTabSz="990391">
              <a:defRPr sz="1300"/>
            </a:lvl1pPr>
          </a:lstStyle>
          <a:p>
            <a:endParaRPr lang="de-DE"/>
          </a:p>
        </p:txBody>
      </p:sp>
      <p:sp>
        <p:nvSpPr>
          <p:cNvPr id="137219" name="Rectangle 3"/>
          <p:cNvSpPr>
            <a:spLocks noGrp="1" noChangeArrowheads="1"/>
          </p:cNvSpPr>
          <p:nvPr>
            <p:ph type="dt" sz="quarter" idx="1"/>
          </p:nvPr>
        </p:nvSpPr>
        <p:spPr bwMode="auto">
          <a:xfrm>
            <a:off x="4023838" y="2"/>
            <a:ext cx="3078639" cy="511175"/>
          </a:xfrm>
          <a:prstGeom prst="rect">
            <a:avLst/>
          </a:prstGeom>
          <a:noFill/>
          <a:ln w="9525">
            <a:noFill/>
            <a:miter lim="800000"/>
            <a:headEnd/>
            <a:tailEnd/>
          </a:ln>
          <a:effectLst/>
        </p:spPr>
        <p:txBody>
          <a:bodyPr vert="horz" wrap="square" lIns="99026" tIns="49514" rIns="99026" bIns="49514" numCol="1" anchor="t" anchorCtr="0" compatLnSpc="1">
            <a:prstTxWarp prst="textNoShape">
              <a:avLst/>
            </a:prstTxWarp>
          </a:bodyPr>
          <a:lstStyle>
            <a:lvl1pPr algn="r" defTabSz="990391">
              <a:defRPr sz="1300"/>
            </a:lvl1pPr>
          </a:lstStyle>
          <a:p>
            <a:endParaRPr lang="de-DE"/>
          </a:p>
        </p:txBody>
      </p:sp>
      <p:sp>
        <p:nvSpPr>
          <p:cNvPr id="137220" name="Rectangle 4"/>
          <p:cNvSpPr>
            <a:spLocks noGrp="1" noChangeArrowheads="1"/>
          </p:cNvSpPr>
          <p:nvPr>
            <p:ph type="ftr" sz="quarter" idx="2"/>
          </p:nvPr>
        </p:nvSpPr>
        <p:spPr bwMode="auto">
          <a:xfrm>
            <a:off x="1" y="9721852"/>
            <a:ext cx="3078639" cy="511175"/>
          </a:xfrm>
          <a:prstGeom prst="rect">
            <a:avLst/>
          </a:prstGeom>
          <a:noFill/>
          <a:ln w="9525">
            <a:noFill/>
            <a:miter lim="800000"/>
            <a:headEnd/>
            <a:tailEnd/>
          </a:ln>
          <a:effectLst/>
        </p:spPr>
        <p:txBody>
          <a:bodyPr vert="horz" wrap="square" lIns="99026" tIns="49514" rIns="99026" bIns="49514" numCol="1" anchor="b" anchorCtr="0" compatLnSpc="1">
            <a:prstTxWarp prst="textNoShape">
              <a:avLst/>
            </a:prstTxWarp>
          </a:bodyPr>
          <a:lstStyle>
            <a:lvl1pPr defTabSz="990391">
              <a:defRPr sz="1300"/>
            </a:lvl1pPr>
          </a:lstStyle>
          <a:p>
            <a:endParaRPr lang="de-DE"/>
          </a:p>
        </p:txBody>
      </p:sp>
      <p:sp>
        <p:nvSpPr>
          <p:cNvPr id="137221" name="Rectangle 5"/>
          <p:cNvSpPr>
            <a:spLocks noGrp="1" noChangeArrowheads="1"/>
          </p:cNvSpPr>
          <p:nvPr>
            <p:ph type="sldNum" sz="quarter" idx="3"/>
          </p:nvPr>
        </p:nvSpPr>
        <p:spPr bwMode="auto">
          <a:xfrm>
            <a:off x="4023838" y="9721852"/>
            <a:ext cx="3078639" cy="511175"/>
          </a:xfrm>
          <a:prstGeom prst="rect">
            <a:avLst/>
          </a:prstGeom>
          <a:noFill/>
          <a:ln w="9525">
            <a:noFill/>
            <a:miter lim="800000"/>
            <a:headEnd/>
            <a:tailEnd/>
          </a:ln>
          <a:effectLst/>
        </p:spPr>
        <p:txBody>
          <a:bodyPr vert="horz" wrap="square" lIns="99026" tIns="49514" rIns="99026" bIns="49514" numCol="1" anchor="b" anchorCtr="0" compatLnSpc="1">
            <a:prstTxWarp prst="textNoShape">
              <a:avLst/>
            </a:prstTxWarp>
          </a:bodyPr>
          <a:lstStyle>
            <a:lvl1pPr algn="r" defTabSz="990391">
              <a:defRPr sz="1300"/>
            </a:lvl1pPr>
          </a:lstStyle>
          <a:p>
            <a:fld id="{EAA2FC1D-B3F7-4050-AEF9-8B63DBC8D702}" type="slidenum">
              <a:rPr lang="de-DE"/>
              <a:pPr/>
              <a:t>‹Nr.›</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2-07T23:50:39.812"/>
    </inkml:context>
    <inkml:brush xml:id="br0">
      <inkml:brushProperty name="width" value="0.05292" units="cm"/>
      <inkml:brushProperty name="height" value="0.05292" units="cm"/>
      <inkml:brushProperty name="color" value="#CC00CC"/>
      <inkml:brushProperty name="fitToCurve" value="1"/>
    </inkml:brush>
  </inkml:definitions>
  <inkml:trace contextRef="#ctx0" brushRef="#br0">143 18 1161,'0'0'1935,"-18"-2"-387,18 2-258,0 0 129,0 0-516,0 0 0,0 0 0,0 0-258,-15 0-129,15 0 129,0 0-129,0 0 258,0 0-129,0 0 0,0 0 129,0 0-258,0 0 0,0 15 129,0-15-129,0 0 0,0 0 129,0 0-258,0 0 0,0 0 129,0 0-129,13 2 0,-13-2 0,0 0 0,0 0-129,0 0 258,0 0-258,15-6 0,-15 6 0,0 0 0,0 0-129,0 0 0,17-9-129,-17 9 129,0 0 0,0 0-129,17-2 129,-17 2-129,0 0 129,15-4 0,-15 4-129,0 0 129,0 0-129,19-4 129,-19 4-129,0 0 0,15-3 258,-15 3-258,0 0 0,17-4 0,-17 4 0,0 0 0,19-1 129,-19 1-129,0 0 0,21 0 0,-21 0 0,0 0 0,20 0 0,-20 0 0,0 0 0,19 16 0,-19-16 0,0 0 0,20 17 0,-20-17 0,12 18 0,-12-18 0,9 15 0,-9-15 0,9 15 0,-9-15 0,1 17 0,-1-17 0,0 0 0,0 23 129,0-23-129,0 0 0,0 15 0,0-15 0,0 0 129,0 0-129,0 17 0,0-17 0,0 0 129,0 0-129,-7 16 0,7-16 0,0 0 0,-15 11 129,15-11-258,0 0 258,-21 12-258,21-12 129,0 0 0,-20 9 0,20-9 0,0 0 0,-19 6 129,19-6-129,0 0 0,-18 6 0,18-6 0,0 0 0,-18 11 0,18-11 0,0 0 0,-18 12 0,18-12 0,0 0 0,-20 17 0,20-17 0,0 0 0,-15 16 0,15-16 0,0 0 0,0 0 0,-16 17 0,16-17 0,0 0 0,0 0 0,0 0 0,0 0-129,0 0 129,0 0 129,0 0-129,0 0 0,0 0 0,0 0 0,0 0 0,0 0 0,0 0 129,-19 13-129,19-13 0,0 0 0,0 0 0,0 0 129,0 0-129,0 0 0,0 0 129,0 0-129,0 0 129,0 0-129,0 0 0,0 0 0,0 0 0,0 0 0,0 0 0,0 0 0,0 0 0,0 0 0,0 0 0,0 0 0,0 17 0,0-17 0,0 0 0,0 0 0,8 21 129,-8-21-129,0 0 0,15 12 0,-15-12 129,0 0-129,0 0 0,17 13 0,-17-13 0,0 0 0,18 4 0,-18-4 0,0 0 0,0 0 129,18 5-129,-18-5 0,0 0 0,0 0 0,19 7 0,-19-7 0,0 0 129,0 0-129,18 3 0,-18-3 0,0 0 0,0 0 0,17 7 0,-17-7 0,0 0 0,0 0 0,12 17 0,-12-17 0,0 0 0,0 0 0,13 16 0,-13-16 0,0 0 129,0 0-129,0 0 0,0 0 0,14 15 129,-14-15-129,0 0 0,0 0 129,1 16-129,-1-16 129,0 0-129,0 19 129,0-19 0,0 0-129,-1 21 129,1-21 0,0 0 0,-12 15 0,12-15-129,0 0 129,0 0-129,-20 19 129,20-19-129,0 0 129,0 0 0,-16 14-129,16-14 129,0 0-129,-17 13 129,17-13-129,0 0 0,-16 12 129,16-12-129,0 0 0,0 0 0,-20 13 129,20-13-129,0 0 129,0 0-129,-19 9 0,19-9 0,0 0 129,-15 5-129,15-5 129,0 0-129,0 0 0,-17 5 129,17-5-129,0 0 129,0 0-129,-20 6 0,20-6 0,0 0 129,0 0-129,-18 2 129,18-2-129,0 0 129,-19 0-129,19 0 129,0 0-129,-23 3 0,23-3 129,-15 1-129,15-1 0,-16 4 129,16-4-129,0 0 0,-20 3 0,20-3 0,0 0 0,0 0 0,-16 2 0,16-2 0,0 0 0,0 0 0,0 0 0,0 0 0,0 0 0,-15 4 0,15-4 0,0 0 0,0 0 0,0 0 0,0 0 0,0 0 0,0 0 129,0 0-129,0 0-129,0 0 129,0 0-258,0 0-258,0 0-258,0 0-516,-6 15-2451,6-15-1290,0 0-258,-11 15-258,11-15-129</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2-07T23:52:11.578"/>
    </inkml:context>
    <inkml:brush xml:id="br0">
      <inkml:brushProperty name="width" value="0.05292" units="cm"/>
      <inkml:brushProperty name="height" value="0.05292" units="cm"/>
      <inkml:brushProperty name="color" value="#CC00CC"/>
      <inkml:brushProperty name="fitToCurv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1" y="2"/>
            <a:ext cx="3078639" cy="511175"/>
          </a:xfrm>
          <a:prstGeom prst="rect">
            <a:avLst/>
          </a:prstGeom>
          <a:noFill/>
          <a:ln w="9525">
            <a:noFill/>
            <a:miter lim="800000"/>
            <a:headEnd/>
            <a:tailEnd/>
          </a:ln>
          <a:effectLst/>
        </p:spPr>
        <p:txBody>
          <a:bodyPr vert="horz" wrap="square" lIns="99026" tIns="49514" rIns="99026" bIns="49514" numCol="1" anchor="t" anchorCtr="0" compatLnSpc="1">
            <a:prstTxWarp prst="textNoShape">
              <a:avLst/>
            </a:prstTxWarp>
          </a:bodyPr>
          <a:lstStyle>
            <a:lvl1pPr defTabSz="990391">
              <a:defRPr sz="1300"/>
            </a:lvl1pPr>
          </a:lstStyle>
          <a:p>
            <a:endParaRPr lang="de-DE"/>
          </a:p>
        </p:txBody>
      </p:sp>
      <p:sp>
        <p:nvSpPr>
          <p:cNvPr id="74755" name="Rectangle 3"/>
          <p:cNvSpPr>
            <a:spLocks noGrp="1" noChangeArrowheads="1"/>
          </p:cNvSpPr>
          <p:nvPr>
            <p:ph type="dt" idx="1"/>
          </p:nvPr>
        </p:nvSpPr>
        <p:spPr bwMode="auto">
          <a:xfrm>
            <a:off x="4023838" y="2"/>
            <a:ext cx="3078639" cy="511175"/>
          </a:xfrm>
          <a:prstGeom prst="rect">
            <a:avLst/>
          </a:prstGeom>
          <a:noFill/>
          <a:ln w="9525">
            <a:noFill/>
            <a:miter lim="800000"/>
            <a:headEnd/>
            <a:tailEnd/>
          </a:ln>
          <a:effectLst/>
        </p:spPr>
        <p:txBody>
          <a:bodyPr vert="horz" wrap="square" lIns="99026" tIns="49514" rIns="99026" bIns="49514" numCol="1" anchor="t" anchorCtr="0" compatLnSpc="1">
            <a:prstTxWarp prst="textNoShape">
              <a:avLst/>
            </a:prstTxWarp>
          </a:bodyPr>
          <a:lstStyle>
            <a:lvl1pPr algn="r" defTabSz="990391">
              <a:defRPr sz="1300"/>
            </a:lvl1pPr>
          </a:lstStyle>
          <a:p>
            <a:endParaRPr lang="de-DE"/>
          </a:p>
        </p:txBody>
      </p:sp>
      <p:sp>
        <p:nvSpPr>
          <p:cNvPr id="74756" name="Rectangle 4"/>
          <p:cNvSpPr>
            <a:spLocks noGrp="1" noRot="1" noChangeAspect="1" noChangeArrowheads="1" noTextEdit="1"/>
          </p:cNvSpPr>
          <p:nvPr>
            <p:ph type="sldImg" idx="2"/>
          </p:nvPr>
        </p:nvSpPr>
        <p:spPr bwMode="auto">
          <a:xfrm>
            <a:off x="995363" y="769938"/>
            <a:ext cx="5113337" cy="3835400"/>
          </a:xfrm>
          <a:prstGeom prst="rect">
            <a:avLst/>
          </a:prstGeom>
          <a:noFill/>
          <a:ln w="9525">
            <a:solidFill>
              <a:srgbClr val="000000"/>
            </a:solidFill>
            <a:miter lim="800000"/>
            <a:headEnd/>
            <a:tailEnd/>
          </a:ln>
          <a:effectLst/>
        </p:spPr>
      </p:sp>
      <p:sp>
        <p:nvSpPr>
          <p:cNvPr id="74757" name="Rectangle 5"/>
          <p:cNvSpPr>
            <a:spLocks noGrp="1" noChangeArrowheads="1"/>
          </p:cNvSpPr>
          <p:nvPr>
            <p:ph type="body" sz="quarter" idx="3"/>
          </p:nvPr>
        </p:nvSpPr>
        <p:spPr bwMode="auto">
          <a:xfrm>
            <a:off x="710090" y="4860926"/>
            <a:ext cx="5683886" cy="4605338"/>
          </a:xfrm>
          <a:prstGeom prst="rect">
            <a:avLst/>
          </a:prstGeom>
          <a:noFill/>
          <a:ln w="9525">
            <a:noFill/>
            <a:miter lim="800000"/>
            <a:headEnd/>
            <a:tailEnd/>
          </a:ln>
          <a:effectLst/>
        </p:spPr>
        <p:txBody>
          <a:bodyPr vert="horz" wrap="square" lIns="99026" tIns="49514" rIns="99026" bIns="49514"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4758" name="Rectangle 6"/>
          <p:cNvSpPr>
            <a:spLocks noGrp="1" noChangeArrowheads="1"/>
          </p:cNvSpPr>
          <p:nvPr>
            <p:ph type="ftr" sz="quarter" idx="4"/>
          </p:nvPr>
        </p:nvSpPr>
        <p:spPr bwMode="auto">
          <a:xfrm>
            <a:off x="1" y="9721852"/>
            <a:ext cx="3078639" cy="511175"/>
          </a:xfrm>
          <a:prstGeom prst="rect">
            <a:avLst/>
          </a:prstGeom>
          <a:noFill/>
          <a:ln w="9525">
            <a:noFill/>
            <a:miter lim="800000"/>
            <a:headEnd/>
            <a:tailEnd/>
          </a:ln>
          <a:effectLst/>
        </p:spPr>
        <p:txBody>
          <a:bodyPr vert="horz" wrap="square" lIns="99026" tIns="49514" rIns="99026" bIns="49514" numCol="1" anchor="b" anchorCtr="0" compatLnSpc="1">
            <a:prstTxWarp prst="textNoShape">
              <a:avLst/>
            </a:prstTxWarp>
          </a:bodyPr>
          <a:lstStyle>
            <a:lvl1pPr defTabSz="990391">
              <a:defRPr sz="1300"/>
            </a:lvl1pPr>
          </a:lstStyle>
          <a:p>
            <a:endParaRPr lang="de-DE"/>
          </a:p>
        </p:txBody>
      </p:sp>
      <p:sp>
        <p:nvSpPr>
          <p:cNvPr id="74759" name="Rectangle 7"/>
          <p:cNvSpPr>
            <a:spLocks noGrp="1" noChangeArrowheads="1"/>
          </p:cNvSpPr>
          <p:nvPr>
            <p:ph type="sldNum" sz="quarter" idx="5"/>
          </p:nvPr>
        </p:nvSpPr>
        <p:spPr bwMode="auto">
          <a:xfrm>
            <a:off x="4023838" y="9721852"/>
            <a:ext cx="3078639" cy="511175"/>
          </a:xfrm>
          <a:prstGeom prst="rect">
            <a:avLst/>
          </a:prstGeom>
          <a:noFill/>
          <a:ln w="9525">
            <a:noFill/>
            <a:miter lim="800000"/>
            <a:headEnd/>
            <a:tailEnd/>
          </a:ln>
          <a:effectLst/>
        </p:spPr>
        <p:txBody>
          <a:bodyPr vert="horz" wrap="square" lIns="99026" tIns="49514" rIns="99026" bIns="49514" numCol="1" anchor="b" anchorCtr="0" compatLnSpc="1">
            <a:prstTxWarp prst="textNoShape">
              <a:avLst/>
            </a:prstTxWarp>
          </a:bodyPr>
          <a:lstStyle>
            <a:lvl1pPr algn="r" defTabSz="990391">
              <a:defRPr sz="1300"/>
            </a:lvl1pPr>
          </a:lstStyle>
          <a:p>
            <a:fld id="{30B04DDE-B401-4743-A1B0-BB8C1D35D585}" type="slidenum">
              <a:rPr lang="de-DE"/>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65B5C-6132-FEA1-2FA0-F17E83DF12A2}"/>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B25E81A0-0EB2-7179-CC20-3EEF7BFC51ED}"/>
              </a:ext>
            </a:extLst>
          </p:cNvPr>
          <p:cNvSpPr>
            <a:spLocks noGrp="1" noChangeArrowheads="1"/>
          </p:cNvSpPr>
          <p:nvPr>
            <p:ph type="sldNum" sz="quarter" idx="5"/>
          </p:nvPr>
        </p:nvSpPr>
        <p:spPr>
          <a:ln/>
        </p:spPr>
        <p:txBody>
          <a:bodyPr/>
          <a:lstStyle/>
          <a:p>
            <a:fld id="{95FDC0D3-5EE4-468B-8EC6-1141A6CB5259}" type="slidenum">
              <a:rPr lang="de-DE"/>
              <a:pPr/>
              <a:t>1</a:t>
            </a:fld>
            <a:endParaRPr lang="de-DE"/>
          </a:p>
        </p:txBody>
      </p:sp>
      <p:sp>
        <p:nvSpPr>
          <p:cNvPr id="136194" name="Rectangle 2">
            <a:extLst>
              <a:ext uri="{FF2B5EF4-FFF2-40B4-BE49-F238E27FC236}">
                <a16:creationId xmlns:a16="http://schemas.microsoft.com/office/drawing/2014/main" id="{1C1FA568-8BBB-8412-9B10-9D8251666ED6}"/>
              </a:ext>
            </a:extLst>
          </p:cNvPr>
          <p:cNvSpPr>
            <a:spLocks noGrp="1" noRot="1" noChangeAspect="1" noChangeArrowheads="1" noTextEdit="1"/>
          </p:cNvSpPr>
          <p:nvPr>
            <p:ph type="sldImg"/>
          </p:nvPr>
        </p:nvSpPr>
        <p:spPr>
          <a:xfrm>
            <a:off x="993775" y="768350"/>
            <a:ext cx="5116513" cy="3836988"/>
          </a:xfrm>
          <a:ln/>
        </p:spPr>
      </p:sp>
      <p:sp>
        <p:nvSpPr>
          <p:cNvPr id="136195" name="Rectangle 3">
            <a:extLst>
              <a:ext uri="{FF2B5EF4-FFF2-40B4-BE49-F238E27FC236}">
                <a16:creationId xmlns:a16="http://schemas.microsoft.com/office/drawing/2014/main" id="{7946CDF6-2A03-57C5-1236-F64B4E629360}"/>
              </a:ext>
            </a:extLst>
          </p:cNvPr>
          <p:cNvSpPr>
            <a:spLocks noGrp="1" noChangeArrowheads="1"/>
          </p:cNvSpPr>
          <p:nvPr>
            <p:ph type="body" idx="1"/>
          </p:nvPr>
        </p:nvSpPr>
        <p:spPr/>
        <p:txBody>
          <a:bodyPr/>
          <a:lstStyle/>
          <a:p>
            <a:endParaRPr lang="de-DE" dirty="0"/>
          </a:p>
        </p:txBody>
      </p:sp>
    </p:spTree>
    <p:extLst>
      <p:ext uri="{BB962C8B-B14F-4D97-AF65-F5344CB8AC3E}">
        <p14:creationId xmlns:p14="http://schemas.microsoft.com/office/powerpoint/2010/main" val="1883244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012B09-AED1-4D62-926F-3825DD6BFC32}" type="slidenum">
              <a:rPr lang="de-DE"/>
              <a:pPr/>
              <a:t>10</a:t>
            </a:fld>
            <a:endParaRPr lang="de-DE"/>
          </a:p>
        </p:txBody>
      </p:sp>
      <p:sp>
        <p:nvSpPr>
          <p:cNvPr id="89090" name="Rectangle 2"/>
          <p:cNvSpPr>
            <a:spLocks noGrp="1" noRot="1" noChangeAspect="1" noChangeArrowheads="1" noTextEdit="1"/>
          </p:cNvSpPr>
          <p:nvPr>
            <p:ph type="sldImg"/>
          </p:nvPr>
        </p:nvSpPr>
        <p:spPr>
          <a:xfrm>
            <a:off x="995363" y="769938"/>
            <a:ext cx="5113337" cy="3835400"/>
          </a:xfrm>
          <a:ln/>
        </p:spPr>
      </p:sp>
      <p:sp>
        <p:nvSpPr>
          <p:cNvPr id="8909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012B09-AED1-4D62-926F-3825DD6BFC32}" type="slidenum">
              <a:rPr lang="de-DE"/>
              <a:pPr/>
              <a:t>11</a:t>
            </a:fld>
            <a:endParaRPr lang="de-DE"/>
          </a:p>
        </p:txBody>
      </p:sp>
      <p:sp>
        <p:nvSpPr>
          <p:cNvPr id="89090" name="Rectangle 2"/>
          <p:cNvSpPr>
            <a:spLocks noGrp="1" noRot="1" noChangeAspect="1" noChangeArrowheads="1" noTextEdit="1"/>
          </p:cNvSpPr>
          <p:nvPr>
            <p:ph type="sldImg"/>
          </p:nvPr>
        </p:nvSpPr>
        <p:spPr>
          <a:xfrm>
            <a:off x="995363" y="769938"/>
            <a:ext cx="5113337" cy="3835400"/>
          </a:xfrm>
          <a:ln/>
        </p:spPr>
      </p:sp>
      <p:sp>
        <p:nvSpPr>
          <p:cNvPr id="8909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0A9901B-92D4-4FBD-8835-B41B22009D60}"/>
              </a:ext>
            </a:extLst>
          </p:cNvPr>
          <p:cNvSpPr>
            <a:spLocks noGrp="1" noChangeArrowheads="1"/>
          </p:cNvSpPr>
          <p:nvPr>
            <p:ph type="sldNum" sz="quarter" idx="5"/>
          </p:nvPr>
        </p:nvSpPr>
        <p:spPr>
          <a:ln/>
        </p:spPr>
        <p:txBody>
          <a:bodyPr/>
          <a:lstStyle/>
          <a:p>
            <a:fld id="{C55647D1-D473-42A9-8A5F-B684262A5E3F}" type="slidenum">
              <a:rPr lang="de-DE" altLang="de-DE"/>
              <a:pPr/>
              <a:t>12</a:t>
            </a:fld>
            <a:endParaRPr lang="de-DE" altLang="de-DE"/>
          </a:p>
        </p:txBody>
      </p:sp>
      <p:sp>
        <p:nvSpPr>
          <p:cNvPr id="91138" name="Rectangle 2">
            <a:extLst>
              <a:ext uri="{FF2B5EF4-FFF2-40B4-BE49-F238E27FC236}">
                <a16:creationId xmlns:a16="http://schemas.microsoft.com/office/drawing/2014/main" id="{2E56556C-F10F-48B8-99C4-F5D484A4BE0F}"/>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F0930D55-90EE-48D6-9ED6-2152C6F972DB}"/>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454FAD-F570-4E93-97A0-5067CD87C03D}"/>
              </a:ext>
            </a:extLst>
          </p:cNvPr>
          <p:cNvSpPr>
            <a:spLocks noGrp="1" noChangeArrowheads="1"/>
          </p:cNvSpPr>
          <p:nvPr>
            <p:ph type="sldNum" sz="quarter" idx="5"/>
          </p:nvPr>
        </p:nvSpPr>
        <p:spPr>
          <a:ln/>
        </p:spPr>
        <p:txBody>
          <a:bodyPr/>
          <a:lstStyle/>
          <a:p>
            <a:fld id="{66576441-D200-4DFA-B3EC-2ABAE9397DFE}" type="slidenum">
              <a:rPr lang="de-DE" altLang="de-DE"/>
              <a:pPr/>
              <a:t>13</a:t>
            </a:fld>
            <a:endParaRPr lang="de-DE" altLang="de-DE"/>
          </a:p>
        </p:txBody>
      </p:sp>
      <p:sp>
        <p:nvSpPr>
          <p:cNvPr id="92162" name="Rectangle 2">
            <a:extLst>
              <a:ext uri="{FF2B5EF4-FFF2-40B4-BE49-F238E27FC236}">
                <a16:creationId xmlns:a16="http://schemas.microsoft.com/office/drawing/2014/main" id="{C0B479FC-D967-4DFD-9516-FB89A9973151}"/>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CD6D0BC1-E3A9-4BE0-8ED3-56EFBFB828DD}"/>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208FE-CC71-4244-8BDC-D60458F530CF}" type="slidenum">
              <a:rPr lang="de-DE"/>
              <a:pPr/>
              <a:t>14</a:t>
            </a:fld>
            <a:endParaRPr lang="de-DE"/>
          </a:p>
        </p:txBody>
      </p:sp>
      <p:sp>
        <p:nvSpPr>
          <p:cNvPr id="92162" name="Rectangle 2"/>
          <p:cNvSpPr>
            <a:spLocks noGrp="1" noRot="1" noChangeAspect="1" noChangeArrowheads="1" noTextEdit="1"/>
          </p:cNvSpPr>
          <p:nvPr>
            <p:ph type="sldImg"/>
          </p:nvPr>
        </p:nvSpPr>
        <p:spPr>
          <a:xfrm>
            <a:off x="995363" y="769938"/>
            <a:ext cx="5113337" cy="3835400"/>
          </a:xfrm>
          <a:ln/>
        </p:spPr>
      </p:sp>
      <p:sp>
        <p:nvSpPr>
          <p:cNvPr id="921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208FE-CC71-4244-8BDC-D60458F530CF}" type="slidenum">
              <a:rPr lang="de-DE"/>
              <a:pPr/>
              <a:t>15</a:t>
            </a:fld>
            <a:endParaRPr lang="de-DE"/>
          </a:p>
        </p:txBody>
      </p:sp>
      <p:sp>
        <p:nvSpPr>
          <p:cNvPr id="92162" name="Rectangle 2"/>
          <p:cNvSpPr>
            <a:spLocks noGrp="1" noRot="1" noChangeAspect="1" noChangeArrowheads="1" noTextEdit="1"/>
          </p:cNvSpPr>
          <p:nvPr>
            <p:ph type="sldImg"/>
          </p:nvPr>
        </p:nvSpPr>
        <p:spPr>
          <a:xfrm>
            <a:off x="995363" y="769938"/>
            <a:ext cx="5113337" cy="3835400"/>
          </a:xfrm>
          <a:ln/>
        </p:spPr>
      </p:sp>
      <p:sp>
        <p:nvSpPr>
          <p:cNvPr id="921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208FE-CC71-4244-8BDC-D60458F530CF}" type="slidenum">
              <a:rPr lang="de-DE"/>
              <a:pPr/>
              <a:t>16</a:t>
            </a:fld>
            <a:endParaRPr lang="de-DE"/>
          </a:p>
        </p:txBody>
      </p:sp>
      <p:sp>
        <p:nvSpPr>
          <p:cNvPr id="92162" name="Rectangle 2"/>
          <p:cNvSpPr>
            <a:spLocks noGrp="1" noRot="1" noChangeAspect="1" noChangeArrowheads="1" noTextEdit="1"/>
          </p:cNvSpPr>
          <p:nvPr>
            <p:ph type="sldImg"/>
          </p:nvPr>
        </p:nvSpPr>
        <p:spPr>
          <a:xfrm>
            <a:off x="995363" y="769938"/>
            <a:ext cx="5113337" cy="3835400"/>
          </a:xfrm>
          <a:ln/>
        </p:spPr>
      </p:sp>
      <p:sp>
        <p:nvSpPr>
          <p:cNvPr id="921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E6222-DABF-44EA-BF09-4AE81B5212D5}" type="slidenum">
              <a:rPr lang="de-DE"/>
              <a:pPr/>
              <a:t>17</a:t>
            </a:fld>
            <a:endParaRPr lang="de-DE"/>
          </a:p>
        </p:txBody>
      </p:sp>
      <p:sp>
        <p:nvSpPr>
          <p:cNvPr id="93186" name="Rectangle 2"/>
          <p:cNvSpPr>
            <a:spLocks noGrp="1" noRot="1" noChangeAspect="1" noChangeArrowheads="1" noTextEdit="1"/>
          </p:cNvSpPr>
          <p:nvPr>
            <p:ph type="sldImg"/>
          </p:nvPr>
        </p:nvSpPr>
        <p:spPr>
          <a:xfrm>
            <a:off x="995363" y="769938"/>
            <a:ext cx="5113337" cy="3835400"/>
          </a:xfrm>
          <a:ln/>
        </p:spPr>
      </p:sp>
      <p:sp>
        <p:nvSpPr>
          <p:cNvPr id="9318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81355A-9988-4B54-A924-A9900998ABFD}" type="slidenum">
              <a:rPr lang="de-DE"/>
              <a:pPr/>
              <a:t>18</a:t>
            </a:fld>
            <a:endParaRPr lang="de-DE"/>
          </a:p>
        </p:txBody>
      </p:sp>
      <p:sp>
        <p:nvSpPr>
          <p:cNvPr id="94210" name="Rectangle 2"/>
          <p:cNvSpPr>
            <a:spLocks noGrp="1" noRot="1" noChangeAspect="1" noChangeArrowheads="1" noTextEdit="1"/>
          </p:cNvSpPr>
          <p:nvPr>
            <p:ph type="sldImg"/>
          </p:nvPr>
        </p:nvSpPr>
        <p:spPr>
          <a:xfrm>
            <a:off x="995363" y="769938"/>
            <a:ext cx="5113337" cy="3835400"/>
          </a:xfrm>
          <a:ln/>
        </p:spPr>
      </p:sp>
      <p:sp>
        <p:nvSpPr>
          <p:cNvPr id="9421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7BF651-8F00-465F-9F05-EC59689429F5}" type="slidenum">
              <a:rPr lang="de-DE"/>
              <a:pPr/>
              <a:t>19</a:t>
            </a:fld>
            <a:endParaRPr lang="de-DE"/>
          </a:p>
        </p:txBody>
      </p:sp>
      <p:sp>
        <p:nvSpPr>
          <p:cNvPr id="95234" name="Rectangle 2"/>
          <p:cNvSpPr>
            <a:spLocks noGrp="1" noRot="1" noChangeAspect="1" noChangeArrowheads="1" noTextEdit="1"/>
          </p:cNvSpPr>
          <p:nvPr>
            <p:ph type="sldImg"/>
          </p:nvPr>
        </p:nvSpPr>
        <p:spPr>
          <a:xfrm>
            <a:off x="995363" y="769938"/>
            <a:ext cx="5113337" cy="3835400"/>
          </a:xfrm>
          <a:ln/>
        </p:spPr>
      </p:sp>
      <p:sp>
        <p:nvSpPr>
          <p:cNvPr id="9523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DEA00-5EF4-4C20-A625-ADE017F110CC}" type="slidenum">
              <a:rPr lang="de-DE"/>
              <a:pPr/>
              <a:t>2</a:t>
            </a:fld>
            <a:endParaRPr lang="de-DE"/>
          </a:p>
        </p:txBody>
      </p:sp>
      <p:sp>
        <p:nvSpPr>
          <p:cNvPr id="75778" name="Rectangle 2"/>
          <p:cNvSpPr>
            <a:spLocks noGrp="1" noRot="1" noChangeAspect="1" noChangeArrowheads="1" noTextEdit="1"/>
          </p:cNvSpPr>
          <p:nvPr>
            <p:ph type="sldImg"/>
          </p:nvPr>
        </p:nvSpPr>
        <p:spPr>
          <a:xfrm>
            <a:off x="995363" y="769938"/>
            <a:ext cx="5113337" cy="3835400"/>
          </a:xfrm>
          <a:ln/>
        </p:spPr>
      </p:sp>
      <p:sp>
        <p:nvSpPr>
          <p:cNvPr id="757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6AE5C-2504-4B7E-B25C-2451CE8D8A13}" type="slidenum">
              <a:rPr lang="de-DE"/>
              <a:pPr/>
              <a:t>20</a:t>
            </a:fld>
            <a:endParaRPr lang="de-DE"/>
          </a:p>
        </p:txBody>
      </p:sp>
      <p:sp>
        <p:nvSpPr>
          <p:cNvPr id="96258" name="Rectangle 2"/>
          <p:cNvSpPr>
            <a:spLocks noGrp="1" noRot="1" noChangeAspect="1" noChangeArrowheads="1" noTextEdit="1"/>
          </p:cNvSpPr>
          <p:nvPr>
            <p:ph type="sldImg"/>
          </p:nvPr>
        </p:nvSpPr>
        <p:spPr>
          <a:xfrm>
            <a:off x="995363" y="769938"/>
            <a:ext cx="5113337" cy="3835400"/>
          </a:xfrm>
          <a:ln/>
        </p:spPr>
      </p:sp>
      <p:sp>
        <p:nvSpPr>
          <p:cNvPr id="9625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672E6C-6572-40F8-BD49-C1A3A299CFD0}" type="slidenum">
              <a:rPr lang="de-DE"/>
              <a:pPr/>
              <a:t>21</a:t>
            </a:fld>
            <a:endParaRPr lang="de-DE"/>
          </a:p>
        </p:txBody>
      </p:sp>
      <p:sp>
        <p:nvSpPr>
          <p:cNvPr id="97282" name="Rectangle 2"/>
          <p:cNvSpPr>
            <a:spLocks noGrp="1" noRot="1" noChangeAspect="1" noChangeArrowheads="1" noTextEdit="1"/>
          </p:cNvSpPr>
          <p:nvPr>
            <p:ph type="sldImg"/>
          </p:nvPr>
        </p:nvSpPr>
        <p:spPr>
          <a:xfrm>
            <a:off x="995363" y="769938"/>
            <a:ext cx="5113337" cy="3835400"/>
          </a:xfrm>
          <a:ln/>
        </p:spPr>
      </p:sp>
      <p:sp>
        <p:nvSpPr>
          <p:cNvPr id="9728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0F0D14-D76D-4EB5-BF89-9B94E66A172C}" type="slidenum">
              <a:rPr lang="de-DE"/>
              <a:pPr/>
              <a:t>22</a:t>
            </a:fld>
            <a:endParaRPr lang="de-DE"/>
          </a:p>
        </p:txBody>
      </p:sp>
      <p:sp>
        <p:nvSpPr>
          <p:cNvPr id="98306" name="Rectangle 2"/>
          <p:cNvSpPr>
            <a:spLocks noGrp="1" noRot="1" noChangeAspect="1" noChangeArrowheads="1" noTextEdit="1"/>
          </p:cNvSpPr>
          <p:nvPr>
            <p:ph type="sldImg"/>
          </p:nvPr>
        </p:nvSpPr>
        <p:spPr>
          <a:xfrm>
            <a:off x="995363" y="769938"/>
            <a:ext cx="5113337" cy="3835400"/>
          </a:xfrm>
          <a:ln/>
        </p:spPr>
      </p:sp>
      <p:sp>
        <p:nvSpPr>
          <p:cNvPr id="9830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E2FBE2-673C-4673-9617-895F04683E72}" type="slidenum">
              <a:rPr lang="de-DE"/>
              <a:pPr/>
              <a:t>23</a:t>
            </a:fld>
            <a:endParaRPr lang="de-DE"/>
          </a:p>
        </p:txBody>
      </p:sp>
      <p:sp>
        <p:nvSpPr>
          <p:cNvPr id="99330" name="Rectangle 2"/>
          <p:cNvSpPr>
            <a:spLocks noGrp="1" noRot="1" noChangeAspect="1" noChangeArrowheads="1" noTextEdit="1"/>
          </p:cNvSpPr>
          <p:nvPr>
            <p:ph type="sldImg"/>
          </p:nvPr>
        </p:nvSpPr>
        <p:spPr>
          <a:xfrm>
            <a:off x="995363" y="769938"/>
            <a:ext cx="5113337" cy="3835400"/>
          </a:xfrm>
          <a:ln/>
        </p:spPr>
      </p:sp>
      <p:sp>
        <p:nvSpPr>
          <p:cNvPr id="9933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AC49ED-4996-42CD-91AB-BC92F5DDD52C}" type="slidenum">
              <a:rPr lang="de-DE"/>
              <a:pPr/>
              <a:t>24</a:t>
            </a:fld>
            <a:endParaRPr lang="de-DE"/>
          </a:p>
        </p:txBody>
      </p:sp>
      <p:sp>
        <p:nvSpPr>
          <p:cNvPr id="101378" name="Rectangle 2"/>
          <p:cNvSpPr>
            <a:spLocks noGrp="1" noRot="1" noChangeAspect="1" noChangeArrowheads="1" noTextEdit="1"/>
          </p:cNvSpPr>
          <p:nvPr>
            <p:ph type="sldImg"/>
          </p:nvPr>
        </p:nvSpPr>
        <p:spPr>
          <a:xfrm>
            <a:off x="995363" y="769938"/>
            <a:ext cx="5113337" cy="3835400"/>
          </a:xfrm>
          <a:ln/>
        </p:spPr>
      </p:sp>
      <p:sp>
        <p:nvSpPr>
          <p:cNvPr id="1013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F2B77B-26D2-47B3-9560-A0277813DCCC}" type="slidenum">
              <a:rPr lang="de-DE"/>
              <a:pPr/>
              <a:t>25</a:t>
            </a:fld>
            <a:endParaRPr lang="de-DE"/>
          </a:p>
        </p:txBody>
      </p:sp>
      <p:sp>
        <p:nvSpPr>
          <p:cNvPr id="102402" name="Rectangle 2"/>
          <p:cNvSpPr>
            <a:spLocks noGrp="1" noRot="1" noChangeAspect="1" noChangeArrowheads="1" noTextEdit="1"/>
          </p:cNvSpPr>
          <p:nvPr>
            <p:ph type="sldImg"/>
          </p:nvPr>
        </p:nvSpPr>
        <p:spPr>
          <a:xfrm>
            <a:off x="995363" y="769938"/>
            <a:ext cx="5113337" cy="3835400"/>
          </a:xfrm>
          <a:ln/>
        </p:spPr>
      </p:sp>
      <p:sp>
        <p:nvSpPr>
          <p:cNvPr id="1024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14F052-23E8-4411-8522-51CEF9D6C785}" type="slidenum">
              <a:rPr lang="de-DE"/>
              <a:pPr/>
              <a:t>26</a:t>
            </a:fld>
            <a:endParaRPr lang="de-DE"/>
          </a:p>
        </p:txBody>
      </p:sp>
      <p:sp>
        <p:nvSpPr>
          <p:cNvPr id="103426" name="Rectangle 2"/>
          <p:cNvSpPr>
            <a:spLocks noGrp="1" noRot="1" noChangeAspect="1" noChangeArrowheads="1" noTextEdit="1"/>
          </p:cNvSpPr>
          <p:nvPr>
            <p:ph type="sldImg"/>
          </p:nvPr>
        </p:nvSpPr>
        <p:spPr>
          <a:xfrm>
            <a:off x="995363" y="769938"/>
            <a:ext cx="5113337" cy="3835400"/>
          </a:xfrm>
          <a:ln/>
        </p:spPr>
      </p:sp>
      <p:sp>
        <p:nvSpPr>
          <p:cNvPr id="10342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147F11-CD54-4D31-968B-C307106C256F}" type="slidenum">
              <a:rPr lang="de-DE"/>
              <a:pPr/>
              <a:t>27</a:t>
            </a:fld>
            <a:endParaRPr lang="de-DE"/>
          </a:p>
        </p:txBody>
      </p:sp>
      <p:sp>
        <p:nvSpPr>
          <p:cNvPr id="104450" name="Rectangle 2"/>
          <p:cNvSpPr>
            <a:spLocks noGrp="1" noRot="1" noChangeAspect="1" noChangeArrowheads="1" noTextEdit="1"/>
          </p:cNvSpPr>
          <p:nvPr>
            <p:ph type="sldImg"/>
          </p:nvPr>
        </p:nvSpPr>
        <p:spPr>
          <a:xfrm>
            <a:off x="995363" y="769938"/>
            <a:ext cx="5113337" cy="3835400"/>
          </a:xfrm>
          <a:ln/>
        </p:spPr>
      </p:sp>
      <p:sp>
        <p:nvSpPr>
          <p:cNvPr id="10445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B086ED-6C4A-4AF3-B4F6-D8F768B4C993}" type="slidenum">
              <a:rPr lang="de-DE"/>
              <a:pPr/>
              <a:t>28</a:t>
            </a:fld>
            <a:endParaRPr lang="de-DE"/>
          </a:p>
        </p:txBody>
      </p:sp>
      <p:sp>
        <p:nvSpPr>
          <p:cNvPr id="105474" name="Rectangle 2"/>
          <p:cNvSpPr>
            <a:spLocks noGrp="1" noRot="1" noChangeAspect="1" noChangeArrowheads="1" noTextEdit="1"/>
          </p:cNvSpPr>
          <p:nvPr>
            <p:ph type="sldImg"/>
          </p:nvPr>
        </p:nvSpPr>
        <p:spPr>
          <a:xfrm>
            <a:off x="995363" y="769938"/>
            <a:ext cx="5113337" cy="3835400"/>
          </a:xfrm>
          <a:ln/>
        </p:spPr>
      </p:sp>
      <p:sp>
        <p:nvSpPr>
          <p:cNvPr id="10547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C3078B-CE19-4DF1-A858-68F7E55BBD62}" type="slidenum">
              <a:rPr lang="de-DE"/>
              <a:pPr/>
              <a:t>29</a:t>
            </a:fld>
            <a:endParaRPr lang="de-DE"/>
          </a:p>
        </p:txBody>
      </p:sp>
      <p:sp>
        <p:nvSpPr>
          <p:cNvPr id="106498" name="Rectangle 2"/>
          <p:cNvSpPr>
            <a:spLocks noGrp="1" noRot="1" noChangeAspect="1" noChangeArrowheads="1" noTextEdit="1"/>
          </p:cNvSpPr>
          <p:nvPr>
            <p:ph type="sldImg"/>
          </p:nvPr>
        </p:nvSpPr>
        <p:spPr>
          <a:xfrm>
            <a:off x="995363" y="769938"/>
            <a:ext cx="5113337" cy="3835400"/>
          </a:xfrm>
          <a:ln/>
        </p:spPr>
      </p:sp>
      <p:sp>
        <p:nvSpPr>
          <p:cNvPr id="10649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6C3A0D-E6FF-4FB5-AAEB-33B45B2B0CEC}" type="slidenum">
              <a:rPr lang="de-DE"/>
              <a:pPr/>
              <a:t>3</a:t>
            </a:fld>
            <a:endParaRPr lang="de-DE"/>
          </a:p>
        </p:txBody>
      </p:sp>
      <p:sp>
        <p:nvSpPr>
          <p:cNvPr id="77826" name="Rectangle 2"/>
          <p:cNvSpPr>
            <a:spLocks noGrp="1" noRot="1" noChangeAspect="1" noChangeArrowheads="1" noTextEdit="1"/>
          </p:cNvSpPr>
          <p:nvPr>
            <p:ph type="sldImg"/>
          </p:nvPr>
        </p:nvSpPr>
        <p:spPr>
          <a:xfrm>
            <a:off x="995363" y="769938"/>
            <a:ext cx="5113337" cy="3835400"/>
          </a:xfrm>
          <a:ln/>
        </p:spPr>
      </p:sp>
      <p:sp>
        <p:nvSpPr>
          <p:cNvPr id="7782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C943D-1670-43F2-97D0-700089DFFC4B}" type="slidenum">
              <a:rPr lang="de-DE"/>
              <a:pPr/>
              <a:t>30</a:t>
            </a:fld>
            <a:endParaRPr lang="de-DE"/>
          </a:p>
        </p:txBody>
      </p:sp>
      <p:sp>
        <p:nvSpPr>
          <p:cNvPr id="107522" name="Rectangle 2"/>
          <p:cNvSpPr>
            <a:spLocks noGrp="1" noRot="1" noChangeAspect="1" noChangeArrowheads="1" noTextEdit="1"/>
          </p:cNvSpPr>
          <p:nvPr>
            <p:ph type="sldImg"/>
          </p:nvPr>
        </p:nvSpPr>
        <p:spPr>
          <a:xfrm>
            <a:off x="995363" y="769938"/>
            <a:ext cx="5113337" cy="3835400"/>
          </a:xfrm>
          <a:ln/>
        </p:spPr>
      </p:sp>
      <p:sp>
        <p:nvSpPr>
          <p:cNvPr id="1075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D399E-B32B-4D9C-9813-53CB359C21CE}" type="slidenum">
              <a:rPr lang="de-DE"/>
              <a:pPr/>
              <a:t>31</a:t>
            </a:fld>
            <a:endParaRPr lang="de-DE"/>
          </a:p>
        </p:txBody>
      </p:sp>
      <p:sp>
        <p:nvSpPr>
          <p:cNvPr id="108546" name="Rectangle 2"/>
          <p:cNvSpPr>
            <a:spLocks noGrp="1" noRot="1" noChangeAspect="1" noChangeArrowheads="1" noTextEdit="1"/>
          </p:cNvSpPr>
          <p:nvPr>
            <p:ph type="sldImg"/>
          </p:nvPr>
        </p:nvSpPr>
        <p:spPr>
          <a:xfrm>
            <a:off x="995363" y="769938"/>
            <a:ext cx="5113337" cy="3835400"/>
          </a:xfrm>
          <a:ln/>
        </p:spPr>
      </p:sp>
      <p:sp>
        <p:nvSpPr>
          <p:cNvPr id="10854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EF370-F44C-43F7-B38F-51AEB4DD6640}" type="slidenum">
              <a:rPr lang="de-DE"/>
              <a:pPr/>
              <a:t>32</a:t>
            </a:fld>
            <a:endParaRPr lang="de-DE"/>
          </a:p>
        </p:txBody>
      </p:sp>
      <p:sp>
        <p:nvSpPr>
          <p:cNvPr id="109570" name="Rectangle 2"/>
          <p:cNvSpPr>
            <a:spLocks noGrp="1" noRot="1" noChangeAspect="1" noChangeArrowheads="1" noTextEdit="1"/>
          </p:cNvSpPr>
          <p:nvPr>
            <p:ph type="sldImg"/>
          </p:nvPr>
        </p:nvSpPr>
        <p:spPr>
          <a:xfrm>
            <a:off x="995363" y="769938"/>
            <a:ext cx="5113337" cy="3835400"/>
          </a:xfrm>
          <a:ln/>
        </p:spPr>
      </p:sp>
      <p:sp>
        <p:nvSpPr>
          <p:cNvPr id="1095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996E0F-BA94-46B2-BF5B-21A7B5327E11}" type="slidenum">
              <a:rPr lang="de-DE"/>
              <a:pPr/>
              <a:t>33</a:t>
            </a:fld>
            <a:endParaRPr lang="de-DE"/>
          </a:p>
        </p:txBody>
      </p:sp>
      <p:sp>
        <p:nvSpPr>
          <p:cNvPr id="110594" name="Rectangle 2"/>
          <p:cNvSpPr>
            <a:spLocks noGrp="1" noRot="1" noChangeAspect="1" noChangeArrowheads="1" noTextEdit="1"/>
          </p:cNvSpPr>
          <p:nvPr>
            <p:ph type="sldImg"/>
          </p:nvPr>
        </p:nvSpPr>
        <p:spPr>
          <a:xfrm>
            <a:off x="995363" y="769938"/>
            <a:ext cx="5113337" cy="3835400"/>
          </a:xfrm>
          <a:ln/>
        </p:spPr>
      </p:sp>
      <p:sp>
        <p:nvSpPr>
          <p:cNvPr id="11059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5E7712-EAA6-4BBA-822C-72F053D1B099}" type="slidenum">
              <a:rPr lang="de-DE"/>
              <a:pPr/>
              <a:t>34</a:t>
            </a:fld>
            <a:endParaRPr lang="de-DE"/>
          </a:p>
        </p:txBody>
      </p:sp>
      <p:sp>
        <p:nvSpPr>
          <p:cNvPr id="111618" name="Rectangle 2"/>
          <p:cNvSpPr>
            <a:spLocks noGrp="1" noRot="1" noChangeAspect="1" noChangeArrowheads="1" noTextEdit="1"/>
          </p:cNvSpPr>
          <p:nvPr>
            <p:ph type="sldImg"/>
          </p:nvPr>
        </p:nvSpPr>
        <p:spPr>
          <a:xfrm>
            <a:off x="995363" y="769938"/>
            <a:ext cx="5113337" cy="3835400"/>
          </a:xfrm>
          <a:ln/>
        </p:spPr>
      </p:sp>
      <p:sp>
        <p:nvSpPr>
          <p:cNvPr id="11161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3B613A-9754-40BB-8B02-58CB54BF5229}" type="slidenum">
              <a:rPr lang="de-DE"/>
              <a:pPr/>
              <a:t>35</a:t>
            </a:fld>
            <a:endParaRPr lang="de-DE"/>
          </a:p>
        </p:txBody>
      </p:sp>
      <p:sp>
        <p:nvSpPr>
          <p:cNvPr id="112642" name="Rectangle 2"/>
          <p:cNvSpPr>
            <a:spLocks noGrp="1" noRot="1" noChangeAspect="1" noChangeArrowheads="1" noTextEdit="1"/>
          </p:cNvSpPr>
          <p:nvPr>
            <p:ph type="sldImg"/>
          </p:nvPr>
        </p:nvSpPr>
        <p:spPr>
          <a:xfrm>
            <a:off x="995363" y="769938"/>
            <a:ext cx="5113337" cy="3835400"/>
          </a:xfrm>
          <a:ln/>
        </p:spPr>
      </p:sp>
      <p:sp>
        <p:nvSpPr>
          <p:cNvPr id="11264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2393DD-B522-450B-A05A-11659EAA0758}" type="slidenum">
              <a:rPr lang="de-DE"/>
              <a:pPr/>
              <a:t>36</a:t>
            </a:fld>
            <a:endParaRPr lang="de-DE"/>
          </a:p>
        </p:txBody>
      </p:sp>
      <p:sp>
        <p:nvSpPr>
          <p:cNvPr id="113666" name="Rectangle 2"/>
          <p:cNvSpPr>
            <a:spLocks noGrp="1" noRot="1" noChangeAspect="1" noChangeArrowheads="1" noTextEdit="1"/>
          </p:cNvSpPr>
          <p:nvPr>
            <p:ph type="sldImg"/>
          </p:nvPr>
        </p:nvSpPr>
        <p:spPr>
          <a:xfrm>
            <a:off x="995363" y="769938"/>
            <a:ext cx="5113337" cy="3835400"/>
          </a:xfrm>
          <a:ln/>
        </p:spPr>
      </p:sp>
      <p:sp>
        <p:nvSpPr>
          <p:cNvPr id="11366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2393DD-B522-450B-A05A-11659EAA0758}" type="slidenum">
              <a:rPr lang="de-DE"/>
              <a:pPr/>
              <a:t>37</a:t>
            </a:fld>
            <a:endParaRPr lang="de-DE"/>
          </a:p>
        </p:txBody>
      </p:sp>
      <p:sp>
        <p:nvSpPr>
          <p:cNvPr id="113666" name="Rectangle 2"/>
          <p:cNvSpPr>
            <a:spLocks noGrp="1" noRot="1" noChangeAspect="1" noChangeArrowheads="1" noTextEdit="1"/>
          </p:cNvSpPr>
          <p:nvPr>
            <p:ph type="sldImg"/>
          </p:nvPr>
        </p:nvSpPr>
        <p:spPr>
          <a:xfrm>
            <a:off x="995363" y="769938"/>
            <a:ext cx="5113337" cy="3835400"/>
          </a:xfrm>
          <a:ln/>
        </p:spPr>
      </p:sp>
      <p:sp>
        <p:nvSpPr>
          <p:cNvPr id="11366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3B6E78-3294-4FEB-B440-79B7301EA4FA}" type="slidenum">
              <a:rPr lang="de-DE"/>
              <a:pPr/>
              <a:t>38</a:t>
            </a:fld>
            <a:endParaRPr lang="de-DE"/>
          </a:p>
        </p:txBody>
      </p:sp>
      <p:sp>
        <p:nvSpPr>
          <p:cNvPr id="114690" name="Rectangle 2"/>
          <p:cNvSpPr>
            <a:spLocks noGrp="1" noRot="1" noChangeAspect="1" noChangeArrowheads="1" noTextEdit="1"/>
          </p:cNvSpPr>
          <p:nvPr>
            <p:ph type="sldImg"/>
          </p:nvPr>
        </p:nvSpPr>
        <p:spPr>
          <a:xfrm>
            <a:off x="995363" y="769938"/>
            <a:ext cx="5113337" cy="3835400"/>
          </a:xfrm>
          <a:ln/>
        </p:spPr>
      </p:sp>
      <p:sp>
        <p:nvSpPr>
          <p:cNvPr id="11469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31FCB-A5EB-4331-83C7-60F54EEB6793}" type="slidenum">
              <a:rPr lang="de-DE"/>
              <a:pPr/>
              <a:t>39</a:t>
            </a:fld>
            <a:endParaRPr lang="de-DE"/>
          </a:p>
        </p:txBody>
      </p:sp>
      <p:sp>
        <p:nvSpPr>
          <p:cNvPr id="115714" name="Rectangle 2"/>
          <p:cNvSpPr>
            <a:spLocks noGrp="1" noRot="1" noChangeAspect="1" noChangeArrowheads="1" noTextEdit="1"/>
          </p:cNvSpPr>
          <p:nvPr>
            <p:ph type="sldImg"/>
          </p:nvPr>
        </p:nvSpPr>
        <p:spPr>
          <a:xfrm>
            <a:off x="995363" y="769938"/>
            <a:ext cx="5113337" cy="3835400"/>
          </a:xfrm>
          <a:ln/>
        </p:spPr>
      </p:sp>
      <p:sp>
        <p:nvSpPr>
          <p:cNvPr id="11571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719C0F-4F4C-4BAF-8828-9BEFC0C649CE}" type="slidenum">
              <a:rPr lang="de-DE"/>
              <a:pPr/>
              <a:t>4</a:t>
            </a:fld>
            <a:endParaRPr lang="de-DE"/>
          </a:p>
        </p:txBody>
      </p:sp>
      <p:sp>
        <p:nvSpPr>
          <p:cNvPr id="78850" name="Rectangle 2"/>
          <p:cNvSpPr>
            <a:spLocks noGrp="1" noRot="1" noChangeAspect="1" noChangeArrowheads="1" noTextEdit="1"/>
          </p:cNvSpPr>
          <p:nvPr>
            <p:ph type="sldImg"/>
          </p:nvPr>
        </p:nvSpPr>
        <p:spPr>
          <a:xfrm>
            <a:off x="995363" y="769938"/>
            <a:ext cx="5113337" cy="3835400"/>
          </a:xfrm>
          <a:ln/>
        </p:spPr>
      </p:sp>
      <p:sp>
        <p:nvSpPr>
          <p:cNvPr id="7885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DF7581-4D91-49E2-A9F8-573BDCC6AACC}" type="slidenum">
              <a:rPr lang="de-DE"/>
              <a:pPr/>
              <a:t>40</a:t>
            </a:fld>
            <a:endParaRPr lang="de-DE"/>
          </a:p>
        </p:txBody>
      </p:sp>
      <p:sp>
        <p:nvSpPr>
          <p:cNvPr id="117762" name="Rectangle 2"/>
          <p:cNvSpPr>
            <a:spLocks noGrp="1" noRot="1" noChangeAspect="1" noChangeArrowheads="1" noTextEdit="1"/>
          </p:cNvSpPr>
          <p:nvPr>
            <p:ph type="sldImg"/>
          </p:nvPr>
        </p:nvSpPr>
        <p:spPr>
          <a:xfrm>
            <a:off x="995363" y="769938"/>
            <a:ext cx="5113337" cy="3835400"/>
          </a:xfrm>
          <a:ln/>
        </p:spPr>
      </p:sp>
      <p:sp>
        <p:nvSpPr>
          <p:cNvPr id="1177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B6AD8D-FCFE-45FB-A4F0-360C4F88C132}" type="slidenum">
              <a:rPr lang="de-DE"/>
              <a:pPr/>
              <a:t>41</a:t>
            </a:fld>
            <a:endParaRPr lang="de-DE"/>
          </a:p>
        </p:txBody>
      </p:sp>
      <p:sp>
        <p:nvSpPr>
          <p:cNvPr id="118786" name="Rectangle 2"/>
          <p:cNvSpPr>
            <a:spLocks noGrp="1" noRot="1" noChangeAspect="1" noChangeArrowheads="1" noTextEdit="1"/>
          </p:cNvSpPr>
          <p:nvPr>
            <p:ph type="sldImg"/>
          </p:nvPr>
        </p:nvSpPr>
        <p:spPr>
          <a:xfrm>
            <a:off x="995363" y="769938"/>
            <a:ext cx="5113337" cy="3835400"/>
          </a:xfrm>
          <a:ln/>
        </p:spPr>
      </p:sp>
      <p:sp>
        <p:nvSpPr>
          <p:cNvPr id="11878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060015-9740-40E2-B16B-02B64B8E24BC}" type="slidenum">
              <a:rPr lang="de-DE"/>
              <a:pPr/>
              <a:t>42</a:t>
            </a:fld>
            <a:endParaRPr lang="de-DE"/>
          </a:p>
        </p:txBody>
      </p:sp>
      <p:sp>
        <p:nvSpPr>
          <p:cNvPr id="142338" name="Rectangle 2"/>
          <p:cNvSpPr>
            <a:spLocks noGrp="1" noRot="1" noChangeAspect="1" noChangeArrowheads="1" noTextEdit="1"/>
          </p:cNvSpPr>
          <p:nvPr>
            <p:ph type="sldImg"/>
          </p:nvPr>
        </p:nvSpPr>
        <p:spPr>
          <a:xfrm>
            <a:off x="995363" y="769938"/>
            <a:ext cx="5113337" cy="3835400"/>
          </a:xfrm>
          <a:ln/>
        </p:spPr>
      </p:sp>
      <p:sp>
        <p:nvSpPr>
          <p:cNvPr id="14233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3A9B68-CFD3-4DF0-95FC-170867FA6E7D}" type="slidenum">
              <a:rPr lang="de-DE"/>
              <a:pPr/>
              <a:t>43</a:t>
            </a:fld>
            <a:endParaRPr lang="de-DE"/>
          </a:p>
        </p:txBody>
      </p:sp>
      <p:sp>
        <p:nvSpPr>
          <p:cNvPr id="126978" name="Rectangle 2"/>
          <p:cNvSpPr>
            <a:spLocks noGrp="1" noRot="1" noChangeAspect="1" noChangeArrowheads="1" noTextEdit="1"/>
          </p:cNvSpPr>
          <p:nvPr>
            <p:ph type="sldImg"/>
          </p:nvPr>
        </p:nvSpPr>
        <p:spPr>
          <a:xfrm>
            <a:off x="995363" y="769938"/>
            <a:ext cx="5113337" cy="3835400"/>
          </a:xfrm>
          <a:ln/>
        </p:spPr>
      </p:sp>
      <p:sp>
        <p:nvSpPr>
          <p:cNvPr id="1269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300F5D-F22F-47C0-A36C-B349969F92F3}" type="slidenum">
              <a:rPr lang="de-DE"/>
              <a:pPr/>
              <a:t>44</a:t>
            </a:fld>
            <a:endParaRPr lang="de-DE"/>
          </a:p>
        </p:txBody>
      </p:sp>
      <p:sp>
        <p:nvSpPr>
          <p:cNvPr id="119810" name="Rectangle 2"/>
          <p:cNvSpPr>
            <a:spLocks noGrp="1" noRot="1" noChangeAspect="1" noChangeArrowheads="1" noTextEdit="1"/>
          </p:cNvSpPr>
          <p:nvPr>
            <p:ph type="sldImg"/>
          </p:nvPr>
        </p:nvSpPr>
        <p:spPr>
          <a:xfrm>
            <a:off x="995363" y="769938"/>
            <a:ext cx="5113337" cy="3835400"/>
          </a:xfrm>
          <a:ln/>
        </p:spPr>
      </p:sp>
      <p:sp>
        <p:nvSpPr>
          <p:cNvPr id="11981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AA0D0-9DB4-439F-BB23-D7DC04D192F2}" type="slidenum">
              <a:rPr lang="de-DE"/>
              <a:pPr/>
              <a:t>45</a:t>
            </a:fld>
            <a:endParaRPr lang="de-DE"/>
          </a:p>
        </p:txBody>
      </p:sp>
      <p:sp>
        <p:nvSpPr>
          <p:cNvPr id="128002" name="Rectangle 2"/>
          <p:cNvSpPr>
            <a:spLocks noGrp="1" noRot="1" noChangeAspect="1" noChangeArrowheads="1" noTextEdit="1"/>
          </p:cNvSpPr>
          <p:nvPr>
            <p:ph type="sldImg"/>
          </p:nvPr>
        </p:nvSpPr>
        <p:spPr>
          <a:xfrm>
            <a:off x="995363" y="769938"/>
            <a:ext cx="5113337" cy="3835400"/>
          </a:xfrm>
          <a:ln/>
        </p:spPr>
      </p:sp>
      <p:sp>
        <p:nvSpPr>
          <p:cNvPr id="1280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AA0D0-9DB4-439F-BB23-D7DC04D192F2}" type="slidenum">
              <a:rPr lang="de-DE"/>
              <a:pPr/>
              <a:t>46</a:t>
            </a:fld>
            <a:endParaRPr lang="de-DE"/>
          </a:p>
        </p:txBody>
      </p:sp>
      <p:sp>
        <p:nvSpPr>
          <p:cNvPr id="128002" name="Rectangle 2"/>
          <p:cNvSpPr>
            <a:spLocks noGrp="1" noRot="1" noChangeAspect="1" noChangeArrowheads="1" noTextEdit="1"/>
          </p:cNvSpPr>
          <p:nvPr>
            <p:ph type="sldImg"/>
          </p:nvPr>
        </p:nvSpPr>
        <p:spPr>
          <a:xfrm>
            <a:off x="995363" y="769938"/>
            <a:ext cx="5113337" cy="3835400"/>
          </a:xfrm>
          <a:ln/>
        </p:spPr>
      </p:sp>
      <p:sp>
        <p:nvSpPr>
          <p:cNvPr id="1280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AA0D0-9DB4-439F-BB23-D7DC04D192F2}" type="slidenum">
              <a:rPr lang="de-DE"/>
              <a:pPr/>
              <a:t>47</a:t>
            </a:fld>
            <a:endParaRPr lang="de-DE"/>
          </a:p>
        </p:txBody>
      </p:sp>
      <p:sp>
        <p:nvSpPr>
          <p:cNvPr id="128002" name="Rectangle 2"/>
          <p:cNvSpPr>
            <a:spLocks noGrp="1" noRot="1" noChangeAspect="1" noChangeArrowheads="1" noTextEdit="1"/>
          </p:cNvSpPr>
          <p:nvPr>
            <p:ph type="sldImg"/>
          </p:nvPr>
        </p:nvSpPr>
        <p:spPr>
          <a:xfrm>
            <a:off x="995363" y="769938"/>
            <a:ext cx="5113337" cy="3835400"/>
          </a:xfrm>
          <a:ln/>
        </p:spPr>
      </p:sp>
      <p:sp>
        <p:nvSpPr>
          <p:cNvPr id="1280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AA0D0-9DB4-439F-BB23-D7DC04D192F2}" type="slidenum">
              <a:rPr lang="de-DE"/>
              <a:pPr/>
              <a:t>48</a:t>
            </a:fld>
            <a:endParaRPr lang="de-DE"/>
          </a:p>
        </p:txBody>
      </p:sp>
      <p:sp>
        <p:nvSpPr>
          <p:cNvPr id="128002" name="Rectangle 2"/>
          <p:cNvSpPr>
            <a:spLocks noGrp="1" noRot="1" noChangeAspect="1" noChangeArrowheads="1" noTextEdit="1"/>
          </p:cNvSpPr>
          <p:nvPr>
            <p:ph type="sldImg"/>
          </p:nvPr>
        </p:nvSpPr>
        <p:spPr>
          <a:xfrm>
            <a:off x="995363" y="769938"/>
            <a:ext cx="5113337" cy="3835400"/>
          </a:xfrm>
          <a:ln/>
        </p:spPr>
      </p:sp>
      <p:sp>
        <p:nvSpPr>
          <p:cNvPr id="1280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AA0D0-9DB4-439F-BB23-D7DC04D192F2}" type="slidenum">
              <a:rPr lang="de-DE"/>
              <a:pPr/>
              <a:t>49</a:t>
            </a:fld>
            <a:endParaRPr lang="de-DE"/>
          </a:p>
        </p:txBody>
      </p:sp>
      <p:sp>
        <p:nvSpPr>
          <p:cNvPr id="128002" name="Rectangle 2"/>
          <p:cNvSpPr>
            <a:spLocks noGrp="1" noRot="1" noChangeAspect="1" noChangeArrowheads="1" noTextEdit="1"/>
          </p:cNvSpPr>
          <p:nvPr>
            <p:ph type="sldImg"/>
          </p:nvPr>
        </p:nvSpPr>
        <p:spPr>
          <a:xfrm>
            <a:off x="995363" y="769938"/>
            <a:ext cx="5113337" cy="3835400"/>
          </a:xfrm>
          <a:ln/>
        </p:spPr>
      </p:sp>
      <p:sp>
        <p:nvSpPr>
          <p:cNvPr id="1280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3A8714-D4EE-47D4-875F-4322538821D8}" type="slidenum">
              <a:rPr lang="de-DE"/>
              <a:pPr/>
              <a:t>5</a:t>
            </a:fld>
            <a:endParaRPr lang="de-DE"/>
          </a:p>
        </p:txBody>
      </p:sp>
      <p:sp>
        <p:nvSpPr>
          <p:cNvPr id="82946" name="Rectangle 2"/>
          <p:cNvSpPr>
            <a:spLocks noGrp="1" noRot="1" noChangeAspect="1" noChangeArrowheads="1" noTextEdit="1"/>
          </p:cNvSpPr>
          <p:nvPr>
            <p:ph type="sldImg"/>
          </p:nvPr>
        </p:nvSpPr>
        <p:spPr>
          <a:xfrm>
            <a:off x="995363" y="769938"/>
            <a:ext cx="5113337" cy="3835400"/>
          </a:xfrm>
          <a:ln/>
        </p:spPr>
      </p:sp>
      <p:sp>
        <p:nvSpPr>
          <p:cNvPr id="8294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2C89F3-06D1-46D7-9350-784BED6EE950}" type="slidenum">
              <a:rPr lang="de-DE"/>
              <a:pPr/>
              <a:t>50</a:t>
            </a:fld>
            <a:endParaRPr lang="de-DE"/>
          </a:p>
        </p:txBody>
      </p:sp>
      <p:sp>
        <p:nvSpPr>
          <p:cNvPr id="129026" name="Rectangle 2"/>
          <p:cNvSpPr>
            <a:spLocks noGrp="1" noRot="1" noChangeAspect="1" noChangeArrowheads="1" noTextEdit="1"/>
          </p:cNvSpPr>
          <p:nvPr>
            <p:ph type="sldImg"/>
          </p:nvPr>
        </p:nvSpPr>
        <p:spPr>
          <a:xfrm>
            <a:off x="995363" y="769938"/>
            <a:ext cx="5113337" cy="3835400"/>
          </a:xfrm>
          <a:ln/>
        </p:spPr>
      </p:sp>
      <p:sp>
        <p:nvSpPr>
          <p:cNvPr id="12902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658E3D-13F3-4859-8DB4-A92F5D8B721A}" type="slidenum">
              <a:rPr lang="de-DE"/>
              <a:pPr/>
              <a:t>51</a:t>
            </a:fld>
            <a:endParaRPr lang="de-DE"/>
          </a:p>
        </p:txBody>
      </p:sp>
      <p:sp>
        <p:nvSpPr>
          <p:cNvPr id="132098" name="Rectangle 2"/>
          <p:cNvSpPr>
            <a:spLocks noGrp="1" noRot="1" noChangeAspect="1" noChangeArrowheads="1" noTextEdit="1"/>
          </p:cNvSpPr>
          <p:nvPr>
            <p:ph type="sldImg"/>
          </p:nvPr>
        </p:nvSpPr>
        <p:spPr>
          <a:xfrm>
            <a:off x="995363" y="769938"/>
            <a:ext cx="5113337" cy="3835400"/>
          </a:xfrm>
          <a:ln/>
        </p:spPr>
      </p:sp>
      <p:sp>
        <p:nvSpPr>
          <p:cNvPr id="13209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5A6840-B47F-4F47-9713-3FBFB0E2C20C}" type="slidenum">
              <a:rPr lang="de-DE"/>
              <a:pPr/>
              <a:t>52</a:t>
            </a:fld>
            <a:endParaRPr lang="de-DE"/>
          </a:p>
        </p:txBody>
      </p:sp>
      <p:sp>
        <p:nvSpPr>
          <p:cNvPr id="133122" name="Rectangle 2"/>
          <p:cNvSpPr>
            <a:spLocks noGrp="1" noRot="1" noChangeAspect="1" noChangeArrowheads="1" noTextEdit="1"/>
          </p:cNvSpPr>
          <p:nvPr>
            <p:ph type="sldImg"/>
          </p:nvPr>
        </p:nvSpPr>
        <p:spPr>
          <a:xfrm>
            <a:off x="995363" y="769938"/>
            <a:ext cx="5113337" cy="3835400"/>
          </a:xfrm>
          <a:ln/>
        </p:spPr>
      </p:sp>
      <p:sp>
        <p:nvSpPr>
          <p:cNvPr id="1331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D290D3-7AC3-47FD-9833-2C39C8BA3227}" type="slidenum">
              <a:rPr lang="de-DE"/>
              <a:pPr/>
              <a:t>53</a:t>
            </a:fld>
            <a:endParaRPr lang="de-DE"/>
          </a:p>
        </p:txBody>
      </p:sp>
      <p:sp>
        <p:nvSpPr>
          <p:cNvPr id="134146" name="Rectangle 2"/>
          <p:cNvSpPr>
            <a:spLocks noGrp="1" noRot="1" noChangeAspect="1" noChangeArrowheads="1" noTextEdit="1"/>
          </p:cNvSpPr>
          <p:nvPr>
            <p:ph type="sldImg"/>
          </p:nvPr>
        </p:nvSpPr>
        <p:spPr>
          <a:xfrm>
            <a:off x="995363" y="769938"/>
            <a:ext cx="5113337" cy="3835400"/>
          </a:xfrm>
          <a:ln/>
        </p:spPr>
      </p:sp>
      <p:sp>
        <p:nvSpPr>
          <p:cNvPr id="13414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719862-1DA5-47CF-9777-ECDBCB5ECEEF}" type="slidenum">
              <a:rPr lang="de-DE"/>
              <a:pPr/>
              <a:t>54</a:t>
            </a:fld>
            <a:endParaRPr lang="de-DE"/>
          </a:p>
        </p:txBody>
      </p:sp>
      <p:sp>
        <p:nvSpPr>
          <p:cNvPr id="135170" name="Rectangle 2"/>
          <p:cNvSpPr>
            <a:spLocks noGrp="1" noRot="1" noChangeAspect="1" noChangeArrowheads="1" noTextEdit="1"/>
          </p:cNvSpPr>
          <p:nvPr>
            <p:ph type="sldImg"/>
          </p:nvPr>
        </p:nvSpPr>
        <p:spPr>
          <a:xfrm>
            <a:off x="995363" y="769938"/>
            <a:ext cx="5113337" cy="3835400"/>
          </a:xfrm>
          <a:ln/>
        </p:spPr>
      </p:sp>
      <p:sp>
        <p:nvSpPr>
          <p:cNvPr id="1351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FDC0D3-5EE4-468B-8EC6-1141A6CB5259}" type="slidenum">
              <a:rPr lang="de-DE"/>
              <a:pPr/>
              <a:t>55</a:t>
            </a:fld>
            <a:endParaRPr lang="de-DE"/>
          </a:p>
        </p:txBody>
      </p:sp>
      <p:sp>
        <p:nvSpPr>
          <p:cNvPr id="136194" name="Rectangle 2"/>
          <p:cNvSpPr>
            <a:spLocks noGrp="1" noRot="1" noChangeAspect="1" noChangeArrowheads="1" noTextEdit="1"/>
          </p:cNvSpPr>
          <p:nvPr>
            <p:ph type="sldImg"/>
          </p:nvPr>
        </p:nvSpPr>
        <p:spPr>
          <a:xfrm>
            <a:off x="995363" y="769938"/>
            <a:ext cx="5113337" cy="3835400"/>
          </a:xfrm>
          <a:ln/>
        </p:spPr>
      </p:sp>
      <p:sp>
        <p:nvSpPr>
          <p:cNvPr id="13619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FFF240-879E-4AB9-99FD-8AE973723302}" type="slidenum">
              <a:rPr lang="de-DE"/>
              <a:pPr/>
              <a:t>6</a:t>
            </a:fld>
            <a:endParaRPr lang="de-DE"/>
          </a:p>
        </p:txBody>
      </p:sp>
      <p:sp>
        <p:nvSpPr>
          <p:cNvPr id="83970" name="Rectangle 2"/>
          <p:cNvSpPr>
            <a:spLocks noGrp="1" noRot="1" noChangeAspect="1" noChangeArrowheads="1" noTextEdit="1"/>
          </p:cNvSpPr>
          <p:nvPr>
            <p:ph type="sldImg"/>
          </p:nvPr>
        </p:nvSpPr>
        <p:spPr>
          <a:xfrm>
            <a:off x="995363" y="769938"/>
            <a:ext cx="5113337" cy="3835400"/>
          </a:xfrm>
          <a:ln/>
        </p:spPr>
      </p:sp>
      <p:sp>
        <p:nvSpPr>
          <p:cNvPr id="839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8135BB-1825-40C5-B88C-82005FCBF170}" type="slidenum">
              <a:rPr lang="de-DE"/>
              <a:pPr/>
              <a:t>7</a:t>
            </a:fld>
            <a:endParaRPr lang="de-DE"/>
          </a:p>
        </p:txBody>
      </p:sp>
      <p:sp>
        <p:nvSpPr>
          <p:cNvPr id="84994" name="Rectangle 2"/>
          <p:cNvSpPr>
            <a:spLocks noGrp="1" noRot="1" noChangeAspect="1" noChangeArrowheads="1" noTextEdit="1"/>
          </p:cNvSpPr>
          <p:nvPr>
            <p:ph type="sldImg"/>
          </p:nvPr>
        </p:nvSpPr>
        <p:spPr>
          <a:xfrm>
            <a:off x="995363" y="769938"/>
            <a:ext cx="5113337" cy="3835400"/>
          </a:xfrm>
          <a:ln/>
        </p:spPr>
      </p:sp>
      <p:sp>
        <p:nvSpPr>
          <p:cNvPr id="8499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8F1AA9-2B3F-4B02-8718-3B8EDC73AC43}" type="slidenum">
              <a:rPr lang="de-DE"/>
              <a:pPr/>
              <a:t>8</a:t>
            </a:fld>
            <a:endParaRPr lang="de-DE"/>
          </a:p>
        </p:txBody>
      </p:sp>
      <p:sp>
        <p:nvSpPr>
          <p:cNvPr id="86018" name="Rectangle 2"/>
          <p:cNvSpPr>
            <a:spLocks noGrp="1" noRot="1" noChangeAspect="1" noChangeArrowheads="1" noTextEdit="1"/>
          </p:cNvSpPr>
          <p:nvPr>
            <p:ph type="sldImg"/>
          </p:nvPr>
        </p:nvSpPr>
        <p:spPr>
          <a:xfrm>
            <a:off x="995363" y="769938"/>
            <a:ext cx="5113337" cy="3835400"/>
          </a:xfrm>
          <a:ln/>
        </p:spPr>
      </p:sp>
      <p:sp>
        <p:nvSpPr>
          <p:cNvPr id="8601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E7CE6-EDD9-4548-B700-479835C823D4}" type="slidenum">
              <a:rPr lang="de-DE"/>
              <a:pPr/>
              <a:t>9</a:t>
            </a:fld>
            <a:endParaRPr lang="de-DE"/>
          </a:p>
        </p:txBody>
      </p:sp>
      <p:sp>
        <p:nvSpPr>
          <p:cNvPr id="90114" name="Rectangle 2"/>
          <p:cNvSpPr>
            <a:spLocks noGrp="1" noRot="1" noChangeAspect="1" noChangeArrowheads="1" noTextEdit="1"/>
          </p:cNvSpPr>
          <p:nvPr>
            <p:ph type="sldImg"/>
          </p:nvPr>
        </p:nvSpPr>
        <p:spPr>
          <a:xfrm>
            <a:off x="995363" y="769938"/>
            <a:ext cx="5113337" cy="3835400"/>
          </a:xfrm>
          <a:ln/>
        </p:spPr>
      </p:sp>
      <p:sp>
        <p:nvSpPr>
          <p:cNvPr id="90115" name="Rectangle 3"/>
          <p:cNvSpPr>
            <a:spLocks noGrp="1" noChangeArrowheads="1"/>
          </p:cNvSpPr>
          <p:nvPr>
            <p:ph type="body" idx="1"/>
          </p:nvPr>
        </p:nvSpPr>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860F3253-5A83-4D97-9066-210E87000527}" type="slidenum">
              <a:rPr lang="de-DE"/>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5E27895E-3F34-4AD0-A3EE-14CE4A29E046}" type="slidenum">
              <a:rPr lang="de-DE"/>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367FEFC2-2AC5-4824-AF82-AB48B3D29747}" type="slidenum">
              <a:rPr lang="de-DE"/>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0A2A1E2D-43D4-4E77-8467-A1BC87684CDA}" type="slidenum">
              <a:rPr lang="de-DE"/>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0685C453-D1EC-45C1-B992-B1A43C9FF99A}" type="slidenum">
              <a:rPr lang="de-DE"/>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0209897E-EE11-448C-ACEC-8DCBC25982A0}" type="slidenum">
              <a:rPr lang="de-DE"/>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lvl1pPr>
          </a:lstStyle>
          <a:p>
            <a:endParaRPr lang="de-DE"/>
          </a:p>
        </p:txBody>
      </p:sp>
      <p:sp>
        <p:nvSpPr>
          <p:cNvPr id="8" name="Fußzeilenplatzhalter 7"/>
          <p:cNvSpPr>
            <a:spLocks noGrp="1"/>
          </p:cNvSpPr>
          <p:nvPr>
            <p:ph type="ftr" sz="quarter" idx="11"/>
          </p:nvPr>
        </p:nvSpPr>
        <p:spPr/>
        <p:txBody>
          <a:bodyPr/>
          <a:lstStyle>
            <a:lvl1pPr>
              <a:defRPr/>
            </a:lvl1pPr>
          </a:lstStyle>
          <a:p>
            <a:endParaRPr lang="de-DE"/>
          </a:p>
        </p:txBody>
      </p:sp>
      <p:sp>
        <p:nvSpPr>
          <p:cNvPr id="9" name="Foliennummernplatzhalter 8"/>
          <p:cNvSpPr>
            <a:spLocks noGrp="1"/>
          </p:cNvSpPr>
          <p:nvPr>
            <p:ph type="sldNum" sz="quarter" idx="12"/>
          </p:nvPr>
        </p:nvSpPr>
        <p:spPr/>
        <p:txBody>
          <a:bodyPr/>
          <a:lstStyle>
            <a:lvl1pPr>
              <a:defRPr/>
            </a:lvl1pPr>
          </a:lstStyle>
          <a:p>
            <a:fld id="{1A4BBDB5-25C6-4E67-A128-02BA698DA1D6}" type="slidenum">
              <a:rPr lang="de-DE"/>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vl1pPr>
          </a:lstStyle>
          <a:p>
            <a:endParaRPr lang="de-DE"/>
          </a:p>
        </p:txBody>
      </p:sp>
      <p:sp>
        <p:nvSpPr>
          <p:cNvPr id="4" name="Fußzeilenplatzhalter 3"/>
          <p:cNvSpPr>
            <a:spLocks noGrp="1"/>
          </p:cNvSpPr>
          <p:nvPr>
            <p:ph type="ftr" sz="quarter" idx="11"/>
          </p:nvPr>
        </p:nvSpPr>
        <p:spPr/>
        <p:txBody>
          <a:bodyPr/>
          <a:lstStyle>
            <a:lvl1pPr>
              <a:defRPr/>
            </a:lvl1pPr>
          </a:lstStyle>
          <a:p>
            <a:endParaRPr lang="de-DE"/>
          </a:p>
        </p:txBody>
      </p:sp>
      <p:sp>
        <p:nvSpPr>
          <p:cNvPr id="5" name="Foliennummernplatzhalter 4"/>
          <p:cNvSpPr>
            <a:spLocks noGrp="1"/>
          </p:cNvSpPr>
          <p:nvPr>
            <p:ph type="sldNum" sz="quarter" idx="12"/>
          </p:nvPr>
        </p:nvSpPr>
        <p:spPr/>
        <p:txBody>
          <a:bodyPr/>
          <a:lstStyle>
            <a:lvl1pPr>
              <a:defRPr/>
            </a:lvl1pPr>
          </a:lstStyle>
          <a:p>
            <a:fld id="{68EE119E-5FCE-4E4F-AF94-E8CF712935DE}" type="slidenum">
              <a:rPr lang="de-DE"/>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p>
        </p:txBody>
      </p:sp>
      <p:sp>
        <p:nvSpPr>
          <p:cNvPr id="3" name="Fußzeilenplatzhalter 2"/>
          <p:cNvSpPr>
            <a:spLocks noGrp="1"/>
          </p:cNvSpPr>
          <p:nvPr>
            <p:ph type="ftr" sz="quarter" idx="11"/>
          </p:nvPr>
        </p:nvSpPr>
        <p:spPr/>
        <p:txBody>
          <a:bodyPr/>
          <a:lstStyle>
            <a:lvl1pPr>
              <a:defRPr/>
            </a:lvl1pPr>
          </a:lstStyle>
          <a:p>
            <a:endParaRPr lang="de-DE"/>
          </a:p>
        </p:txBody>
      </p:sp>
      <p:sp>
        <p:nvSpPr>
          <p:cNvPr id="4" name="Foliennummernplatzhalter 3"/>
          <p:cNvSpPr>
            <a:spLocks noGrp="1"/>
          </p:cNvSpPr>
          <p:nvPr>
            <p:ph type="sldNum" sz="quarter" idx="12"/>
          </p:nvPr>
        </p:nvSpPr>
        <p:spPr/>
        <p:txBody>
          <a:bodyPr/>
          <a:lstStyle>
            <a:lvl1pPr>
              <a:defRPr/>
            </a:lvl1pPr>
          </a:lstStyle>
          <a:p>
            <a:fld id="{2E786B2D-6B4D-41D3-80F5-5B6A47101E07}" type="slidenum">
              <a:rPr lang="de-DE"/>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B46964AF-BAE5-49A6-B079-B374C60BD8F5}" type="slidenum">
              <a:rPr lang="de-DE"/>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52DE3A33-E8D9-45FF-AE57-DA01A15FC7A5}" type="slidenum">
              <a:rPr lang="de-DE"/>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5F5484E-10E9-4C31-8660-A60BFACEC2D1}" type="slidenum">
              <a:rPr lang="de-DE"/>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7.emf"/><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7.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wmf"/><Relationship Id="rId5" Type="http://schemas.openxmlformats.org/officeDocument/2006/relationships/oleObject" Target="../embeddings/oleObject3.bin"/><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oleObject" Target="../embeddings/oleObject12.bin"/><Relationship Id="rId4" Type="http://schemas.openxmlformats.org/officeDocument/2006/relationships/image" Target="../media/image4.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5.wmf"/></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2.wmf"/><Relationship Id="rId4" Type="http://schemas.openxmlformats.org/officeDocument/2006/relationships/oleObject" Target="../embeddings/oleObject14.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5.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12.jpeg"/><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5.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42.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oleObject" Target="../embeddings/oleObject19.bin"/><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2.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2.wmf"/></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90.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customXml" Target="../ink/ink1.xml"/><Relationship Id="rId5" Type="http://schemas.openxmlformats.org/officeDocument/2006/relationships/image" Target="../media/image49.png"/><Relationship Id="rId4" Type="http://schemas.openxmlformats.org/officeDocument/2006/relationships/image" Target="../media/image48.jpeg"/></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customXml" Target="../ink/ink2.xml"/><Relationship Id="rId4" Type="http://schemas.openxmlformats.org/officeDocument/2006/relationships/image" Target="../media/image51.jpeg"/></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wmf"/><Relationship Id="rId4" Type="http://schemas.openxmlformats.org/officeDocument/2006/relationships/oleObject" Target="../embeddings/oleObject5.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6.png"/><Relationship Id="rId4" Type="http://schemas.openxmlformats.org/officeDocument/2006/relationships/image" Target="../media/image2.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2.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2.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5.wmf"/><Relationship Id="rId4" Type="http://schemas.openxmlformats.org/officeDocument/2006/relationships/oleObject" Target="../embeddings/oleObject27.bin"/></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w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w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w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wmf"/><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69003-6691-0FEE-0E98-090D274B5C53}"/>
            </a:ext>
          </a:extLst>
        </p:cNvPr>
        <p:cNvGrpSpPr/>
        <p:nvPr/>
      </p:nvGrpSpPr>
      <p:grpSpPr>
        <a:xfrm>
          <a:off x="0" y="0"/>
          <a:ext cx="0" cy="0"/>
          <a:chOff x="0" y="0"/>
          <a:chExt cx="0" cy="0"/>
        </a:xfrm>
      </p:grpSpPr>
      <p:pic>
        <p:nvPicPr>
          <p:cNvPr id="69636" name="Picture 4">
            <a:extLst>
              <a:ext uri="{FF2B5EF4-FFF2-40B4-BE49-F238E27FC236}">
                <a16:creationId xmlns:a16="http://schemas.microsoft.com/office/drawing/2014/main" id="{AA6F33B3-4F04-C955-3A44-99773A2BAB31}"/>
              </a:ext>
            </a:extLst>
          </p:cNvPr>
          <p:cNvPicPr>
            <a:picLocks noChangeAspect="1" noChangeArrowheads="1"/>
          </p:cNvPicPr>
          <p:nvPr/>
        </p:nvPicPr>
        <p:blipFill>
          <a:blip r:embed="rId3" cstate="print"/>
          <a:srcRect/>
          <a:stretch>
            <a:fillRect/>
          </a:stretch>
        </p:blipFill>
        <p:spPr bwMode="auto">
          <a:xfrm>
            <a:off x="6413944" y="1192436"/>
            <a:ext cx="2945162" cy="4181252"/>
          </a:xfrm>
          <a:prstGeom prst="rect">
            <a:avLst/>
          </a:prstGeom>
          <a:noFill/>
          <a:ln w="9525">
            <a:noFill/>
            <a:miter lim="800000"/>
            <a:headEnd/>
            <a:tailEnd/>
          </a:ln>
          <a:effectLst/>
        </p:spPr>
      </p:pic>
      <p:sp>
        <p:nvSpPr>
          <p:cNvPr id="69634" name="Rectangle 2">
            <a:extLst>
              <a:ext uri="{FF2B5EF4-FFF2-40B4-BE49-F238E27FC236}">
                <a16:creationId xmlns:a16="http://schemas.microsoft.com/office/drawing/2014/main" id="{D998B835-E8FB-982E-639A-63D83256BF97}"/>
              </a:ext>
            </a:extLst>
          </p:cNvPr>
          <p:cNvSpPr>
            <a:spLocks noGrp="1" noChangeArrowheads="1"/>
          </p:cNvSpPr>
          <p:nvPr>
            <p:ph type="ctrTitle"/>
          </p:nvPr>
        </p:nvSpPr>
        <p:spPr>
          <a:xfrm>
            <a:off x="1716581" y="313609"/>
            <a:ext cx="7336931" cy="863600"/>
          </a:xfrm>
        </p:spPr>
        <p:txBody>
          <a:bodyPr/>
          <a:lstStyle/>
          <a:p>
            <a:r>
              <a:rPr lang="de-DE" sz="5400" b="1" dirty="0">
                <a:ln w="22225">
                  <a:solidFill>
                    <a:schemeClr val="accent2"/>
                  </a:solidFill>
                  <a:prstDash val="solid"/>
                </a:ln>
                <a:solidFill>
                  <a:srgbClr val="008000"/>
                </a:solidFill>
              </a:rPr>
              <a:t>Bernhard Riemann</a:t>
            </a:r>
          </a:p>
        </p:txBody>
      </p:sp>
      <p:sp>
        <p:nvSpPr>
          <p:cNvPr id="69638" name="Rectangle 6">
            <a:extLst>
              <a:ext uri="{FF2B5EF4-FFF2-40B4-BE49-F238E27FC236}">
                <a16:creationId xmlns:a16="http://schemas.microsoft.com/office/drawing/2014/main" id="{53C1722F-66EF-2CE2-1DA4-9656218FD13D}"/>
              </a:ext>
            </a:extLst>
          </p:cNvPr>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69639" name="Object 7">
            <a:extLst>
              <a:ext uri="{FF2B5EF4-FFF2-40B4-BE49-F238E27FC236}">
                <a16:creationId xmlns:a16="http://schemas.microsoft.com/office/drawing/2014/main" id="{2150BFE9-3E85-0C2B-30B6-6513543C054F}"/>
              </a:ext>
            </a:extLst>
          </p:cNvPr>
          <p:cNvGraphicFramePr>
            <a:graphicFrameLocks noChangeAspect="1"/>
          </p:cNvGraphicFramePr>
          <p:nvPr/>
        </p:nvGraphicFramePr>
        <p:xfrm>
          <a:off x="44150" y="313609"/>
          <a:ext cx="1169144" cy="5396885"/>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69639" name="Object 7">
                        <a:extLst>
                          <a:ext uri="{FF2B5EF4-FFF2-40B4-BE49-F238E27FC236}">
                            <a16:creationId xmlns:a16="http://schemas.microsoft.com/office/drawing/2014/main" id="{2150BFE9-3E85-0C2B-30B6-6513543C05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50" y="313609"/>
                        <a:ext cx="1169144" cy="5396885"/>
                      </a:xfrm>
                      <a:prstGeom prst="rect">
                        <a:avLst/>
                      </a:prstGeom>
                      <a:noFill/>
                    </p:spPr>
                  </p:pic>
                </p:oleObj>
              </mc:Fallback>
            </mc:AlternateContent>
          </a:graphicData>
        </a:graphic>
      </p:graphicFrame>
      <p:pic>
        <p:nvPicPr>
          <p:cNvPr id="69642" name="Picture 10" descr="RIEMAG2">
            <a:extLst>
              <a:ext uri="{FF2B5EF4-FFF2-40B4-BE49-F238E27FC236}">
                <a16:creationId xmlns:a16="http://schemas.microsoft.com/office/drawing/2014/main" id="{8198C032-7428-F866-AAB2-AC798F73BC75}"/>
              </a:ext>
            </a:extLst>
          </p:cNvPr>
          <p:cNvPicPr>
            <a:picLocks noChangeAspect="1" noChangeArrowheads="1"/>
          </p:cNvPicPr>
          <p:nvPr/>
        </p:nvPicPr>
        <p:blipFill>
          <a:blip r:embed="rId6" cstate="print"/>
          <a:srcRect/>
          <a:stretch>
            <a:fillRect/>
          </a:stretch>
        </p:blipFill>
        <p:spPr bwMode="auto">
          <a:xfrm>
            <a:off x="1331913" y="1557338"/>
            <a:ext cx="2662237" cy="3816350"/>
          </a:xfrm>
          <a:prstGeom prst="rect">
            <a:avLst/>
          </a:prstGeom>
          <a:noFill/>
        </p:spPr>
      </p:pic>
      <p:sp>
        <p:nvSpPr>
          <p:cNvPr id="2" name="Rechteck 1">
            <a:extLst>
              <a:ext uri="{FF2B5EF4-FFF2-40B4-BE49-F238E27FC236}">
                <a16:creationId xmlns:a16="http://schemas.microsoft.com/office/drawing/2014/main" id="{5F719A25-F59C-4C35-FBCC-BE08F14B4623}"/>
              </a:ext>
            </a:extLst>
          </p:cNvPr>
          <p:cNvSpPr/>
          <p:nvPr/>
        </p:nvSpPr>
        <p:spPr>
          <a:xfrm>
            <a:off x="3507631" y="1021267"/>
            <a:ext cx="4088705" cy="2585323"/>
          </a:xfrm>
          <a:prstGeom prst="rect">
            <a:avLst/>
          </a:prstGeom>
          <a:noFill/>
        </p:spPr>
        <p:txBody>
          <a:bodyPr wrap="square" lIns="91440" tIns="45720" rIns="91440" bIns="45720">
            <a:spAutoFit/>
          </a:bodyPr>
          <a:lstStyle/>
          <a:p>
            <a:pPr algn="ctr"/>
            <a:r>
              <a:rPr lang="de-DE" sz="5400" b="1" cap="none" spc="0" dirty="0">
                <a:ln w="22225">
                  <a:solidFill>
                    <a:schemeClr val="accent2"/>
                  </a:solidFill>
                  <a:prstDash val="solid"/>
                </a:ln>
                <a:solidFill>
                  <a:srgbClr val="008000"/>
                </a:solidFill>
                <a:effectLst/>
              </a:rPr>
              <a:t>zum </a:t>
            </a:r>
            <a:r>
              <a:rPr lang="de-DE" sz="5400" b="1" dirty="0">
                <a:ln w="22225">
                  <a:solidFill>
                    <a:schemeClr val="accent2"/>
                  </a:solidFill>
                  <a:prstDash val="solid"/>
                </a:ln>
                <a:solidFill>
                  <a:srgbClr val="008000"/>
                </a:solidFill>
              </a:rPr>
              <a:t>19</a:t>
            </a:r>
            <a:r>
              <a:rPr lang="de-DE" sz="5400" b="1" cap="none" spc="0" dirty="0">
                <a:ln w="22225">
                  <a:solidFill>
                    <a:schemeClr val="accent2"/>
                  </a:solidFill>
                  <a:prstDash val="solid"/>
                </a:ln>
                <a:solidFill>
                  <a:srgbClr val="008000"/>
                </a:solidFill>
                <a:effectLst/>
              </a:rPr>
              <a:t>0. </a:t>
            </a:r>
          </a:p>
          <a:p>
            <a:pPr algn="ctr"/>
            <a:r>
              <a:rPr lang="de-DE" sz="5400" b="1" cap="none" spc="0" dirty="0">
                <a:ln w="22225">
                  <a:solidFill>
                    <a:schemeClr val="accent2"/>
                  </a:solidFill>
                  <a:prstDash val="solid"/>
                </a:ln>
                <a:solidFill>
                  <a:srgbClr val="008000"/>
                </a:solidFill>
                <a:effectLst/>
              </a:rPr>
              <a:t>Geburtstag</a:t>
            </a:r>
          </a:p>
          <a:p>
            <a:pPr algn="ctr"/>
            <a:r>
              <a:rPr lang="de-DE" sz="5400" b="1" dirty="0">
                <a:ln w="22225">
                  <a:solidFill>
                    <a:schemeClr val="accent2"/>
                  </a:solidFill>
                  <a:prstDash val="solid"/>
                </a:ln>
                <a:solidFill>
                  <a:srgbClr val="008000"/>
                </a:solidFill>
              </a:rPr>
              <a:t>2016</a:t>
            </a:r>
            <a:r>
              <a:rPr lang="de-DE" sz="5400" b="1" dirty="0">
                <a:ln w="22225">
                  <a:solidFill>
                    <a:schemeClr val="accent2"/>
                  </a:solidFill>
                  <a:prstDash val="solid"/>
                </a:ln>
                <a:solidFill>
                  <a:schemeClr val="accent2">
                    <a:lumMod val="40000"/>
                    <a:lumOff val="60000"/>
                  </a:schemeClr>
                </a:solidFill>
              </a:rPr>
              <a:t> </a:t>
            </a:r>
            <a:endParaRPr lang="de-DE" sz="5400" b="1" cap="none" spc="0" dirty="0">
              <a:ln w="22225">
                <a:solidFill>
                  <a:schemeClr val="accent2"/>
                </a:solidFill>
                <a:prstDash val="solid"/>
              </a:ln>
              <a:solidFill>
                <a:schemeClr val="accent2">
                  <a:lumMod val="40000"/>
                  <a:lumOff val="60000"/>
                </a:schemeClr>
              </a:solidFill>
              <a:effectLst/>
            </a:endParaRPr>
          </a:p>
        </p:txBody>
      </p:sp>
      <p:sp>
        <p:nvSpPr>
          <p:cNvPr id="3" name="Text Box 8">
            <a:extLst>
              <a:ext uri="{FF2B5EF4-FFF2-40B4-BE49-F238E27FC236}">
                <a16:creationId xmlns:a16="http://schemas.microsoft.com/office/drawing/2014/main" id="{BED52225-5AB7-BA5A-BD55-A2ED3F2763AC}"/>
              </a:ext>
            </a:extLst>
          </p:cNvPr>
          <p:cNvSpPr txBox="1">
            <a:spLocks noChangeArrowheads="1"/>
          </p:cNvSpPr>
          <p:nvPr/>
        </p:nvSpPr>
        <p:spPr bwMode="auto">
          <a:xfrm>
            <a:off x="89979" y="6535838"/>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4" name="Foliennummernplatzhalter 5">
            <a:extLst>
              <a:ext uri="{FF2B5EF4-FFF2-40B4-BE49-F238E27FC236}">
                <a16:creationId xmlns:a16="http://schemas.microsoft.com/office/drawing/2014/main" id="{2037EDCA-FA64-7BB3-4238-75E291FD1EE8}"/>
              </a:ext>
            </a:extLst>
          </p:cNvPr>
          <p:cNvSpPr txBox="1">
            <a:spLocks/>
          </p:cNvSpPr>
          <p:nvPr/>
        </p:nvSpPr>
        <p:spPr bwMode="auto">
          <a:xfrm>
            <a:off x="7010400" y="6523857"/>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1</a:t>
            </a:fld>
            <a:endParaRPr lang="de-DE" dirty="0"/>
          </a:p>
        </p:txBody>
      </p:sp>
      <p:sp>
        <p:nvSpPr>
          <p:cNvPr id="5" name="Textfeld 4">
            <a:extLst>
              <a:ext uri="{FF2B5EF4-FFF2-40B4-BE49-F238E27FC236}">
                <a16:creationId xmlns:a16="http://schemas.microsoft.com/office/drawing/2014/main" id="{1D14FB0E-0B7D-F511-4DF2-8227581C4A47}"/>
              </a:ext>
            </a:extLst>
          </p:cNvPr>
          <p:cNvSpPr txBox="1"/>
          <p:nvPr/>
        </p:nvSpPr>
        <p:spPr>
          <a:xfrm>
            <a:off x="4124535" y="3714083"/>
            <a:ext cx="2289409" cy="1200329"/>
          </a:xfrm>
          <a:prstGeom prst="rect">
            <a:avLst/>
          </a:prstGeom>
          <a:noFill/>
        </p:spPr>
        <p:txBody>
          <a:bodyPr wrap="none" rtlCol="0">
            <a:spAutoFit/>
          </a:bodyPr>
          <a:lstStyle/>
          <a:p>
            <a:pPr algn="ctr"/>
            <a:r>
              <a:rPr lang="de-DE" dirty="0" err="1"/>
              <a:t>Breselenz</a:t>
            </a:r>
            <a:r>
              <a:rPr lang="de-DE" dirty="0"/>
              <a:t> </a:t>
            </a:r>
          </a:p>
          <a:p>
            <a:pPr algn="ctr"/>
            <a:r>
              <a:rPr lang="de-DE" dirty="0"/>
              <a:t>17. September </a:t>
            </a:r>
          </a:p>
          <a:p>
            <a:pPr algn="ctr"/>
            <a:r>
              <a:rPr lang="de-DE" dirty="0"/>
              <a:t>2026</a:t>
            </a:r>
          </a:p>
        </p:txBody>
      </p:sp>
    </p:spTree>
    <p:extLst>
      <p:ext uri="{BB962C8B-B14F-4D97-AF65-F5344CB8AC3E}">
        <p14:creationId xmlns:p14="http://schemas.microsoft.com/office/powerpoint/2010/main" val="267597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476375" y="404813"/>
            <a:ext cx="6624638" cy="720725"/>
          </a:xfrm>
        </p:spPr>
        <p:txBody>
          <a:bodyPr/>
          <a:lstStyle/>
          <a:p>
            <a:r>
              <a:rPr lang="de-DE" sz="4000"/>
              <a:t>dtv-Atlas der Mathematik</a:t>
            </a:r>
          </a:p>
        </p:txBody>
      </p:sp>
      <p:sp>
        <p:nvSpPr>
          <p:cNvPr id="1536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5364"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5368" name="Rectangle 8"/>
          <p:cNvSpPr>
            <a:spLocks noGrp="1" noChangeArrowheads="1"/>
          </p:cNvSpPr>
          <p:nvPr>
            <p:ph type="subTitle" idx="1"/>
          </p:nvPr>
        </p:nvSpPr>
        <p:spPr>
          <a:xfrm>
            <a:off x="1187450" y="1196975"/>
            <a:ext cx="7634288" cy="576263"/>
          </a:xfrm>
        </p:spPr>
        <p:txBody>
          <a:bodyPr/>
          <a:lstStyle/>
          <a:p>
            <a:pPr>
              <a:lnSpc>
                <a:spcPct val="90000"/>
              </a:lnSpc>
            </a:pPr>
            <a:r>
              <a:rPr lang="de-DE" dirty="0"/>
              <a:t>Benannte Objekte im Inhaltsverzeichnis</a:t>
            </a:r>
          </a:p>
        </p:txBody>
      </p:sp>
      <p:pic>
        <p:nvPicPr>
          <p:cNvPr id="15370" name="Picture 10" descr="dtv-nennungen"/>
          <p:cNvPicPr>
            <a:picLocks noChangeAspect="1" noChangeArrowheads="1"/>
          </p:cNvPicPr>
          <p:nvPr/>
        </p:nvPicPr>
        <p:blipFill>
          <a:blip r:embed="rId5" cstate="print"/>
          <a:srcRect/>
          <a:stretch>
            <a:fillRect/>
          </a:stretch>
        </p:blipFill>
        <p:spPr bwMode="auto">
          <a:xfrm>
            <a:off x="1331913" y="1773238"/>
            <a:ext cx="5619750" cy="2514600"/>
          </a:xfrm>
          <a:prstGeom prst="rect">
            <a:avLst/>
          </a:prstGeom>
          <a:noFill/>
        </p:spPr>
      </p:pic>
      <p:pic>
        <p:nvPicPr>
          <p:cNvPr id="15371" name="Picture 11" descr="dtv-lebensdauer"/>
          <p:cNvPicPr>
            <a:picLocks noChangeAspect="1" noChangeArrowheads="1"/>
          </p:cNvPicPr>
          <p:nvPr/>
        </p:nvPicPr>
        <p:blipFill>
          <a:blip r:embed="rId6" cstate="print"/>
          <a:srcRect/>
          <a:stretch>
            <a:fillRect/>
          </a:stretch>
        </p:blipFill>
        <p:spPr bwMode="auto">
          <a:xfrm>
            <a:off x="1258888" y="4149725"/>
            <a:ext cx="5686425" cy="2133600"/>
          </a:xfrm>
          <a:prstGeom prst="rect">
            <a:avLst/>
          </a:prstGeom>
          <a:noFill/>
        </p:spPr>
      </p:pic>
      <p:sp>
        <p:nvSpPr>
          <p:cNvPr id="15372" name="AutoShape 12"/>
          <p:cNvSpPr>
            <a:spLocks noChangeArrowheads="1"/>
          </p:cNvSpPr>
          <p:nvPr/>
        </p:nvSpPr>
        <p:spPr bwMode="auto">
          <a:xfrm>
            <a:off x="7019925" y="1916113"/>
            <a:ext cx="1873250" cy="2160587"/>
          </a:xfrm>
          <a:prstGeom prst="wedgeRectCallout">
            <a:avLst>
              <a:gd name="adj1" fmla="val -75338"/>
              <a:gd name="adj2" fmla="val 26194"/>
            </a:avLst>
          </a:prstGeom>
          <a:solidFill>
            <a:srgbClr val="E0B9E1"/>
          </a:solidFill>
          <a:ln w="9525">
            <a:solidFill>
              <a:schemeClr val="tx1"/>
            </a:solidFill>
            <a:miter lim="800000"/>
            <a:headEnd/>
            <a:tailEnd/>
          </a:ln>
          <a:effectLst/>
        </p:spPr>
        <p:txBody>
          <a:bodyPr/>
          <a:lstStyle/>
          <a:p>
            <a:pPr algn="ctr"/>
            <a:r>
              <a:rPr lang="de-DE" sz="1800"/>
              <a:t>Das sind die 8 </a:t>
            </a:r>
          </a:p>
          <a:p>
            <a:pPr algn="ctr"/>
            <a:r>
              <a:rPr lang="de-DE" sz="1800"/>
              <a:t>häufigsten,</a:t>
            </a:r>
          </a:p>
          <a:p>
            <a:pPr algn="ctr"/>
            <a:r>
              <a:rPr lang="de-DE" sz="1800"/>
              <a:t>andere </a:t>
            </a:r>
          </a:p>
          <a:p>
            <a:pPr algn="ctr"/>
            <a:r>
              <a:rPr lang="de-DE" sz="1800"/>
              <a:t>Mathematiker haben weniger „eigene“ Objekte</a:t>
            </a:r>
          </a:p>
        </p:txBody>
      </p:sp>
      <p:sp>
        <p:nvSpPr>
          <p:cNvPr id="15373" name="AutoShape 13"/>
          <p:cNvSpPr>
            <a:spLocks noChangeArrowheads="1"/>
          </p:cNvSpPr>
          <p:nvPr/>
        </p:nvSpPr>
        <p:spPr bwMode="auto">
          <a:xfrm rot="16200000">
            <a:off x="5940425" y="4221163"/>
            <a:ext cx="647700" cy="647700"/>
          </a:xfrm>
          <a:prstGeom prst="leftRightArrow">
            <a:avLst>
              <a:gd name="adj1" fmla="val 50000"/>
              <a:gd name="adj2" fmla="val 20000"/>
            </a:avLst>
          </a:prstGeom>
          <a:solidFill>
            <a:srgbClr val="E0B9E1"/>
          </a:solidFill>
          <a:ln w="9525">
            <a:solidFill>
              <a:schemeClr val="tx1"/>
            </a:solidFill>
            <a:miter lim="800000"/>
            <a:headEnd/>
            <a:tailEnd/>
          </a:ln>
          <a:effectLst/>
        </p:spPr>
        <p:txBody>
          <a:bodyPr wrap="none" anchor="ctr"/>
          <a:lstStyle/>
          <a:p>
            <a:endParaRPr lang="de-DE"/>
          </a:p>
        </p:txBody>
      </p:sp>
      <p:pic>
        <p:nvPicPr>
          <p:cNvPr id="15374" name="Picture 14" descr="int"/>
          <p:cNvPicPr>
            <a:picLocks noChangeAspect="1" noChangeArrowheads="1"/>
          </p:cNvPicPr>
          <p:nvPr/>
        </p:nvPicPr>
        <p:blipFill>
          <a:blip r:embed="rId7" cstate="print"/>
          <a:srcRect/>
          <a:stretch>
            <a:fillRect/>
          </a:stretch>
        </p:blipFill>
        <p:spPr bwMode="auto">
          <a:xfrm>
            <a:off x="7524750" y="4221163"/>
            <a:ext cx="722313" cy="1873250"/>
          </a:xfrm>
          <a:prstGeom prst="rect">
            <a:avLst/>
          </a:prstGeom>
          <a:noFill/>
        </p:spPr>
      </p:pic>
      <p:sp>
        <p:nvSpPr>
          <p:cNvPr id="13"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10</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71"/>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grpId="0" nodeType="afterEffect">
                                  <p:stCondLst>
                                    <p:cond delay="0"/>
                                  </p:stCondLst>
                                  <p:childTnLst>
                                    <p:set>
                                      <p:cBhvr>
                                        <p:cTn id="17" dur="1" fill="hold">
                                          <p:stCondLst>
                                            <p:cond delay="0"/>
                                          </p:stCondLst>
                                        </p:cTn>
                                        <p:tgtEl>
                                          <p:spTgt spid="15373"/>
                                        </p:tgtEl>
                                        <p:attrNameLst>
                                          <p:attrName>style.visibility</p:attrName>
                                        </p:attrNameLst>
                                      </p:cBhvr>
                                      <p:to>
                                        <p:strVal val="visible"/>
                                      </p:to>
                                    </p:set>
                                    <p:animEffect transition="in" filter="fade">
                                      <p:cBhvr>
                                        <p:cTn id="18" dur="2000"/>
                                        <p:tgtEl>
                                          <p:spTgt spid="15373"/>
                                        </p:tgtEl>
                                      </p:cBhvr>
                                    </p:animEffec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15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 grpId="0" animBg="1"/>
      <p:bldP spid="153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043608" y="404813"/>
            <a:ext cx="7776864" cy="720725"/>
          </a:xfrm>
        </p:spPr>
        <p:txBody>
          <a:bodyPr/>
          <a:lstStyle/>
          <a:p>
            <a:r>
              <a:rPr lang="de-DE" sz="4000" dirty="0" err="1"/>
              <a:t>Wikipedia</a:t>
            </a:r>
            <a:r>
              <a:rPr lang="de-DE" sz="4000" dirty="0"/>
              <a:t>: Bernhard Riemann</a:t>
            </a:r>
          </a:p>
        </p:txBody>
      </p:sp>
      <p:sp>
        <p:nvSpPr>
          <p:cNvPr id="1536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5364"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15374" name="Picture 14" descr="int"/>
          <p:cNvPicPr>
            <a:picLocks noChangeAspect="1" noChangeArrowheads="1"/>
          </p:cNvPicPr>
          <p:nvPr/>
        </p:nvPicPr>
        <p:blipFill>
          <a:blip r:embed="rId5" cstate="print"/>
          <a:srcRect/>
          <a:stretch>
            <a:fillRect/>
          </a:stretch>
        </p:blipFill>
        <p:spPr bwMode="auto">
          <a:xfrm>
            <a:off x="7668344" y="4869160"/>
            <a:ext cx="722313" cy="1297186"/>
          </a:xfrm>
          <a:prstGeom prst="rect">
            <a:avLst/>
          </a:prstGeom>
          <a:noFill/>
        </p:spPr>
      </p:pic>
      <p:pic>
        <p:nvPicPr>
          <p:cNvPr id="306180" name="Picture 4"/>
          <p:cNvPicPr>
            <a:picLocks noChangeAspect="1" noChangeArrowheads="1"/>
          </p:cNvPicPr>
          <p:nvPr/>
        </p:nvPicPr>
        <p:blipFill>
          <a:blip r:embed="rId6" cstate="print"/>
          <a:srcRect/>
          <a:stretch>
            <a:fillRect/>
          </a:stretch>
        </p:blipFill>
        <p:spPr bwMode="auto">
          <a:xfrm>
            <a:off x="971600" y="1340768"/>
            <a:ext cx="7776864" cy="3257504"/>
          </a:xfrm>
          <a:prstGeom prst="rect">
            <a:avLst/>
          </a:prstGeom>
          <a:noFill/>
          <a:ln w="9525">
            <a:noFill/>
            <a:miter lim="800000"/>
            <a:headEnd/>
            <a:tailEnd/>
          </a:ln>
        </p:spPr>
      </p:pic>
      <p:sp>
        <p:nvSpPr>
          <p:cNvPr id="14"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11</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189F23F-9A12-40B1-B899-33BFC9E91871}"/>
              </a:ext>
            </a:extLst>
          </p:cNvPr>
          <p:cNvPicPr>
            <a:picLocks noChangeAspect="1"/>
          </p:cNvPicPr>
          <p:nvPr/>
        </p:nvPicPr>
        <p:blipFill>
          <a:blip r:embed="rId3"/>
          <a:stretch>
            <a:fillRect/>
          </a:stretch>
        </p:blipFill>
        <p:spPr>
          <a:xfrm>
            <a:off x="5436096" y="1681271"/>
            <a:ext cx="3258056" cy="2971584"/>
          </a:xfrm>
          <a:prstGeom prst="rect">
            <a:avLst/>
          </a:prstGeom>
        </p:spPr>
      </p:pic>
      <p:sp>
        <p:nvSpPr>
          <p:cNvPr id="20482" name="Rectangle 2">
            <a:extLst>
              <a:ext uri="{FF2B5EF4-FFF2-40B4-BE49-F238E27FC236}">
                <a16:creationId xmlns:a16="http://schemas.microsoft.com/office/drawing/2014/main" id="{9E76CEF6-0E3D-4C8A-A867-BCA85DD48723}"/>
              </a:ext>
            </a:extLst>
          </p:cNvPr>
          <p:cNvSpPr>
            <a:spLocks noGrp="1" noChangeArrowheads="1"/>
          </p:cNvSpPr>
          <p:nvPr>
            <p:ph type="ctrTitle"/>
          </p:nvPr>
        </p:nvSpPr>
        <p:spPr>
          <a:xfrm>
            <a:off x="1476375" y="404813"/>
            <a:ext cx="4391025" cy="792162"/>
          </a:xfrm>
        </p:spPr>
        <p:txBody>
          <a:bodyPr anchor="ctr"/>
          <a:lstStyle/>
          <a:p>
            <a:r>
              <a:rPr lang="de-DE" altLang="de-DE" sz="4400"/>
              <a:t>Kindheit       </a:t>
            </a:r>
          </a:p>
        </p:txBody>
      </p:sp>
      <p:sp>
        <p:nvSpPr>
          <p:cNvPr id="20483" name="Rectangle 3">
            <a:extLst>
              <a:ext uri="{FF2B5EF4-FFF2-40B4-BE49-F238E27FC236}">
                <a16:creationId xmlns:a16="http://schemas.microsoft.com/office/drawing/2014/main" id="{71D01368-1229-4512-BEEC-3049B1390E78}"/>
              </a:ext>
            </a:extLst>
          </p:cNvPr>
          <p:cNvSpPr>
            <a:spLocks noChangeArrowheads="1"/>
          </p:cNvSpPr>
          <p:nvPr/>
        </p:nvSpPr>
        <p:spPr bwMode="auto">
          <a:xfrm>
            <a:off x="0" y="-33436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0485" name="Text Box 5">
            <a:extLst>
              <a:ext uri="{FF2B5EF4-FFF2-40B4-BE49-F238E27FC236}">
                <a16:creationId xmlns:a16="http://schemas.microsoft.com/office/drawing/2014/main" id="{3520756C-52F8-4032-9B89-C524082E5649}"/>
              </a:ext>
            </a:extLst>
          </p:cNvPr>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de-DE" sz="1200">
                <a:solidFill>
                  <a:schemeClr val="tx2"/>
                </a:solidFill>
              </a:rPr>
              <a:t>Prof. Dr. Dörte Haftendorn, Universität Lüneburg, www.mathematik-verstehen.de,  Vortrag Johanneum Lüneburg  2006</a:t>
            </a:r>
          </a:p>
        </p:txBody>
      </p:sp>
      <p:sp>
        <p:nvSpPr>
          <p:cNvPr id="20486" name="Text Box 6">
            <a:extLst>
              <a:ext uri="{FF2B5EF4-FFF2-40B4-BE49-F238E27FC236}">
                <a16:creationId xmlns:a16="http://schemas.microsoft.com/office/drawing/2014/main" id="{190B3694-FDE1-497F-A4F1-6D1200C4CDB3}"/>
              </a:ext>
            </a:extLst>
          </p:cNvPr>
          <p:cNvSpPr txBox="1">
            <a:spLocks noChangeArrowheads="1"/>
          </p:cNvSpPr>
          <p:nvPr/>
        </p:nvSpPr>
        <p:spPr bwMode="auto">
          <a:xfrm>
            <a:off x="592138" y="43132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ltLang="de-DE" sz="1800"/>
          </a:p>
        </p:txBody>
      </p:sp>
      <p:pic>
        <p:nvPicPr>
          <p:cNvPr id="20488" name="Picture 8" descr="elbe-streifen">
            <a:extLst>
              <a:ext uri="{FF2B5EF4-FFF2-40B4-BE49-F238E27FC236}">
                <a16:creationId xmlns:a16="http://schemas.microsoft.com/office/drawing/2014/main" id="{FED7FA0C-A45A-402E-9091-FF3B9C1DF4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88913"/>
            <a:ext cx="704850" cy="6119812"/>
          </a:xfrm>
          <a:prstGeom prst="rect">
            <a:avLst/>
          </a:prstGeom>
          <a:noFill/>
          <a:extLst>
            <a:ext uri="{909E8E84-426E-40DD-AFC4-6F175D3DCCD1}">
              <a14:hiddenFill xmlns:a14="http://schemas.microsoft.com/office/drawing/2010/main">
                <a:solidFill>
                  <a:srgbClr val="FFFFFF"/>
                </a:solidFill>
              </a14:hiddenFill>
            </a:ext>
          </a:extLst>
        </p:spPr>
      </p:pic>
      <p:pic>
        <p:nvPicPr>
          <p:cNvPr id="20489" name="Picture 9" descr="RIEHAUS1">
            <a:extLst>
              <a:ext uri="{FF2B5EF4-FFF2-40B4-BE49-F238E27FC236}">
                <a16:creationId xmlns:a16="http://schemas.microsoft.com/office/drawing/2014/main" id="{FAC3CFA3-5E8B-4558-AD00-0239170A74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3213100"/>
            <a:ext cx="4105275" cy="2792413"/>
          </a:xfrm>
          <a:prstGeom prst="rect">
            <a:avLst/>
          </a:prstGeom>
          <a:noFill/>
          <a:extLst>
            <a:ext uri="{909E8E84-426E-40DD-AFC4-6F175D3DCCD1}">
              <a14:hiddenFill xmlns:a14="http://schemas.microsoft.com/office/drawing/2010/main">
                <a:solidFill>
                  <a:srgbClr val="FFFFFF"/>
                </a:solidFill>
              </a14:hiddenFill>
            </a:ext>
          </a:extLst>
        </p:spPr>
      </p:pic>
      <p:sp>
        <p:nvSpPr>
          <p:cNvPr id="20506" name="Text Box 26">
            <a:extLst>
              <a:ext uri="{FF2B5EF4-FFF2-40B4-BE49-F238E27FC236}">
                <a16:creationId xmlns:a16="http://schemas.microsoft.com/office/drawing/2014/main" id="{3DB8640A-433D-40B5-96E0-F0A666549266}"/>
              </a:ext>
            </a:extLst>
          </p:cNvPr>
          <p:cNvSpPr txBox="1">
            <a:spLocks noChangeArrowheads="1"/>
          </p:cNvSpPr>
          <p:nvPr/>
        </p:nvSpPr>
        <p:spPr bwMode="auto">
          <a:xfrm>
            <a:off x="1187450" y="1125538"/>
            <a:ext cx="388937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a:t>Bernhard Riemann</a:t>
            </a:r>
          </a:p>
          <a:p>
            <a:r>
              <a:rPr lang="de-DE" altLang="de-DE"/>
              <a:t>wurde 17. September 1826 in Breselenz bei Dannenberg geboren.</a:t>
            </a:r>
          </a:p>
          <a:p>
            <a:r>
              <a:rPr lang="de-DE" altLang="de-DE"/>
              <a:t>Sein Vater war dort Pastor.</a:t>
            </a:r>
          </a:p>
        </p:txBody>
      </p:sp>
      <p:pic>
        <p:nvPicPr>
          <p:cNvPr id="20507" name="Picture 27" descr="RIEHAUS2">
            <a:extLst>
              <a:ext uri="{FF2B5EF4-FFF2-40B4-BE49-F238E27FC236}">
                <a16:creationId xmlns:a16="http://schemas.microsoft.com/office/drawing/2014/main" id="{EEC95BE0-00DF-4BBB-9B47-6E0C2008CF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163" y="188913"/>
            <a:ext cx="3276600" cy="2589212"/>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a:extLst>
              <a:ext uri="{FF2B5EF4-FFF2-40B4-BE49-F238E27FC236}">
                <a16:creationId xmlns:a16="http://schemas.microsoft.com/office/drawing/2014/main" id="{D07B6166-99D0-4A77-8D26-5C1B609DB255}"/>
              </a:ext>
            </a:extLst>
          </p:cNvPr>
          <p:cNvPicPr>
            <a:picLocks noChangeAspect="1"/>
          </p:cNvPicPr>
          <p:nvPr/>
        </p:nvPicPr>
        <p:blipFill>
          <a:blip r:embed="rId7"/>
          <a:stretch>
            <a:fillRect/>
          </a:stretch>
        </p:blipFill>
        <p:spPr>
          <a:xfrm>
            <a:off x="5461734" y="4725880"/>
            <a:ext cx="1440160" cy="1208660"/>
          </a:xfrm>
          <a:prstGeom prst="rect">
            <a:avLst/>
          </a:prstGeom>
        </p:spPr>
      </p:pic>
      <p:sp>
        <p:nvSpPr>
          <p:cNvPr id="12" name="Textfeld 11">
            <a:extLst>
              <a:ext uri="{FF2B5EF4-FFF2-40B4-BE49-F238E27FC236}">
                <a16:creationId xmlns:a16="http://schemas.microsoft.com/office/drawing/2014/main" id="{3020F509-2585-4200-9089-1F027EAAB449}"/>
              </a:ext>
            </a:extLst>
          </p:cNvPr>
          <p:cNvSpPr txBox="1"/>
          <p:nvPr/>
        </p:nvSpPr>
        <p:spPr>
          <a:xfrm>
            <a:off x="6890352" y="4864605"/>
            <a:ext cx="1989519" cy="1077218"/>
          </a:xfrm>
          <a:prstGeom prst="rect">
            <a:avLst/>
          </a:prstGeom>
          <a:noFill/>
        </p:spPr>
        <p:txBody>
          <a:bodyPr wrap="none" rtlCol="0">
            <a:spAutoFit/>
          </a:bodyPr>
          <a:lstStyle/>
          <a:p>
            <a:r>
              <a:rPr lang="de-DE" sz="1600" dirty="0"/>
              <a:t>Das Pastorat,</a:t>
            </a:r>
          </a:p>
          <a:p>
            <a:r>
              <a:rPr lang="de-DE" sz="1600" dirty="0"/>
              <a:t>fotografiert  von ei-</a:t>
            </a:r>
          </a:p>
          <a:p>
            <a:r>
              <a:rPr lang="de-DE" sz="1600" dirty="0" err="1"/>
              <a:t>nem</a:t>
            </a:r>
            <a:r>
              <a:rPr lang="de-DE" sz="1600" dirty="0"/>
              <a:t> Mathematiker, </a:t>
            </a:r>
          </a:p>
          <a:p>
            <a:r>
              <a:rPr lang="de-DE" sz="1600" dirty="0"/>
              <a:t>vor dem Abriss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6"/>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0"/>
                                  </p:stCondLst>
                                  <p:childTnLst>
                                    <p:set>
                                      <p:cBhvr>
                                        <p:cTn id="9" dur="1" fill="hold">
                                          <p:stCondLst>
                                            <p:cond delay="0"/>
                                          </p:stCondLst>
                                        </p:cTn>
                                        <p:tgtEl>
                                          <p:spTgt spid="20507"/>
                                        </p:tgtEl>
                                        <p:attrNameLst>
                                          <p:attrName>style.visibility</p:attrName>
                                        </p:attrNameLst>
                                      </p:cBhvr>
                                      <p:to>
                                        <p:strVal val="visible"/>
                                      </p:to>
                                    </p:set>
                                    <p:animEffect transition="in" filter="fade">
                                      <p:cBhvr>
                                        <p:cTn id="10" dur="2000"/>
                                        <p:tgtEl>
                                          <p:spTgt spid="2050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elbe-streifen">
            <a:extLst>
              <a:ext uri="{FF2B5EF4-FFF2-40B4-BE49-F238E27FC236}">
                <a16:creationId xmlns:a16="http://schemas.microsoft.com/office/drawing/2014/main" id="{E2C14BC5-2733-4C30-A40A-0CF958A7C7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188913"/>
            <a:ext cx="704850" cy="6119812"/>
          </a:xfrm>
          <a:prstGeom prst="rect">
            <a:avLst/>
          </a:prstGeom>
          <a:noFill/>
          <a:extLst>
            <a:ext uri="{909E8E84-426E-40DD-AFC4-6F175D3DCCD1}">
              <a14:hiddenFill xmlns:a14="http://schemas.microsoft.com/office/drawing/2010/main">
                <a:solidFill>
                  <a:srgbClr val="FFFFFF"/>
                </a:solidFill>
              </a14:hiddenFill>
            </a:ext>
          </a:extLst>
        </p:spPr>
      </p:pic>
      <p:sp>
        <p:nvSpPr>
          <p:cNvPr id="21506" name="Rectangle 2">
            <a:extLst>
              <a:ext uri="{FF2B5EF4-FFF2-40B4-BE49-F238E27FC236}">
                <a16:creationId xmlns:a16="http://schemas.microsoft.com/office/drawing/2014/main" id="{F5EB85FF-8DDC-4985-B3BE-9555AA365F41}"/>
              </a:ext>
            </a:extLst>
          </p:cNvPr>
          <p:cNvSpPr>
            <a:spLocks noGrp="1" noChangeArrowheads="1"/>
          </p:cNvSpPr>
          <p:nvPr>
            <p:ph type="ctrTitle"/>
          </p:nvPr>
        </p:nvSpPr>
        <p:spPr>
          <a:xfrm>
            <a:off x="1476375" y="404813"/>
            <a:ext cx="4535488" cy="792162"/>
          </a:xfrm>
        </p:spPr>
        <p:txBody>
          <a:bodyPr anchor="ctr"/>
          <a:lstStyle/>
          <a:p>
            <a:r>
              <a:rPr lang="de-DE" altLang="de-DE" sz="4400"/>
              <a:t>Kindheit</a:t>
            </a:r>
          </a:p>
        </p:txBody>
      </p:sp>
      <p:sp>
        <p:nvSpPr>
          <p:cNvPr id="21507" name="Rectangle 3">
            <a:extLst>
              <a:ext uri="{FF2B5EF4-FFF2-40B4-BE49-F238E27FC236}">
                <a16:creationId xmlns:a16="http://schemas.microsoft.com/office/drawing/2014/main" id="{27597286-EE70-4947-B219-AB5284BAB0B1}"/>
              </a:ext>
            </a:extLst>
          </p:cNvPr>
          <p:cNvSpPr>
            <a:spLocks noChangeArrowheads="1"/>
          </p:cNvSpPr>
          <p:nvPr/>
        </p:nvSpPr>
        <p:spPr bwMode="auto">
          <a:xfrm>
            <a:off x="0" y="-33436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1508" name="Text Box 4">
            <a:extLst>
              <a:ext uri="{FF2B5EF4-FFF2-40B4-BE49-F238E27FC236}">
                <a16:creationId xmlns:a16="http://schemas.microsoft.com/office/drawing/2014/main" id="{B68547A5-8922-4826-A3C4-D20B661940DA}"/>
              </a:ext>
            </a:extLst>
          </p:cNvPr>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de-DE" sz="1200">
                <a:solidFill>
                  <a:schemeClr val="tx2"/>
                </a:solidFill>
              </a:rPr>
              <a:t>Prof. Dr. Dörte Haftendorn, Universität Lüneburg, www.mathematik-verstehen.de,  Vortrag Johanneum Lüneburg  2006</a:t>
            </a:r>
          </a:p>
        </p:txBody>
      </p:sp>
      <p:sp>
        <p:nvSpPr>
          <p:cNvPr id="21509" name="Text Box 5">
            <a:extLst>
              <a:ext uri="{FF2B5EF4-FFF2-40B4-BE49-F238E27FC236}">
                <a16:creationId xmlns:a16="http://schemas.microsoft.com/office/drawing/2014/main" id="{5D28224D-143C-4C37-80DE-4A3F00F9A8EC}"/>
              </a:ext>
            </a:extLst>
          </p:cNvPr>
          <p:cNvSpPr txBox="1">
            <a:spLocks noChangeArrowheads="1"/>
          </p:cNvSpPr>
          <p:nvPr/>
        </p:nvSpPr>
        <p:spPr bwMode="auto">
          <a:xfrm>
            <a:off x="592138" y="43132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ltLang="de-DE" sz="1800"/>
          </a:p>
        </p:txBody>
      </p:sp>
      <p:pic>
        <p:nvPicPr>
          <p:cNvPr id="21510" name="Picture 6" descr="elbe-streifen">
            <a:extLst>
              <a:ext uri="{FF2B5EF4-FFF2-40B4-BE49-F238E27FC236}">
                <a16:creationId xmlns:a16="http://schemas.microsoft.com/office/drawing/2014/main" id="{775DF8A0-0928-48C1-A71D-3274013E3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704850" cy="6119812"/>
          </a:xfrm>
          <a:prstGeom prst="rect">
            <a:avLst/>
          </a:prstGeom>
          <a:noFill/>
          <a:extLst>
            <a:ext uri="{909E8E84-426E-40DD-AFC4-6F175D3DCCD1}">
              <a14:hiddenFill xmlns:a14="http://schemas.microsoft.com/office/drawing/2010/main">
                <a:solidFill>
                  <a:srgbClr val="FFFFFF"/>
                </a:solidFill>
              </a14:hiddenFill>
            </a:ext>
          </a:extLst>
        </p:spPr>
      </p:pic>
      <p:sp>
        <p:nvSpPr>
          <p:cNvPr id="21514" name="Text Box 10">
            <a:extLst>
              <a:ext uri="{FF2B5EF4-FFF2-40B4-BE49-F238E27FC236}">
                <a16:creationId xmlns:a16="http://schemas.microsoft.com/office/drawing/2014/main" id="{31D50A5F-C055-4AFE-A353-BBB3311788BA}"/>
              </a:ext>
            </a:extLst>
          </p:cNvPr>
          <p:cNvSpPr txBox="1">
            <a:spLocks noChangeArrowheads="1"/>
          </p:cNvSpPr>
          <p:nvPr/>
        </p:nvSpPr>
        <p:spPr bwMode="auto">
          <a:xfrm>
            <a:off x="1187450" y="981075"/>
            <a:ext cx="38893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a:t>später zog die Familie nach</a:t>
            </a:r>
            <a:r>
              <a:rPr lang="en-US" altLang="de-DE" dirty="0"/>
              <a:t> </a:t>
            </a:r>
            <a:r>
              <a:rPr lang="de-DE" altLang="de-DE" dirty="0"/>
              <a:t>Quickborn. </a:t>
            </a:r>
          </a:p>
        </p:txBody>
      </p:sp>
      <p:pic>
        <p:nvPicPr>
          <p:cNvPr id="21516" name="Picture 12" descr="RIEHAUS4">
            <a:extLst>
              <a:ext uri="{FF2B5EF4-FFF2-40B4-BE49-F238E27FC236}">
                <a16:creationId xmlns:a16="http://schemas.microsoft.com/office/drawing/2014/main" id="{A3A59898-86D7-4E9D-B094-55B7FFE530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3860800"/>
            <a:ext cx="3024187" cy="2347913"/>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RIEHAUS3">
            <a:extLst>
              <a:ext uri="{FF2B5EF4-FFF2-40B4-BE49-F238E27FC236}">
                <a16:creationId xmlns:a16="http://schemas.microsoft.com/office/drawing/2014/main" id="{861C3241-2505-44A9-8D57-09DA5195B7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3860800"/>
            <a:ext cx="3240087" cy="2393950"/>
          </a:xfrm>
          <a:prstGeom prst="rect">
            <a:avLst/>
          </a:prstGeom>
          <a:noFill/>
          <a:extLst>
            <a:ext uri="{909E8E84-426E-40DD-AFC4-6F175D3DCCD1}">
              <a14:hiddenFill xmlns:a14="http://schemas.microsoft.com/office/drawing/2010/main">
                <a:solidFill>
                  <a:srgbClr val="FFFFFF"/>
                </a:solidFill>
              </a14:hiddenFill>
            </a:ext>
          </a:extLst>
        </p:spPr>
      </p:pic>
      <p:sp>
        <p:nvSpPr>
          <p:cNvPr id="21519" name="Text Box 15">
            <a:extLst>
              <a:ext uri="{FF2B5EF4-FFF2-40B4-BE49-F238E27FC236}">
                <a16:creationId xmlns:a16="http://schemas.microsoft.com/office/drawing/2014/main" id="{E89A79CA-49A1-4573-B164-06CC2BF6693F}"/>
              </a:ext>
            </a:extLst>
          </p:cNvPr>
          <p:cNvSpPr txBox="1">
            <a:spLocks noChangeArrowheads="1"/>
          </p:cNvSpPr>
          <p:nvPr/>
        </p:nvSpPr>
        <p:spPr bwMode="auto">
          <a:xfrm>
            <a:off x="1258888" y="1916113"/>
            <a:ext cx="36004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dirty="0"/>
              <a:t>Bernhard verlebte eine glückliche Kindheit mit einem Bruder und vier Schwestern. </a:t>
            </a:r>
          </a:p>
        </p:txBody>
      </p:sp>
      <p:pic>
        <p:nvPicPr>
          <p:cNvPr id="2" name="Grafik 1">
            <a:extLst>
              <a:ext uri="{FF2B5EF4-FFF2-40B4-BE49-F238E27FC236}">
                <a16:creationId xmlns:a16="http://schemas.microsoft.com/office/drawing/2014/main" id="{A149BC5D-6A01-446D-84BA-575C0C526DC9}"/>
              </a:ext>
            </a:extLst>
          </p:cNvPr>
          <p:cNvPicPr>
            <a:picLocks noChangeAspect="1"/>
          </p:cNvPicPr>
          <p:nvPr/>
        </p:nvPicPr>
        <p:blipFill>
          <a:blip r:embed="rId6"/>
          <a:stretch>
            <a:fillRect/>
          </a:stretch>
        </p:blipFill>
        <p:spPr>
          <a:xfrm>
            <a:off x="4837679" y="620688"/>
            <a:ext cx="3258056" cy="297158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elbe-streifen"/>
          <p:cNvPicPr>
            <a:picLocks noChangeAspect="1" noChangeArrowheads="1"/>
          </p:cNvPicPr>
          <p:nvPr/>
        </p:nvPicPr>
        <p:blipFill>
          <a:blip r:embed="rId3" cstate="print"/>
          <a:srcRect/>
          <a:stretch>
            <a:fillRect/>
          </a:stretch>
        </p:blipFill>
        <p:spPr bwMode="auto">
          <a:xfrm>
            <a:off x="8243888" y="188913"/>
            <a:ext cx="704850" cy="6119812"/>
          </a:xfrm>
          <a:prstGeom prst="rect">
            <a:avLst/>
          </a:prstGeom>
          <a:noFill/>
        </p:spPr>
      </p:pic>
      <p:sp>
        <p:nvSpPr>
          <p:cNvPr id="2150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150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21510" name="Picture 6" descr="elbe-streifen"/>
          <p:cNvPicPr>
            <a:picLocks noChangeAspect="1" noChangeArrowheads="1"/>
          </p:cNvPicPr>
          <p:nvPr/>
        </p:nvPicPr>
        <p:blipFill>
          <a:blip r:embed="rId3" cstate="print"/>
          <a:srcRect/>
          <a:stretch>
            <a:fillRect/>
          </a:stretch>
        </p:blipFill>
        <p:spPr bwMode="auto">
          <a:xfrm>
            <a:off x="250825" y="188913"/>
            <a:ext cx="704850" cy="6119812"/>
          </a:xfrm>
          <a:prstGeom prst="rect">
            <a:avLst/>
          </a:prstGeom>
          <a:noFill/>
        </p:spPr>
      </p:pic>
      <p:sp>
        <p:nvSpPr>
          <p:cNvPr id="14" name="Titel 13"/>
          <p:cNvSpPr>
            <a:spLocks noGrp="1"/>
          </p:cNvSpPr>
          <p:nvPr>
            <p:ph type="ctrTitle"/>
          </p:nvPr>
        </p:nvSpPr>
        <p:spPr>
          <a:xfrm>
            <a:off x="611560" y="1"/>
            <a:ext cx="7772400" cy="908720"/>
          </a:xfrm>
        </p:spPr>
        <p:txBody>
          <a:bodyPr/>
          <a:lstStyle/>
          <a:p>
            <a:r>
              <a:rPr lang="de-DE" dirty="0"/>
              <a:t>Riemann mit 7 Jahren</a:t>
            </a:r>
          </a:p>
        </p:txBody>
      </p:sp>
      <p:pic>
        <p:nvPicPr>
          <p:cNvPr id="15" name="Grafik 14" descr="brief-7-jahre-1.jpg"/>
          <p:cNvPicPr>
            <a:picLocks noChangeAspect="1"/>
          </p:cNvPicPr>
          <p:nvPr/>
        </p:nvPicPr>
        <p:blipFill>
          <a:blip r:embed="rId4" cstate="print"/>
          <a:stretch>
            <a:fillRect/>
          </a:stretch>
        </p:blipFill>
        <p:spPr>
          <a:xfrm>
            <a:off x="899592" y="764704"/>
            <a:ext cx="7186154" cy="4608512"/>
          </a:xfrm>
          <a:prstGeom prst="rect">
            <a:avLst/>
          </a:prstGeom>
        </p:spPr>
      </p:pic>
      <p:sp>
        <p:nvSpPr>
          <p:cNvPr id="16" name="Textfeld 15"/>
          <p:cNvSpPr txBox="1"/>
          <p:nvPr/>
        </p:nvSpPr>
        <p:spPr>
          <a:xfrm>
            <a:off x="971600" y="5373216"/>
            <a:ext cx="7200800" cy="923330"/>
          </a:xfrm>
          <a:prstGeom prst="rect">
            <a:avLst/>
          </a:prstGeom>
          <a:noFill/>
        </p:spPr>
        <p:txBody>
          <a:bodyPr wrap="square" rtlCol="0">
            <a:spAutoFit/>
          </a:bodyPr>
          <a:lstStyle/>
          <a:p>
            <a:r>
              <a:rPr lang="de-DE" sz="1800" dirty="0"/>
              <a:t>Lieber Vater,  ich wünsche Dir viel Glück und ich hoffe, dass Du mein geliebter Vater nicht nur an Deinem Geburtstage recht froh und </a:t>
            </a:r>
            <a:r>
              <a:rPr lang="de-DE" sz="1800" dirty="0" err="1"/>
              <a:t>glucklich</a:t>
            </a:r>
            <a:r>
              <a:rPr lang="de-DE" sz="1800" dirty="0"/>
              <a:t> bist, sondern Dein ganzes Leben lang  ich will</a:t>
            </a:r>
          </a:p>
        </p:txBody>
      </p:sp>
      <p:sp>
        <p:nvSpPr>
          <p:cNvPr id="10"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14</a:t>
            </a:fld>
            <a:endParaRPr lang="de-DE" sz="1200" dirty="0">
              <a:solidFill>
                <a:schemeClr val="tx2"/>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elbe-streifen"/>
          <p:cNvPicPr>
            <a:picLocks noChangeAspect="1" noChangeArrowheads="1"/>
          </p:cNvPicPr>
          <p:nvPr/>
        </p:nvPicPr>
        <p:blipFill>
          <a:blip r:embed="rId3" cstate="print"/>
          <a:srcRect/>
          <a:stretch>
            <a:fillRect/>
          </a:stretch>
        </p:blipFill>
        <p:spPr bwMode="auto">
          <a:xfrm>
            <a:off x="8243888" y="188913"/>
            <a:ext cx="704850" cy="6119812"/>
          </a:xfrm>
          <a:prstGeom prst="rect">
            <a:avLst/>
          </a:prstGeom>
          <a:noFill/>
        </p:spPr>
      </p:pic>
      <p:sp>
        <p:nvSpPr>
          <p:cNvPr id="2150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150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21510" name="Picture 6" descr="elbe-streifen"/>
          <p:cNvPicPr>
            <a:picLocks noChangeAspect="1" noChangeArrowheads="1"/>
          </p:cNvPicPr>
          <p:nvPr/>
        </p:nvPicPr>
        <p:blipFill>
          <a:blip r:embed="rId3" cstate="print"/>
          <a:srcRect/>
          <a:stretch>
            <a:fillRect/>
          </a:stretch>
        </p:blipFill>
        <p:spPr bwMode="auto">
          <a:xfrm>
            <a:off x="250825" y="188913"/>
            <a:ext cx="704850" cy="6119812"/>
          </a:xfrm>
          <a:prstGeom prst="rect">
            <a:avLst/>
          </a:prstGeom>
          <a:noFill/>
        </p:spPr>
      </p:pic>
      <p:sp>
        <p:nvSpPr>
          <p:cNvPr id="14" name="Titel 13"/>
          <p:cNvSpPr>
            <a:spLocks noGrp="1"/>
          </p:cNvSpPr>
          <p:nvPr>
            <p:ph type="ctrTitle"/>
          </p:nvPr>
        </p:nvSpPr>
        <p:spPr>
          <a:xfrm>
            <a:off x="611560" y="1"/>
            <a:ext cx="7772400" cy="908720"/>
          </a:xfrm>
        </p:spPr>
        <p:txBody>
          <a:bodyPr/>
          <a:lstStyle/>
          <a:p>
            <a:r>
              <a:rPr lang="de-DE" dirty="0"/>
              <a:t>Riemann mit 7 Jahren</a:t>
            </a:r>
          </a:p>
        </p:txBody>
      </p:sp>
      <p:sp>
        <p:nvSpPr>
          <p:cNvPr id="16" name="Textfeld 15"/>
          <p:cNvSpPr txBox="1"/>
          <p:nvPr/>
        </p:nvSpPr>
        <p:spPr>
          <a:xfrm>
            <a:off x="1043608" y="4221088"/>
            <a:ext cx="7200800" cy="2031325"/>
          </a:xfrm>
          <a:prstGeom prst="rect">
            <a:avLst/>
          </a:prstGeom>
          <a:noFill/>
        </p:spPr>
        <p:txBody>
          <a:bodyPr wrap="square" rtlCol="0">
            <a:spAutoFit/>
          </a:bodyPr>
          <a:lstStyle/>
          <a:p>
            <a:r>
              <a:rPr lang="de-DE" sz="1800" dirty="0"/>
              <a:t>Dir auch durch Fleiß und Gehorsam recht viel Freude machen</a:t>
            </a:r>
          </a:p>
          <a:p>
            <a:r>
              <a:rPr lang="de-DE" sz="1800" dirty="0"/>
              <a:t>                                                          Dein</a:t>
            </a:r>
          </a:p>
          <a:p>
            <a:r>
              <a:rPr lang="de-DE" sz="1800" dirty="0"/>
              <a:t>				Dich liebender Sohn </a:t>
            </a:r>
          </a:p>
          <a:p>
            <a:r>
              <a:rPr lang="de-DE" sz="1800" dirty="0"/>
              <a:t>Quickborn den 21 </a:t>
            </a:r>
            <a:r>
              <a:rPr lang="de-DE" sz="1800" dirty="0" err="1"/>
              <a:t>ten</a:t>
            </a:r>
            <a:r>
              <a:rPr lang="de-DE" sz="1800" dirty="0"/>
              <a:t> 			Bernhard</a:t>
            </a:r>
          </a:p>
          <a:p>
            <a:r>
              <a:rPr lang="de-DE" sz="1800" dirty="0"/>
              <a:t>Dezember </a:t>
            </a:r>
          </a:p>
          <a:p>
            <a:r>
              <a:rPr lang="de-DE" sz="1800" dirty="0"/>
              <a:t>1833</a:t>
            </a:r>
          </a:p>
          <a:p>
            <a:endParaRPr lang="de-DE" sz="1800" dirty="0"/>
          </a:p>
        </p:txBody>
      </p:sp>
      <p:pic>
        <p:nvPicPr>
          <p:cNvPr id="10" name="Grafik 9" descr="brief-7-jahre-2.jpg"/>
          <p:cNvPicPr>
            <a:picLocks noChangeAspect="1"/>
          </p:cNvPicPr>
          <p:nvPr/>
        </p:nvPicPr>
        <p:blipFill>
          <a:blip r:embed="rId4" cstate="print"/>
          <a:stretch>
            <a:fillRect/>
          </a:stretch>
        </p:blipFill>
        <p:spPr>
          <a:xfrm>
            <a:off x="1547664" y="764704"/>
            <a:ext cx="5676900" cy="3276600"/>
          </a:xfrm>
          <a:prstGeom prst="rect">
            <a:avLst/>
          </a:prstGeom>
        </p:spPr>
      </p:pic>
      <p:sp>
        <p:nvSpPr>
          <p:cNvPr id="11"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15</a:t>
            </a:fld>
            <a:endParaRPr lang="de-DE" sz="1200" dirty="0">
              <a:solidFill>
                <a:schemeClr val="tx2"/>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elbe-streifen"/>
          <p:cNvPicPr>
            <a:picLocks noChangeAspect="1" noChangeArrowheads="1"/>
          </p:cNvPicPr>
          <p:nvPr/>
        </p:nvPicPr>
        <p:blipFill>
          <a:blip r:embed="rId3" cstate="print"/>
          <a:srcRect/>
          <a:stretch>
            <a:fillRect/>
          </a:stretch>
        </p:blipFill>
        <p:spPr bwMode="auto">
          <a:xfrm>
            <a:off x="8331646" y="188913"/>
            <a:ext cx="704850" cy="6119812"/>
          </a:xfrm>
          <a:prstGeom prst="rect">
            <a:avLst/>
          </a:prstGeom>
          <a:noFill/>
        </p:spPr>
      </p:pic>
      <p:sp>
        <p:nvSpPr>
          <p:cNvPr id="2150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150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21510" name="Picture 6" descr="elbe-streifen"/>
          <p:cNvPicPr>
            <a:picLocks noChangeAspect="1" noChangeArrowheads="1"/>
          </p:cNvPicPr>
          <p:nvPr/>
        </p:nvPicPr>
        <p:blipFill>
          <a:blip r:embed="rId3" cstate="print"/>
          <a:srcRect/>
          <a:stretch>
            <a:fillRect/>
          </a:stretch>
        </p:blipFill>
        <p:spPr bwMode="auto">
          <a:xfrm>
            <a:off x="250825" y="188913"/>
            <a:ext cx="704850" cy="6119812"/>
          </a:xfrm>
          <a:prstGeom prst="rect">
            <a:avLst/>
          </a:prstGeom>
          <a:noFill/>
        </p:spPr>
      </p:pic>
      <p:sp>
        <p:nvSpPr>
          <p:cNvPr id="14" name="Titel 13"/>
          <p:cNvSpPr>
            <a:spLocks noGrp="1"/>
          </p:cNvSpPr>
          <p:nvPr>
            <p:ph type="ctrTitle"/>
          </p:nvPr>
        </p:nvSpPr>
        <p:spPr>
          <a:xfrm>
            <a:off x="611560" y="1"/>
            <a:ext cx="7772400" cy="908720"/>
          </a:xfrm>
        </p:spPr>
        <p:txBody>
          <a:bodyPr/>
          <a:lstStyle/>
          <a:p>
            <a:r>
              <a:rPr lang="de-DE" dirty="0"/>
              <a:t>Riemann mit 9 Jahren</a:t>
            </a:r>
          </a:p>
        </p:txBody>
      </p:sp>
      <p:pic>
        <p:nvPicPr>
          <p:cNvPr id="11" name="Grafik 10" descr="Tagebuch-anfang-9j.jpg"/>
          <p:cNvPicPr>
            <a:picLocks noChangeAspect="1"/>
          </p:cNvPicPr>
          <p:nvPr/>
        </p:nvPicPr>
        <p:blipFill>
          <a:blip r:embed="rId4" cstate="print"/>
          <a:stretch>
            <a:fillRect/>
          </a:stretch>
        </p:blipFill>
        <p:spPr>
          <a:xfrm>
            <a:off x="1187624" y="908720"/>
            <a:ext cx="6624736" cy="3604980"/>
          </a:xfrm>
          <a:prstGeom prst="rect">
            <a:avLst/>
          </a:prstGeom>
        </p:spPr>
      </p:pic>
      <p:sp>
        <p:nvSpPr>
          <p:cNvPr id="12" name="Textfeld 11"/>
          <p:cNvSpPr txBox="1"/>
          <p:nvPr/>
        </p:nvSpPr>
        <p:spPr>
          <a:xfrm>
            <a:off x="971600" y="4549676"/>
            <a:ext cx="6840760" cy="1754326"/>
          </a:xfrm>
          <a:prstGeom prst="rect">
            <a:avLst/>
          </a:prstGeom>
          <a:noFill/>
        </p:spPr>
        <p:txBody>
          <a:bodyPr wrap="square" rtlCol="0">
            <a:spAutoFit/>
          </a:bodyPr>
          <a:lstStyle/>
          <a:p>
            <a:r>
              <a:rPr lang="de-DE" dirty="0"/>
              <a:t>Kurzer Vorbericht über die vergangenen Jahre </a:t>
            </a:r>
          </a:p>
          <a:p>
            <a:r>
              <a:rPr lang="de-DE" sz="2000" dirty="0"/>
              <a:t>1826 den 17 </a:t>
            </a:r>
            <a:r>
              <a:rPr lang="de-DE" sz="2000" dirty="0" err="1"/>
              <a:t>ten</a:t>
            </a:r>
            <a:r>
              <a:rPr lang="de-DE" sz="2000" dirty="0"/>
              <a:t> September Sonntag  morgens 1 Uhr wurde ich geboren. 7 Jahre </a:t>
            </a:r>
            <a:r>
              <a:rPr lang="de-DE" sz="2000" dirty="0" err="1"/>
              <a:t>spater</a:t>
            </a:r>
            <a:r>
              <a:rPr lang="de-DE" sz="2000" dirty="0"/>
              <a:t> 1833 den 8 </a:t>
            </a:r>
            <a:r>
              <a:rPr lang="de-DE" sz="2000" dirty="0" err="1"/>
              <a:t>ten</a:t>
            </a:r>
            <a:r>
              <a:rPr lang="de-DE" sz="2000" dirty="0"/>
              <a:t> Mai zog mein </a:t>
            </a:r>
          </a:p>
          <a:p>
            <a:r>
              <a:rPr lang="de-DE" sz="2000" dirty="0">
                <a:solidFill>
                  <a:schemeClr val="bg1">
                    <a:lumMod val="65000"/>
                  </a:schemeClr>
                </a:solidFill>
              </a:rPr>
              <a:t>Vater von </a:t>
            </a:r>
            <a:r>
              <a:rPr lang="de-DE" sz="2000" dirty="0" err="1">
                <a:solidFill>
                  <a:schemeClr val="bg1">
                    <a:lumMod val="65000"/>
                  </a:schemeClr>
                </a:solidFill>
              </a:rPr>
              <a:t>Breselenz</a:t>
            </a:r>
            <a:r>
              <a:rPr lang="de-DE" sz="2000" dirty="0">
                <a:solidFill>
                  <a:schemeClr val="bg1">
                    <a:lumMod val="65000"/>
                  </a:schemeClr>
                </a:solidFill>
              </a:rPr>
              <a:t> nach Quickborn</a:t>
            </a:r>
          </a:p>
        </p:txBody>
      </p:sp>
      <p:sp>
        <p:nvSpPr>
          <p:cNvPr id="10"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16</a:t>
            </a:fld>
            <a:endParaRPr lang="de-DE" sz="1200" dirty="0">
              <a:solidFill>
                <a:schemeClr val="tx2"/>
              </a:solidFil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ctrTitle"/>
          </p:nvPr>
        </p:nvSpPr>
        <p:spPr>
          <a:xfrm>
            <a:off x="1476375" y="404813"/>
            <a:ext cx="6767513" cy="792162"/>
          </a:xfrm>
        </p:spPr>
        <p:txBody>
          <a:bodyPr/>
          <a:lstStyle/>
          <a:p>
            <a:r>
              <a:rPr lang="de-DE"/>
              <a:t>Hannover</a:t>
            </a:r>
          </a:p>
        </p:txBody>
      </p:sp>
      <p:sp>
        <p:nvSpPr>
          <p:cNvPr id="22533" name="Rectangle 5"/>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2535" name="Text Box 7"/>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22538" name="Text Box 10"/>
          <p:cNvSpPr txBox="1">
            <a:spLocks noChangeArrowheads="1"/>
          </p:cNvSpPr>
          <p:nvPr/>
        </p:nvSpPr>
        <p:spPr bwMode="auto">
          <a:xfrm>
            <a:off x="3635375" y="1125538"/>
            <a:ext cx="5040313" cy="1552575"/>
          </a:xfrm>
          <a:prstGeom prst="rect">
            <a:avLst/>
          </a:prstGeom>
          <a:noFill/>
          <a:ln w="9525">
            <a:noFill/>
            <a:miter lim="800000"/>
            <a:headEnd/>
            <a:tailEnd/>
          </a:ln>
          <a:effectLst/>
        </p:spPr>
        <p:txBody>
          <a:bodyPr>
            <a:spAutoFit/>
          </a:bodyPr>
          <a:lstStyle/>
          <a:p>
            <a:r>
              <a:rPr lang="de-DE"/>
              <a:t>Nach der Konfirmation wohnte er in Hannover bei seiner Großmutter –einer Hofratswitwe-, damit er dort das Lyzeum besuchen konnte.</a:t>
            </a:r>
          </a:p>
        </p:txBody>
      </p:sp>
      <p:sp>
        <p:nvSpPr>
          <p:cNvPr id="22541" name="Text Box 13"/>
          <p:cNvSpPr txBox="1">
            <a:spLocks noChangeArrowheads="1"/>
          </p:cNvSpPr>
          <p:nvPr/>
        </p:nvSpPr>
        <p:spPr bwMode="auto">
          <a:xfrm>
            <a:off x="3635375" y="3716338"/>
            <a:ext cx="2879725" cy="2282825"/>
          </a:xfrm>
          <a:prstGeom prst="rect">
            <a:avLst/>
          </a:prstGeom>
          <a:noFill/>
          <a:ln w="9525">
            <a:noFill/>
            <a:miter lim="800000"/>
            <a:headEnd/>
            <a:tailEnd/>
          </a:ln>
          <a:effectLst/>
        </p:spPr>
        <p:txBody>
          <a:bodyPr>
            <a:spAutoFit/>
          </a:bodyPr>
          <a:lstStyle/>
          <a:p>
            <a:pPr>
              <a:spcBef>
                <a:spcPct val="50000"/>
              </a:spcBef>
            </a:pPr>
            <a:r>
              <a:rPr lang="de-DE"/>
              <a:t>Er war 15 Jahre alt, als er wegen des Todes der Großmutter Hannover verlassen musste  </a:t>
            </a:r>
          </a:p>
        </p:txBody>
      </p:sp>
      <p:pic>
        <p:nvPicPr>
          <p:cNvPr id="22545" name="Picture 17" descr="rathaus+marktkirche-hannover"/>
          <p:cNvPicPr>
            <a:picLocks noChangeAspect="1" noChangeArrowheads="1"/>
          </p:cNvPicPr>
          <p:nvPr/>
        </p:nvPicPr>
        <p:blipFill>
          <a:blip r:embed="rId3" cstate="print"/>
          <a:srcRect/>
          <a:stretch>
            <a:fillRect/>
          </a:stretch>
        </p:blipFill>
        <p:spPr bwMode="auto">
          <a:xfrm>
            <a:off x="468313" y="1557338"/>
            <a:ext cx="2921000" cy="4445000"/>
          </a:xfrm>
          <a:prstGeom prst="rect">
            <a:avLst/>
          </a:prstGeom>
          <a:noFill/>
        </p:spPr>
      </p:pic>
      <p:pic>
        <p:nvPicPr>
          <p:cNvPr id="22546" name="Picture 18" descr="leibnitzhaus"/>
          <p:cNvPicPr>
            <a:picLocks noChangeAspect="1" noChangeArrowheads="1"/>
          </p:cNvPicPr>
          <p:nvPr/>
        </p:nvPicPr>
        <p:blipFill>
          <a:blip r:embed="rId4" cstate="print"/>
          <a:srcRect/>
          <a:stretch>
            <a:fillRect/>
          </a:stretch>
        </p:blipFill>
        <p:spPr bwMode="auto">
          <a:xfrm>
            <a:off x="6792913" y="3213100"/>
            <a:ext cx="2022475" cy="2901950"/>
          </a:xfrm>
          <a:prstGeom prst="rect">
            <a:avLst/>
          </a:prstGeom>
          <a:noFill/>
        </p:spPr>
      </p:pic>
      <p:sp>
        <p:nvSpPr>
          <p:cNvPr id="22548" name="AutoShape 20"/>
          <p:cNvSpPr>
            <a:spLocks noChangeArrowheads="1"/>
          </p:cNvSpPr>
          <p:nvPr/>
        </p:nvSpPr>
        <p:spPr bwMode="auto">
          <a:xfrm>
            <a:off x="4572000" y="2781300"/>
            <a:ext cx="1871663" cy="863600"/>
          </a:xfrm>
          <a:prstGeom prst="wedgeRectCallout">
            <a:avLst>
              <a:gd name="adj1" fmla="val -28713"/>
              <a:gd name="adj2" fmla="val -74079"/>
            </a:avLst>
          </a:prstGeom>
          <a:solidFill>
            <a:schemeClr val="accent1"/>
          </a:solidFill>
          <a:ln w="9525">
            <a:solidFill>
              <a:schemeClr val="tx1"/>
            </a:solidFill>
            <a:miter lim="800000"/>
            <a:headEnd/>
            <a:tailEnd/>
          </a:ln>
          <a:effectLst/>
        </p:spPr>
        <p:txBody>
          <a:bodyPr/>
          <a:lstStyle/>
          <a:p>
            <a:pPr algn="ctr"/>
            <a:r>
              <a:rPr lang="de-DE"/>
              <a:t>Untertertia</a:t>
            </a:r>
          </a:p>
          <a:p>
            <a:pPr algn="ctr"/>
            <a:r>
              <a:rPr lang="de-DE"/>
              <a:t>Obertertia</a:t>
            </a:r>
          </a:p>
        </p:txBody>
      </p:sp>
      <p:sp>
        <p:nvSpPr>
          <p:cNvPr id="11"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17</a:t>
            </a:fld>
            <a:endParaRPr lang="de-DE" sz="12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2548"/>
                                        </p:tgtEl>
                                        <p:attrNameLst>
                                          <p:attrName>style.visibility</p:attrName>
                                        </p:attrNameLst>
                                      </p:cBhvr>
                                      <p:to>
                                        <p:strVal val="visible"/>
                                      </p:to>
                                    </p:set>
                                    <p:anim calcmode="lin" valueType="num">
                                      <p:cBhvr>
                                        <p:cTn id="7" dur="1000" fill="hold"/>
                                        <p:tgtEl>
                                          <p:spTgt spid="22548"/>
                                        </p:tgtEl>
                                        <p:attrNameLst>
                                          <p:attrName>ppt_w</p:attrName>
                                        </p:attrNameLst>
                                      </p:cBhvr>
                                      <p:tavLst>
                                        <p:tav tm="0">
                                          <p:val>
                                            <p:fltVal val="0"/>
                                          </p:val>
                                        </p:tav>
                                        <p:tav tm="100000">
                                          <p:val>
                                            <p:strVal val="#ppt_w"/>
                                          </p:val>
                                        </p:tav>
                                      </p:tavLst>
                                    </p:anim>
                                    <p:anim calcmode="lin" valueType="num">
                                      <p:cBhvr>
                                        <p:cTn id="8" dur="1000" fill="hold"/>
                                        <p:tgtEl>
                                          <p:spTgt spid="22548"/>
                                        </p:tgtEl>
                                        <p:attrNameLst>
                                          <p:attrName>ppt_h</p:attrName>
                                        </p:attrNameLst>
                                      </p:cBhvr>
                                      <p:tavLst>
                                        <p:tav tm="0">
                                          <p:val>
                                            <p:fltVal val="0"/>
                                          </p:val>
                                        </p:tav>
                                        <p:tav tm="100000">
                                          <p:val>
                                            <p:strVal val="#ppt_h"/>
                                          </p:val>
                                        </p:tav>
                                      </p:tavLst>
                                    </p:anim>
                                    <p:anim calcmode="lin" valueType="num">
                                      <p:cBhvr>
                                        <p:cTn id="9" dur="1000" fill="hold"/>
                                        <p:tgtEl>
                                          <p:spTgt spid="2254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5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1" grpId="0"/>
      <p:bldP spid="225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1476375" y="404813"/>
            <a:ext cx="6767513" cy="792162"/>
          </a:xfrm>
        </p:spPr>
        <p:txBody>
          <a:bodyPr/>
          <a:lstStyle/>
          <a:p>
            <a:r>
              <a:rPr lang="de-DE" sz="5400">
                <a:latin typeface="CloisterBlack BT" pitchFamily="66" charset="0"/>
              </a:rPr>
              <a:t>Johanneum Lüneburg</a:t>
            </a:r>
          </a:p>
        </p:txBody>
      </p:sp>
      <p:sp>
        <p:nvSpPr>
          <p:cNvPr id="23555"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3557"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23558" name="Text Box 6"/>
          <p:cNvSpPr txBox="1">
            <a:spLocks noChangeArrowheads="1"/>
          </p:cNvSpPr>
          <p:nvPr/>
        </p:nvSpPr>
        <p:spPr bwMode="auto">
          <a:xfrm>
            <a:off x="4932363" y="1412875"/>
            <a:ext cx="3384550" cy="2289175"/>
          </a:xfrm>
          <a:prstGeom prst="rect">
            <a:avLst/>
          </a:prstGeom>
          <a:noFill/>
          <a:ln w="9525">
            <a:noFill/>
            <a:miter lim="800000"/>
            <a:headEnd/>
            <a:tailEnd/>
          </a:ln>
          <a:effectLst/>
        </p:spPr>
        <p:txBody>
          <a:bodyPr>
            <a:spAutoFit/>
          </a:bodyPr>
          <a:lstStyle/>
          <a:p>
            <a:r>
              <a:rPr lang="de-DE" sz="3600">
                <a:latin typeface="CloisterBlack BT" pitchFamily="66" charset="0"/>
              </a:rPr>
              <a:t>Von Ostern 1842 </a:t>
            </a:r>
          </a:p>
          <a:p>
            <a:r>
              <a:rPr lang="de-DE" sz="3600">
                <a:latin typeface="CloisterBlack BT" pitchFamily="66" charset="0"/>
              </a:rPr>
              <a:t>an geht </a:t>
            </a:r>
          </a:p>
          <a:p>
            <a:r>
              <a:rPr lang="de-DE" sz="3600">
                <a:latin typeface="CloisterBlack BT" pitchFamily="66" charset="0"/>
              </a:rPr>
              <a:t>Bernhard Riemann</a:t>
            </a:r>
          </a:p>
          <a:p>
            <a:r>
              <a:rPr lang="de-DE" sz="3600">
                <a:latin typeface="CloisterBlack BT" pitchFamily="66" charset="0"/>
              </a:rPr>
              <a:t>hier zur Schule.</a:t>
            </a:r>
          </a:p>
        </p:txBody>
      </p:sp>
      <p:sp>
        <p:nvSpPr>
          <p:cNvPr id="23559" name="Text Box 7"/>
          <p:cNvSpPr txBox="1">
            <a:spLocks noChangeArrowheads="1"/>
          </p:cNvSpPr>
          <p:nvPr/>
        </p:nvSpPr>
        <p:spPr bwMode="auto">
          <a:xfrm>
            <a:off x="5148263" y="4652963"/>
            <a:ext cx="3168650" cy="1373187"/>
          </a:xfrm>
          <a:prstGeom prst="rect">
            <a:avLst/>
          </a:prstGeom>
          <a:noFill/>
          <a:ln w="9525">
            <a:noFill/>
            <a:miter lim="800000"/>
            <a:headEnd/>
            <a:tailEnd/>
          </a:ln>
          <a:effectLst/>
        </p:spPr>
        <p:txBody>
          <a:bodyPr>
            <a:spAutoFit/>
          </a:bodyPr>
          <a:lstStyle/>
          <a:p>
            <a:pPr>
              <a:spcBef>
                <a:spcPct val="50000"/>
              </a:spcBef>
            </a:pPr>
            <a:r>
              <a:rPr lang="de-DE" sz="2800">
                <a:latin typeface="CloisterBlack BT" pitchFamily="66" charset="0"/>
              </a:rPr>
              <a:t>1829 ist dieses Gebäude neben der Johanniskirche  errichtet worden.</a:t>
            </a:r>
            <a:r>
              <a:rPr lang="de-DE"/>
              <a:t> </a:t>
            </a:r>
          </a:p>
        </p:txBody>
      </p:sp>
      <p:sp>
        <p:nvSpPr>
          <p:cNvPr id="23562" name="AutoShape 10"/>
          <p:cNvSpPr>
            <a:spLocks noChangeArrowheads="1"/>
          </p:cNvSpPr>
          <p:nvPr/>
        </p:nvSpPr>
        <p:spPr bwMode="auto">
          <a:xfrm>
            <a:off x="6300192" y="4221088"/>
            <a:ext cx="2448272" cy="360040"/>
          </a:xfrm>
          <a:prstGeom prst="wedgeRectCallout">
            <a:avLst>
              <a:gd name="adj1" fmla="val -101397"/>
              <a:gd name="adj2" fmla="val -27700"/>
            </a:avLst>
          </a:prstGeom>
          <a:solidFill>
            <a:srgbClr val="E0B9E1"/>
          </a:solidFill>
          <a:ln w="9525">
            <a:solidFill>
              <a:schemeClr val="tx1"/>
            </a:solidFill>
            <a:miter lim="800000"/>
            <a:headEnd/>
            <a:tailEnd/>
          </a:ln>
          <a:effectLst/>
        </p:spPr>
        <p:txBody>
          <a:bodyPr/>
          <a:lstStyle/>
          <a:p>
            <a:pPr algn="ctr"/>
            <a:r>
              <a:rPr lang="de-DE" dirty="0">
                <a:latin typeface="CloisterBlack BT" pitchFamily="66" charset="0"/>
              </a:rPr>
              <a:t>ab 10.Klasse</a:t>
            </a:r>
          </a:p>
        </p:txBody>
      </p:sp>
      <p:pic>
        <p:nvPicPr>
          <p:cNvPr id="23563" name="Picture 11" descr="Johanneum1841"/>
          <p:cNvPicPr>
            <a:picLocks noChangeAspect="1" noChangeArrowheads="1"/>
          </p:cNvPicPr>
          <p:nvPr/>
        </p:nvPicPr>
        <p:blipFill>
          <a:blip r:embed="rId3" cstate="print"/>
          <a:srcRect/>
          <a:stretch>
            <a:fillRect/>
          </a:stretch>
        </p:blipFill>
        <p:spPr bwMode="auto">
          <a:xfrm>
            <a:off x="395288" y="1268413"/>
            <a:ext cx="4491037" cy="4897437"/>
          </a:xfrm>
          <a:prstGeom prst="rect">
            <a:avLst/>
          </a:prstGeom>
          <a:noFill/>
        </p:spPr>
      </p:pic>
      <p:sp>
        <p:nvSpPr>
          <p:cNvPr id="23564" name="Text Box 12"/>
          <p:cNvSpPr txBox="1">
            <a:spLocks noChangeArrowheads="1"/>
          </p:cNvSpPr>
          <p:nvPr/>
        </p:nvSpPr>
        <p:spPr bwMode="auto">
          <a:xfrm>
            <a:off x="3492500" y="5661025"/>
            <a:ext cx="936625" cy="457200"/>
          </a:xfrm>
          <a:prstGeom prst="rect">
            <a:avLst/>
          </a:prstGeom>
          <a:noFill/>
          <a:ln w="9525">
            <a:noFill/>
            <a:miter lim="800000"/>
            <a:headEnd/>
            <a:tailEnd/>
          </a:ln>
          <a:effectLst/>
        </p:spPr>
        <p:txBody>
          <a:bodyPr>
            <a:spAutoFit/>
          </a:bodyPr>
          <a:lstStyle/>
          <a:p>
            <a:pPr>
              <a:spcBef>
                <a:spcPct val="50000"/>
              </a:spcBef>
            </a:pPr>
            <a:r>
              <a:rPr lang="de-DE">
                <a:solidFill>
                  <a:srgbClr val="7E694E"/>
                </a:solidFill>
                <a:latin typeface="CloisterBlack BT" pitchFamily="66" charset="0"/>
              </a:rPr>
              <a:t>1841</a:t>
            </a:r>
          </a:p>
        </p:txBody>
      </p:sp>
      <p:sp>
        <p:nvSpPr>
          <p:cNvPr id="11"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18</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8"/>
                                        </p:tgtEl>
                                        <p:attrNameLst>
                                          <p:attrName>style.visibility</p:attrName>
                                        </p:attrNameLst>
                                      </p:cBhvr>
                                      <p:to>
                                        <p:strVal val="visible"/>
                                      </p:to>
                                    </p:set>
                                  </p:childTnLst>
                                </p:cTn>
                              </p:par>
                            </p:childTnLst>
                          </p:cTn>
                        </p:par>
                        <p:par>
                          <p:cTn id="11" fill="hold">
                            <p:stCondLst>
                              <p:cond delay="0"/>
                            </p:stCondLst>
                            <p:childTnLst>
                              <p:par>
                                <p:cTn id="12" presetID="15" presetClass="entr" presetSubtype="0" fill="hold" grpId="0" nodeType="afterEffect">
                                  <p:stCondLst>
                                    <p:cond delay="0"/>
                                  </p:stCondLst>
                                  <p:childTnLst>
                                    <p:set>
                                      <p:cBhvr>
                                        <p:cTn id="13" dur="1" fill="hold">
                                          <p:stCondLst>
                                            <p:cond delay="0"/>
                                          </p:stCondLst>
                                        </p:cTn>
                                        <p:tgtEl>
                                          <p:spTgt spid="23562"/>
                                        </p:tgtEl>
                                        <p:attrNameLst>
                                          <p:attrName>style.visibility</p:attrName>
                                        </p:attrNameLst>
                                      </p:cBhvr>
                                      <p:to>
                                        <p:strVal val="visible"/>
                                      </p:to>
                                    </p:set>
                                    <p:anim calcmode="lin" valueType="num">
                                      <p:cBhvr>
                                        <p:cTn id="14" dur="1000" fill="hold"/>
                                        <p:tgtEl>
                                          <p:spTgt spid="23562"/>
                                        </p:tgtEl>
                                        <p:attrNameLst>
                                          <p:attrName>ppt_w</p:attrName>
                                        </p:attrNameLst>
                                      </p:cBhvr>
                                      <p:tavLst>
                                        <p:tav tm="0">
                                          <p:val>
                                            <p:fltVal val="0"/>
                                          </p:val>
                                        </p:tav>
                                        <p:tav tm="100000">
                                          <p:val>
                                            <p:strVal val="#ppt_w"/>
                                          </p:val>
                                        </p:tav>
                                      </p:tavLst>
                                    </p:anim>
                                    <p:anim calcmode="lin" valueType="num">
                                      <p:cBhvr>
                                        <p:cTn id="15" dur="1000" fill="hold"/>
                                        <p:tgtEl>
                                          <p:spTgt spid="23562"/>
                                        </p:tgtEl>
                                        <p:attrNameLst>
                                          <p:attrName>ppt_h</p:attrName>
                                        </p:attrNameLst>
                                      </p:cBhvr>
                                      <p:tavLst>
                                        <p:tav tm="0">
                                          <p:val>
                                            <p:fltVal val="0"/>
                                          </p:val>
                                        </p:tav>
                                        <p:tav tm="100000">
                                          <p:val>
                                            <p:strVal val="#ppt_h"/>
                                          </p:val>
                                        </p:tav>
                                      </p:tavLst>
                                    </p:anim>
                                    <p:anim calcmode="lin" valueType="num">
                                      <p:cBhvr>
                                        <p:cTn id="16" dur="1000" fill="hold"/>
                                        <p:tgtEl>
                                          <p:spTgt spid="23562"/>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356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3559" grpId="0"/>
      <p:bldP spid="2356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1476375" y="404813"/>
            <a:ext cx="7272338" cy="792162"/>
          </a:xfrm>
        </p:spPr>
        <p:txBody>
          <a:bodyPr/>
          <a:lstStyle/>
          <a:p>
            <a:r>
              <a:rPr lang="de-DE" sz="4000"/>
              <a:t>Direktor Dr. Karl Haage </a:t>
            </a:r>
            <a:r>
              <a:rPr lang="de-DE" sz="2800"/>
              <a:t>1801-42</a:t>
            </a:r>
          </a:p>
        </p:txBody>
      </p:sp>
      <p:sp>
        <p:nvSpPr>
          <p:cNvPr id="24579"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4581"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24588" name="Picture 12"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pic>
        <p:nvPicPr>
          <p:cNvPr id="24589" name="Picture 13" descr="HAAGEG"/>
          <p:cNvPicPr>
            <a:picLocks noChangeAspect="1" noChangeArrowheads="1"/>
          </p:cNvPicPr>
          <p:nvPr/>
        </p:nvPicPr>
        <p:blipFill>
          <a:blip r:embed="rId4" cstate="print"/>
          <a:srcRect/>
          <a:stretch>
            <a:fillRect/>
          </a:stretch>
        </p:blipFill>
        <p:spPr bwMode="auto">
          <a:xfrm>
            <a:off x="5580063" y="1268413"/>
            <a:ext cx="3330575" cy="4200525"/>
          </a:xfrm>
          <a:prstGeom prst="rect">
            <a:avLst/>
          </a:prstGeom>
          <a:noFill/>
        </p:spPr>
      </p:pic>
      <p:sp>
        <p:nvSpPr>
          <p:cNvPr id="24590" name="Text Box 14"/>
          <p:cNvSpPr txBox="1">
            <a:spLocks noChangeArrowheads="1"/>
          </p:cNvSpPr>
          <p:nvPr/>
        </p:nvSpPr>
        <p:spPr bwMode="auto">
          <a:xfrm>
            <a:off x="1095375" y="1071563"/>
            <a:ext cx="7364413" cy="5203825"/>
          </a:xfrm>
          <a:prstGeom prst="rect">
            <a:avLst/>
          </a:prstGeom>
          <a:noFill/>
          <a:ln w="9525">
            <a:noFill/>
            <a:miter lim="800000"/>
            <a:headEnd/>
            <a:tailEnd/>
          </a:ln>
          <a:effectLst/>
        </p:spPr>
        <p:txBody>
          <a:bodyPr>
            <a:spAutoFit/>
          </a:bodyPr>
          <a:lstStyle/>
          <a:p>
            <a:pPr>
              <a:buFontTx/>
              <a:buChar char="•"/>
            </a:pPr>
            <a:r>
              <a:rPr lang="de-DE" dirty="0"/>
              <a:t> mit 13 J. in Klasse 12 in Gotha</a:t>
            </a:r>
          </a:p>
          <a:p>
            <a:pPr>
              <a:buFontTx/>
              <a:buChar char="•"/>
            </a:pPr>
            <a:r>
              <a:rPr lang="de-DE" dirty="0"/>
              <a:t> mit 16 Theologie + Philologie</a:t>
            </a:r>
            <a:br>
              <a:rPr lang="de-DE" dirty="0"/>
            </a:br>
            <a:r>
              <a:rPr lang="de-DE" dirty="0"/>
              <a:t>  Jena und Göttingen</a:t>
            </a:r>
          </a:p>
          <a:p>
            <a:pPr>
              <a:buFontTx/>
              <a:buChar char="•"/>
            </a:pPr>
            <a:r>
              <a:rPr lang="de-DE" dirty="0"/>
              <a:t> mit 23 Lehrer und Subdirektor,</a:t>
            </a:r>
            <a:br>
              <a:rPr lang="de-DE" dirty="0"/>
            </a:br>
            <a:r>
              <a:rPr lang="de-DE" dirty="0"/>
              <a:t>  dann Direktor am </a:t>
            </a:r>
            <a:r>
              <a:rPr lang="de-DE" dirty="0" err="1"/>
              <a:t>Johanneum</a:t>
            </a:r>
            <a:r>
              <a:rPr lang="de-DE" dirty="0"/>
              <a:t>,</a:t>
            </a:r>
          </a:p>
          <a:p>
            <a:pPr>
              <a:buFontTx/>
              <a:buChar char="•"/>
            </a:pPr>
            <a:r>
              <a:rPr lang="de-DE" dirty="0"/>
              <a:t> Initiator des neuen Gebäudes</a:t>
            </a:r>
          </a:p>
          <a:p>
            <a:pPr>
              <a:buFontTx/>
              <a:buChar char="•"/>
            </a:pPr>
            <a:r>
              <a:rPr lang="de-DE" dirty="0"/>
              <a:t> er beruft ausgezeichnete Lehrer</a:t>
            </a:r>
          </a:p>
          <a:p>
            <a:pPr>
              <a:buFontTx/>
              <a:buChar char="•"/>
            </a:pPr>
            <a:r>
              <a:rPr lang="de-DE" dirty="0"/>
              <a:t> hat ungewöhnliche </a:t>
            </a:r>
            <a:br>
              <a:rPr lang="de-DE" dirty="0"/>
            </a:br>
            <a:r>
              <a:rPr lang="de-DE" dirty="0"/>
              <a:t>  pädagogische Begabung </a:t>
            </a:r>
          </a:p>
          <a:p>
            <a:pPr>
              <a:buFontTx/>
              <a:buChar char="•"/>
            </a:pPr>
            <a:r>
              <a:rPr lang="de-DE" dirty="0"/>
              <a:t> zeigt Tatkraft und </a:t>
            </a:r>
            <a:br>
              <a:rPr lang="de-DE" dirty="0"/>
            </a:br>
            <a:r>
              <a:rPr lang="de-DE" dirty="0"/>
              <a:t>  Durchsetzungsvermögen</a:t>
            </a:r>
          </a:p>
          <a:p>
            <a:pPr>
              <a:buFontTx/>
              <a:buChar char="•"/>
            </a:pPr>
            <a:r>
              <a:rPr lang="de-DE" dirty="0"/>
              <a:t> sorgt für die Einrichtung der </a:t>
            </a:r>
            <a:br>
              <a:rPr lang="de-DE" dirty="0"/>
            </a:br>
            <a:r>
              <a:rPr lang="de-DE" dirty="0"/>
              <a:t>  „Realklassen“ (mehr Deutsch, Mathematik,</a:t>
            </a:r>
            <a:br>
              <a:rPr lang="de-DE" dirty="0"/>
            </a:br>
            <a:r>
              <a:rPr lang="de-DE" dirty="0"/>
              <a:t>   Naturwissenschaften, moderne Sprachen)</a:t>
            </a:r>
          </a:p>
        </p:txBody>
      </p:sp>
      <p:sp>
        <p:nvSpPr>
          <p:cNvPr id="9"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19</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476375" y="404813"/>
            <a:ext cx="6624638" cy="1470025"/>
          </a:xfrm>
        </p:spPr>
        <p:txBody>
          <a:bodyPr/>
          <a:lstStyle/>
          <a:p>
            <a:r>
              <a:rPr lang="de-DE" dirty="0"/>
              <a:t>Bernhard Riemann</a:t>
            </a:r>
          </a:p>
        </p:txBody>
      </p:sp>
      <p:sp>
        <p:nvSpPr>
          <p:cNvPr id="4099" name="Rectangle 3"/>
          <p:cNvSpPr>
            <a:spLocks noGrp="1" noChangeArrowheads="1"/>
          </p:cNvSpPr>
          <p:nvPr>
            <p:ph type="subTitle" idx="1"/>
          </p:nvPr>
        </p:nvSpPr>
        <p:spPr>
          <a:xfrm>
            <a:off x="1042988" y="1557338"/>
            <a:ext cx="4032250" cy="1752600"/>
          </a:xfrm>
        </p:spPr>
        <p:txBody>
          <a:bodyPr/>
          <a:lstStyle/>
          <a:p>
            <a:pPr>
              <a:lnSpc>
                <a:spcPct val="90000"/>
              </a:lnSpc>
            </a:pPr>
            <a:r>
              <a:rPr lang="de-DE" sz="2800"/>
              <a:t>schon 1846 als Abiturient am Johanneum ein Mathematik-Genie </a:t>
            </a:r>
          </a:p>
        </p:txBody>
      </p:sp>
      <p:pic>
        <p:nvPicPr>
          <p:cNvPr id="4100" name="Picture 4"/>
          <p:cNvPicPr>
            <a:picLocks noChangeAspect="1" noChangeArrowheads="1"/>
          </p:cNvPicPr>
          <p:nvPr/>
        </p:nvPicPr>
        <p:blipFill>
          <a:blip r:embed="rId3" cstate="print"/>
          <a:srcRect/>
          <a:stretch>
            <a:fillRect/>
          </a:stretch>
        </p:blipFill>
        <p:spPr bwMode="auto">
          <a:xfrm>
            <a:off x="5867400" y="1557338"/>
            <a:ext cx="3094038" cy="4392612"/>
          </a:xfrm>
          <a:prstGeom prst="rect">
            <a:avLst/>
          </a:prstGeom>
          <a:noFill/>
          <a:ln w="9525">
            <a:noFill/>
            <a:miter lim="800000"/>
            <a:headEnd/>
            <a:tailEnd/>
          </a:ln>
          <a:effectLst/>
        </p:spPr>
      </p:pic>
      <p:pic>
        <p:nvPicPr>
          <p:cNvPr id="4101" name="Picture 5" descr="Jubilogo plus Orange"/>
          <p:cNvPicPr>
            <a:picLocks noChangeAspect="1" noChangeArrowheads="1"/>
          </p:cNvPicPr>
          <p:nvPr/>
        </p:nvPicPr>
        <p:blipFill>
          <a:blip r:embed="rId4" cstate="print"/>
          <a:srcRect/>
          <a:stretch>
            <a:fillRect/>
          </a:stretch>
        </p:blipFill>
        <p:spPr bwMode="auto">
          <a:xfrm>
            <a:off x="4643438" y="1773238"/>
            <a:ext cx="1284287" cy="1368425"/>
          </a:xfrm>
          <a:prstGeom prst="rect">
            <a:avLst/>
          </a:prstGeom>
          <a:noFill/>
          <a:ln w="9525">
            <a:noFill/>
            <a:miter lim="800000"/>
            <a:headEnd/>
            <a:tailEnd/>
          </a:ln>
        </p:spPr>
      </p:pic>
      <p:sp>
        <p:nvSpPr>
          <p:cNvPr id="4102" name="Rectangle 6"/>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4103" name="Object 7"/>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5" imgW="228600" imgH="647700" progId="Equation.DSMT4">
                  <p:embed/>
                </p:oleObj>
              </mc:Choice>
              <mc:Fallback>
                <p:oleObj name="Equation" r:id="rId5" imgW="228600" imgH="6477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4"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2</a:t>
            </a:fld>
            <a:endParaRPr lang="de-DE" sz="1200" dirty="0">
              <a:solidFill>
                <a:schemeClr val="tx2"/>
              </a:solidFill>
            </a:endParaRPr>
          </a:p>
        </p:txBody>
      </p:sp>
      <p:pic>
        <p:nvPicPr>
          <p:cNvPr id="4109" name="Picture 13" descr="verfeinern"/>
          <p:cNvPicPr>
            <a:picLocks noChangeAspect="1" noChangeArrowheads="1" noCrop="1"/>
          </p:cNvPicPr>
          <p:nvPr/>
        </p:nvPicPr>
        <p:blipFill>
          <a:blip r:embed="rId7" cstate="print"/>
          <a:srcRect/>
          <a:stretch>
            <a:fillRect/>
          </a:stretch>
        </p:blipFill>
        <p:spPr bwMode="auto">
          <a:xfrm>
            <a:off x="1547813" y="3357563"/>
            <a:ext cx="4070350" cy="270668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1476375" y="404813"/>
            <a:ext cx="7272338" cy="792162"/>
          </a:xfrm>
        </p:spPr>
        <p:txBody>
          <a:bodyPr/>
          <a:lstStyle/>
          <a:p>
            <a:r>
              <a:rPr lang="de-DE" sz="4000"/>
              <a:t>Direktor Dr. Karl Haage </a:t>
            </a:r>
            <a:r>
              <a:rPr lang="de-DE" sz="2800"/>
              <a:t>1801-42</a:t>
            </a:r>
          </a:p>
        </p:txBody>
      </p:sp>
      <p:sp>
        <p:nvSpPr>
          <p:cNvPr id="2560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5605"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25606"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pic>
        <p:nvPicPr>
          <p:cNvPr id="25607" name="Picture 7" descr="HAAGEG"/>
          <p:cNvPicPr>
            <a:picLocks noChangeAspect="1" noChangeArrowheads="1"/>
          </p:cNvPicPr>
          <p:nvPr/>
        </p:nvPicPr>
        <p:blipFill>
          <a:blip r:embed="rId4" cstate="print"/>
          <a:srcRect/>
          <a:stretch>
            <a:fillRect/>
          </a:stretch>
        </p:blipFill>
        <p:spPr bwMode="auto">
          <a:xfrm>
            <a:off x="5813425" y="1052513"/>
            <a:ext cx="3330575" cy="4200525"/>
          </a:xfrm>
          <a:prstGeom prst="rect">
            <a:avLst/>
          </a:prstGeom>
          <a:noFill/>
        </p:spPr>
      </p:pic>
      <p:sp>
        <p:nvSpPr>
          <p:cNvPr id="25609" name="Text Box 9"/>
          <p:cNvSpPr txBox="1">
            <a:spLocks noChangeArrowheads="1"/>
          </p:cNvSpPr>
          <p:nvPr/>
        </p:nvSpPr>
        <p:spPr bwMode="auto">
          <a:xfrm>
            <a:off x="1187450" y="1700213"/>
            <a:ext cx="3541713" cy="1187450"/>
          </a:xfrm>
          <a:prstGeom prst="rect">
            <a:avLst/>
          </a:prstGeom>
          <a:noFill/>
          <a:ln w="9525">
            <a:noFill/>
            <a:miter lim="800000"/>
            <a:headEnd/>
            <a:tailEnd/>
          </a:ln>
          <a:effectLst/>
        </p:spPr>
        <p:txBody>
          <a:bodyPr wrap="none">
            <a:spAutoFit/>
          </a:bodyPr>
          <a:lstStyle/>
          <a:p>
            <a:r>
              <a:rPr lang="de-DE"/>
              <a:t>So erklärte der </a:t>
            </a:r>
          </a:p>
          <a:p>
            <a:r>
              <a:rPr lang="de-DE"/>
              <a:t>Oberschulrat Kohlrausch</a:t>
            </a:r>
          </a:p>
          <a:p>
            <a:r>
              <a:rPr lang="de-DE"/>
              <a:t>aus Hannover 1829 </a:t>
            </a:r>
          </a:p>
        </p:txBody>
      </p:sp>
      <p:sp>
        <p:nvSpPr>
          <p:cNvPr id="25610" name="Text Box 10"/>
          <p:cNvSpPr txBox="1">
            <a:spLocks noChangeArrowheads="1"/>
          </p:cNvSpPr>
          <p:nvPr/>
        </p:nvSpPr>
        <p:spPr bwMode="auto">
          <a:xfrm>
            <a:off x="1258888" y="1125538"/>
            <a:ext cx="5105400" cy="457200"/>
          </a:xfrm>
          <a:prstGeom prst="rect">
            <a:avLst/>
          </a:prstGeom>
          <a:noFill/>
          <a:ln w="9525">
            <a:noFill/>
            <a:miter lim="800000"/>
            <a:headEnd/>
            <a:tailEnd/>
          </a:ln>
          <a:effectLst/>
        </p:spPr>
        <p:txBody>
          <a:bodyPr wrap="none">
            <a:spAutoFit/>
          </a:bodyPr>
          <a:lstStyle/>
          <a:p>
            <a:pPr>
              <a:buFontTx/>
              <a:buChar char="•"/>
            </a:pPr>
            <a:r>
              <a:rPr lang="de-DE"/>
              <a:t> sorgt für eine sehr gute Ausbildung</a:t>
            </a:r>
          </a:p>
        </p:txBody>
      </p:sp>
      <p:sp>
        <p:nvSpPr>
          <p:cNvPr id="25611" name="Text Box 11"/>
          <p:cNvSpPr txBox="1">
            <a:spLocks noChangeArrowheads="1"/>
          </p:cNvSpPr>
          <p:nvPr/>
        </p:nvSpPr>
        <p:spPr bwMode="auto">
          <a:xfrm>
            <a:off x="1258888" y="2781300"/>
            <a:ext cx="4508500" cy="3013075"/>
          </a:xfrm>
          <a:prstGeom prst="rect">
            <a:avLst/>
          </a:prstGeom>
          <a:noFill/>
          <a:ln w="9525">
            <a:noFill/>
            <a:miter lim="800000"/>
            <a:headEnd/>
            <a:tailEnd/>
          </a:ln>
          <a:effectLst/>
        </p:spPr>
        <p:txBody>
          <a:bodyPr wrap="none">
            <a:spAutoFit/>
          </a:bodyPr>
          <a:lstStyle/>
          <a:p>
            <a:r>
              <a:rPr lang="de-DE">
                <a:solidFill>
                  <a:srgbClr val="CC0099"/>
                </a:solidFill>
              </a:rPr>
              <a:t>“daß unser Johanneum </a:t>
            </a:r>
          </a:p>
          <a:p>
            <a:r>
              <a:rPr lang="de-DE">
                <a:solidFill>
                  <a:srgbClr val="CC0099"/>
                </a:solidFill>
              </a:rPr>
              <a:t>nicht bloß die beste Schule </a:t>
            </a:r>
          </a:p>
          <a:p>
            <a:r>
              <a:rPr lang="de-DE">
                <a:solidFill>
                  <a:srgbClr val="CC0099"/>
                </a:solidFill>
              </a:rPr>
              <a:t>im Hannoverschen sei, </a:t>
            </a:r>
          </a:p>
          <a:p>
            <a:r>
              <a:rPr lang="de-DE">
                <a:solidFill>
                  <a:srgbClr val="CC0099"/>
                </a:solidFill>
              </a:rPr>
              <a:t>sondern auch unter den dreißig </a:t>
            </a:r>
          </a:p>
          <a:p>
            <a:r>
              <a:rPr lang="de-DE">
                <a:solidFill>
                  <a:srgbClr val="CC0099"/>
                </a:solidFill>
              </a:rPr>
              <a:t>Schulanstalten, die ich zuvor </a:t>
            </a:r>
          </a:p>
          <a:p>
            <a:r>
              <a:rPr lang="de-DE">
                <a:solidFill>
                  <a:srgbClr val="CC0099"/>
                </a:solidFill>
              </a:rPr>
              <a:t>als preußischer Schulrat </a:t>
            </a:r>
          </a:p>
          <a:p>
            <a:r>
              <a:rPr lang="de-DE">
                <a:solidFill>
                  <a:srgbClr val="CC0099"/>
                </a:solidFill>
              </a:rPr>
              <a:t>kennen gelernt habe.”</a:t>
            </a:r>
          </a:p>
          <a:p>
            <a:endParaRPr lang="de-DE">
              <a:solidFill>
                <a:srgbClr val="CC0099"/>
              </a:solidFill>
            </a:endParaRPr>
          </a:p>
        </p:txBody>
      </p:sp>
      <p:sp>
        <p:nvSpPr>
          <p:cNvPr id="25612" name="Text Box 12"/>
          <p:cNvSpPr txBox="1">
            <a:spLocks noChangeArrowheads="1"/>
          </p:cNvSpPr>
          <p:nvPr/>
        </p:nvSpPr>
        <p:spPr bwMode="auto">
          <a:xfrm>
            <a:off x="1116013" y="5516563"/>
            <a:ext cx="7561262" cy="822325"/>
          </a:xfrm>
          <a:prstGeom prst="rect">
            <a:avLst/>
          </a:prstGeom>
          <a:noFill/>
          <a:ln w="9525">
            <a:noFill/>
            <a:miter lim="800000"/>
            <a:headEnd/>
            <a:tailEnd/>
          </a:ln>
          <a:effectLst/>
        </p:spPr>
        <p:txBody>
          <a:bodyPr>
            <a:spAutoFit/>
          </a:bodyPr>
          <a:lstStyle/>
          <a:p>
            <a:pPr>
              <a:spcBef>
                <a:spcPct val="50000"/>
              </a:spcBef>
            </a:pPr>
            <a:r>
              <a:rPr lang="de-DE" dirty="0"/>
              <a:t>Karl </a:t>
            </a:r>
            <a:r>
              <a:rPr lang="de-DE" dirty="0" err="1"/>
              <a:t>Haages</a:t>
            </a:r>
            <a:r>
              <a:rPr lang="de-DE" dirty="0"/>
              <a:t> plötzlicher Tod durch einen Gehirnschlag Ende 1842 löste große Trauer aus.</a:t>
            </a:r>
          </a:p>
        </p:txBody>
      </p:sp>
      <p:sp>
        <p:nvSpPr>
          <p:cNvPr id="12"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20</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0"/>
                                  </p:iterate>
                                  <p:childTnLst>
                                    <p:set>
                                      <p:cBhvr>
                                        <p:cTn id="6" dur="1" fill="hold">
                                          <p:stCondLst>
                                            <p:cond delay="0"/>
                                          </p:stCondLst>
                                        </p:cTn>
                                        <p:tgtEl>
                                          <p:spTgt spid="25611"/>
                                        </p:tgtEl>
                                        <p:attrNameLst>
                                          <p:attrName>style.visibility</p:attrName>
                                        </p:attrNameLst>
                                      </p:cBhvr>
                                      <p:to>
                                        <p:strVal val="visible"/>
                                      </p:to>
                                    </p:set>
                                  </p:childTnLst>
                                </p:cTn>
                              </p:par>
                            </p:childTnLst>
                          </p:cTn>
                        </p:par>
                        <p:par>
                          <p:cTn id="7" fill="hold">
                            <p:stCondLst>
                              <p:cond delay="0"/>
                            </p:stCondLst>
                            <p:childTnLst>
                              <p:par>
                                <p:cTn id="8" presetID="18" presetClass="emph" presetSubtype="0" fill="hold" grpId="0" nodeType="afterEffect">
                                  <p:stCondLst>
                                    <p:cond delay="0"/>
                                  </p:stCondLst>
                                  <p:iterate type="lt">
                                    <p:tmPct val="4000"/>
                                  </p:iterate>
                                  <p:childTnLst>
                                    <p:set>
                                      <p:cBhvr override="childStyle">
                                        <p:cTn id="9" dur="1000" fill="hold"/>
                                        <p:tgtEl>
                                          <p:spTgt spid="25611"/>
                                        </p:tgtEl>
                                        <p:attrNameLst>
                                          <p:attrName>style.textDecorationUnderline</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5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p:bldP spid="25611" grpId="1"/>
      <p:bldP spid="256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descr="Johanneum1841-streifen"/>
          <p:cNvPicPr>
            <a:picLocks noChangeAspect="1" noChangeArrowheads="1"/>
          </p:cNvPicPr>
          <p:nvPr/>
        </p:nvPicPr>
        <p:blipFill>
          <a:blip r:embed="rId3" cstate="print"/>
          <a:srcRect/>
          <a:stretch>
            <a:fillRect/>
          </a:stretch>
        </p:blipFill>
        <p:spPr bwMode="auto">
          <a:xfrm>
            <a:off x="8243888" y="333375"/>
            <a:ext cx="649287" cy="5976938"/>
          </a:xfrm>
          <a:prstGeom prst="rect">
            <a:avLst/>
          </a:prstGeom>
          <a:noFill/>
        </p:spPr>
      </p:pic>
      <p:sp>
        <p:nvSpPr>
          <p:cNvPr id="26626" name="Rectangle 2"/>
          <p:cNvSpPr>
            <a:spLocks noGrp="1" noChangeArrowheads="1"/>
          </p:cNvSpPr>
          <p:nvPr>
            <p:ph type="ctrTitle"/>
          </p:nvPr>
        </p:nvSpPr>
        <p:spPr>
          <a:xfrm>
            <a:off x="250825" y="260350"/>
            <a:ext cx="8893175" cy="792163"/>
          </a:xfrm>
        </p:spPr>
        <p:txBody>
          <a:bodyPr/>
          <a:lstStyle/>
          <a:p>
            <a:r>
              <a:rPr lang="de-DE" sz="3600"/>
              <a:t>Direktor F.Constantin Schmalfuß</a:t>
            </a:r>
            <a:r>
              <a:rPr lang="de-DE" sz="4000"/>
              <a:t> </a:t>
            </a:r>
            <a:r>
              <a:rPr lang="de-DE" sz="2800"/>
              <a:t>1806-71</a:t>
            </a:r>
          </a:p>
        </p:txBody>
      </p:sp>
      <p:sp>
        <p:nvSpPr>
          <p:cNvPr id="2662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662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26633" name="Text Box 9"/>
          <p:cNvSpPr txBox="1">
            <a:spLocks noChangeArrowheads="1"/>
          </p:cNvSpPr>
          <p:nvPr/>
        </p:nvSpPr>
        <p:spPr bwMode="auto">
          <a:xfrm>
            <a:off x="3995738" y="1052513"/>
            <a:ext cx="4764087" cy="1552575"/>
          </a:xfrm>
          <a:prstGeom prst="rect">
            <a:avLst/>
          </a:prstGeom>
          <a:noFill/>
          <a:ln w="9525">
            <a:noFill/>
            <a:miter lim="800000"/>
            <a:headEnd/>
            <a:tailEnd/>
          </a:ln>
          <a:effectLst/>
        </p:spPr>
        <p:txBody>
          <a:bodyPr wrap="none">
            <a:spAutoFit/>
          </a:bodyPr>
          <a:lstStyle/>
          <a:p>
            <a:pPr>
              <a:buFontTx/>
              <a:buChar char="•"/>
            </a:pPr>
            <a:r>
              <a:rPr lang="de-DE"/>
              <a:t> der erste studierte Mathematiker</a:t>
            </a:r>
            <a:br>
              <a:rPr lang="de-DE"/>
            </a:br>
            <a:r>
              <a:rPr lang="de-DE"/>
              <a:t>  am Johanneum (1829-49)</a:t>
            </a:r>
          </a:p>
          <a:p>
            <a:pPr>
              <a:buFontTx/>
              <a:buChar char="•"/>
            </a:pPr>
            <a:r>
              <a:rPr lang="de-DE"/>
              <a:t> Er war auch aus Thüringen.</a:t>
            </a:r>
          </a:p>
          <a:p>
            <a:pPr>
              <a:buFontTx/>
              <a:buChar char="•"/>
            </a:pPr>
            <a:r>
              <a:rPr lang="de-DE"/>
              <a:t> </a:t>
            </a:r>
            <a:r>
              <a:rPr lang="de-DE" sz="1800"/>
              <a:t>der nächste war erst Haages Sohn 1860 !!!</a:t>
            </a:r>
          </a:p>
        </p:txBody>
      </p:sp>
      <p:pic>
        <p:nvPicPr>
          <p:cNvPr id="26636" name="Picture 12" descr="SMALFUS"/>
          <p:cNvPicPr>
            <a:picLocks noChangeAspect="1" noChangeArrowheads="1"/>
          </p:cNvPicPr>
          <p:nvPr/>
        </p:nvPicPr>
        <p:blipFill>
          <a:blip r:embed="rId4" cstate="print"/>
          <a:srcRect/>
          <a:stretch>
            <a:fillRect/>
          </a:stretch>
        </p:blipFill>
        <p:spPr bwMode="auto">
          <a:xfrm>
            <a:off x="468313" y="1052513"/>
            <a:ext cx="3381375" cy="4032250"/>
          </a:xfrm>
          <a:prstGeom prst="rect">
            <a:avLst/>
          </a:prstGeom>
          <a:noFill/>
          <a:ln w="25400">
            <a:solidFill>
              <a:srgbClr val="993366"/>
            </a:solidFill>
            <a:miter lim="800000"/>
            <a:headEnd/>
            <a:tailEnd/>
          </a:ln>
        </p:spPr>
      </p:pic>
      <p:sp>
        <p:nvSpPr>
          <p:cNvPr id="26637" name="Text Box 13"/>
          <p:cNvSpPr txBox="1">
            <a:spLocks noChangeArrowheads="1"/>
          </p:cNvSpPr>
          <p:nvPr/>
        </p:nvSpPr>
        <p:spPr bwMode="auto">
          <a:xfrm>
            <a:off x="323850" y="5229225"/>
            <a:ext cx="3240088" cy="915988"/>
          </a:xfrm>
          <a:prstGeom prst="rect">
            <a:avLst/>
          </a:prstGeom>
          <a:noFill/>
          <a:ln w="9525">
            <a:noFill/>
            <a:miter lim="800000"/>
            <a:headEnd/>
            <a:tailEnd/>
          </a:ln>
          <a:effectLst/>
        </p:spPr>
        <p:txBody>
          <a:bodyPr>
            <a:spAutoFit/>
          </a:bodyPr>
          <a:lstStyle/>
          <a:p>
            <a:pPr>
              <a:spcBef>
                <a:spcPct val="50000"/>
              </a:spcBef>
            </a:pPr>
            <a:r>
              <a:rPr lang="de-DE" sz="1800" b="1">
                <a:solidFill>
                  <a:srgbClr val="008000"/>
                </a:solidFill>
              </a:rPr>
              <a:t>Zitate aus Nebe: Geschichte des Johanneums (1906):</a:t>
            </a:r>
          </a:p>
        </p:txBody>
      </p:sp>
      <p:sp>
        <p:nvSpPr>
          <p:cNvPr id="26638" name="Text Box 14"/>
          <p:cNvSpPr txBox="1">
            <a:spLocks noChangeArrowheads="1"/>
          </p:cNvSpPr>
          <p:nvPr/>
        </p:nvSpPr>
        <p:spPr bwMode="auto">
          <a:xfrm>
            <a:off x="3995738" y="2636838"/>
            <a:ext cx="4105275" cy="3743325"/>
          </a:xfrm>
          <a:prstGeom prst="rect">
            <a:avLst/>
          </a:prstGeom>
          <a:noFill/>
          <a:ln w="9525">
            <a:noFill/>
            <a:miter lim="800000"/>
            <a:headEnd/>
            <a:tailEnd/>
          </a:ln>
          <a:effectLst/>
        </p:spPr>
        <p:txBody>
          <a:bodyPr>
            <a:spAutoFit/>
          </a:bodyPr>
          <a:lstStyle/>
          <a:p>
            <a:pPr>
              <a:spcBef>
                <a:spcPct val="50000"/>
              </a:spcBef>
            </a:pPr>
            <a:r>
              <a:rPr lang="de-DE"/>
              <a:t>Nach Haages plötzlichem Tod wurde mit Schmalfuß zum ersten Mal ein Mathematiker Direktor. Er hat es verstanden, die Bedenken, “</a:t>
            </a:r>
            <a:r>
              <a:rPr lang="de-DE" b="1"/>
              <a:t>ob ein Mathematiker für diesen Posten wohl recht geeignet sei</a:t>
            </a:r>
            <a:r>
              <a:rPr lang="de-DE"/>
              <a:t>”, gründlich zu zerstreuen. </a:t>
            </a:r>
          </a:p>
        </p:txBody>
      </p:sp>
      <p:sp>
        <p:nvSpPr>
          <p:cNvPr id="11"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21</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26637"/>
                                        </p:tgtEl>
                                        <p:attrNameLst>
                                          <p:attrName>style.visibility</p:attrName>
                                        </p:attrNameLst>
                                      </p:cBhvr>
                                      <p:to>
                                        <p:strVal val="visible"/>
                                      </p:to>
                                    </p:set>
                                    <p:anim calcmode="lin" valueType="num">
                                      <p:cBhvr>
                                        <p:cTn id="11" dur="1000" fill="hold"/>
                                        <p:tgtEl>
                                          <p:spTgt spid="26637"/>
                                        </p:tgtEl>
                                        <p:attrNameLst>
                                          <p:attrName>ppt_w</p:attrName>
                                        </p:attrNameLst>
                                      </p:cBhvr>
                                      <p:tavLst>
                                        <p:tav tm="0">
                                          <p:val>
                                            <p:fltVal val="0"/>
                                          </p:val>
                                        </p:tav>
                                        <p:tav tm="100000">
                                          <p:val>
                                            <p:strVal val="#ppt_w"/>
                                          </p:val>
                                        </p:tav>
                                      </p:tavLst>
                                    </p:anim>
                                    <p:anim calcmode="lin" valueType="num">
                                      <p:cBhvr>
                                        <p:cTn id="12" dur="1000" fill="hold"/>
                                        <p:tgtEl>
                                          <p:spTgt spid="26637"/>
                                        </p:tgtEl>
                                        <p:attrNameLst>
                                          <p:attrName>ppt_h</p:attrName>
                                        </p:attrNameLst>
                                      </p:cBhvr>
                                      <p:tavLst>
                                        <p:tav tm="0">
                                          <p:val>
                                            <p:fltVal val="0"/>
                                          </p:val>
                                        </p:tav>
                                        <p:tav tm="100000">
                                          <p:val>
                                            <p:strVal val="#ppt_h"/>
                                          </p:val>
                                        </p:tav>
                                      </p:tavLst>
                                    </p:anim>
                                    <p:anim calcmode="lin" valueType="num">
                                      <p:cBhvr>
                                        <p:cTn id="13" dur="1000" fill="hold"/>
                                        <p:tgtEl>
                                          <p:spTgt spid="2663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2663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7" grpId="0"/>
      <p:bldP spid="26638"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4" name="Picture 2" descr="Johanneum1841-streifen"/>
          <p:cNvPicPr>
            <a:picLocks noChangeAspect="1" noChangeArrowheads="1"/>
          </p:cNvPicPr>
          <p:nvPr/>
        </p:nvPicPr>
        <p:blipFill>
          <a:blip r:embed="rId3" cstate="print"/>
          <a:srcRect/>
          <a:stretch>
            <a:fillRect/>
          </a:stretch>
        </p:blipFill>
        <p:spPr bwMode="auto">
          <a:xfrm>
            <a:off x="8243888" y="333375"/>
            <a:ext cx="649287" cy="5976938"/>
          </a:xfrm>
          <a:prstGeom prst="rect">
            <a:avLst/>
          </a:prstGeom>
          <a:noFill/>
        </p:spPr>
      </p:pic>
      <p:sp>
        <p:nvSpPr>
          <p:cNvPr id="28675" name="Rectangle 3"/>
          <p:cNvSpPr>
            <a:spLocks noGrp="1" noChangeArrowheads="1"/>
          </p:cNvSpPr>
          <p:nvPr>
            <p:ph type="ctrTitle"/>
          </p:nvPr>
        </p:nvSpPr>
        <p:spPr>
          <a:xfrm>
            <a:off x="250825" y="260350"/>
            <a:ext cx="8893175" cy="792163"/>
          </a:xfrm>
        </p:spPr>
        <p:txBody>
          <a:bodyPr/>
          <a:lstStyle/>
          <a:p>
            <a:r>
              <a:rPr lang="de-DE" sz="3600"/>
              <a:t>Direktor F. Constantin Schmalfuß</a:t>
            </a:r>
            <a:r>
              <a:rPr lang="de-DE" sz="4000"/>
              <a:t> </a:t>
            </a:r>
            <a:r>
              <a:rPr lang="de-DE" sz="2800"/>
              <a:t>1806-71</a:t>
            </a:r>
          </a:p>
        </p:txBody>
      </p:sp>
      <p:sp>
        <p:nvSpPr>
          <p:cNvPr id="28676"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8677"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28678"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28679" name="Text Box 7"/>
          <p:cNvSpPr txBox="1">
            <a:spLocks noChangeArrowheads="1"/>
          </p:cNvSpPr>
          <p:nvPr/>
        </p:nvSpPr>
        <p:spPr bwMode="auto">
          <a:xfrm>
            <a:off x="3059113" y="1628775"/>
            <a:ext cx="5853112" cy="2647950"/>
          </a:xfrm>
          <a:prstGeom prst="rect">
            <a:avLst/>
          </a:prstGeom>
          <a:noFill/>
          <a:ln w="9525">
            <a:noFill/>
            <a:miter lim="800000"/>
            <a:headEnd/>
            <a:tailEnd/>
          </a:ln>
          <a:effectLst/>
        </p:spPr>
        <p:txBody>
          <a:bodyPr wrap="none">
            <a:spAutoFit/>
          </a:bodyPr>
          <a:lstStyle/>
          <a:p>
            <a:pPr>
              <a:buFontTx/>
              <a:buChar char="•"/>
            </a:pPr>
            <a:r>
              <a:rPr lang="de-DE"/>
              <a:t> ....seine feine, gewandte, offene </a:t>
            </a:r>
            <a:br>
              <a:rPr lang="de-DE"/>
            </a:br>
            <a:r>
              <a:rPr lang="de-DE"/>
              <a:t>            und heitere Art sich zu geben,......</a:t>
            </a:r>
          </a:p>
          <a:p>
            <a:pPr>
              <a:buFontTx/>
              <a:buChar char="•"/>
            </a:pPr>
            <a:r>
              <a:rPr lang="de-DE"/>
              <a:t>....idealster Auffassung des </a:t>
            </a:r>
            <a:br>
              <a:rPr lang="de-DE"/>
            </a:br>
            <a:r>
              <a:rPr lang="de-DE"/>
              <a:t>            Lehrerberufes.....</a:t>
            </a:r>
          </a:p>
          <a:p>
            <a:pPr>
              <a:buFontTx/>
              <a:buChar char="•"/>
            </a:pPr>
            <a:r>
              <a:rPr lang="de-DE"/>
              <a:t>....war durchaus nicht einseitig, hätte </a:t>
            </a:r>
            <a:br>
              <a:rPr lang="de-DE"/>
            </a:br>
            <a:r>
              <a:rPr lang="de-DE"/>
              <a:t>            ohne weiteres Latein in </a:t>
            </a:r>
            <a:br>
              <a:rPr lang="de-DE"/>
            </a:br>
            <a:r>
              <a:rPr lang="de-DE"/>
              <a:t>            Sekunda unterrichten können....... </a:t>
            </a:r>
          </a:p>
        </p:txBody>
      </p:sp>
      <p:pic>
        <p:nvPicPr>
          <p:cNvPr id="28680" name="Picture 8" descr="SMALFUS"/>
          <p:cNvPicPr>
            <a:picLocks noChangeAspect="1" noChangeArrowheads="1"/>
          </p:cNvPicPr>
          <p:nvPr/>
        </p:nvPicPr>
        <p:blipFill>
          <a:blip r:embed="rId4" cstate="print"/>
          <a:srcRect/>
          <a:stretch>
            <a:fillRect/>
          </a:stretch>
        </p:blipFill>
        <p:spPr bwMode="auto">
          <a:xfrm>
            <a:off x="250825" y="981075"/>
            <a:ext cx="2716213" cy="3240088"/>
          </a:xfrm>
          <a:prstGeom prst="rect">
            <a:avLst/>
          </a:prstGeom>
          <a:noFill/>
          <a:ln w="25400">
            <a:solidFill>
              <a:srgbClr val="993366"/>
            </a:solidFill>
            <a:miter lim="800000"/>
            <a:headEnd/>
            <a:tailEnd/>
          </a:ln>
        </p:spPr>
      </p:pic>
      <p:sp>
        <p:nvSpPr>
          <p:cNvPr id="28681" name="Text Box 9"/>
          <p:cNvSpPr txBox="1">
            <a:spLocks noChangeArrowheads="1"/>
          </p:cNvSpPr>
          <p:nvPr/>
        </p:nvSpPr>
        <p:spPr bwMode="auto">
          <a:xfrm>
            <a:off x="3132138" y="1052513"/>
            <a:ext cx="3240087" cy="641350"/>
          </a:xfrm>
          <a:prstGeom prst="rect">
            <a:avLst/>
          </a:prstGeom>
          <a:noFill/>
          <a:ln w="9525">
            <a:noFill/>
            <a:miter lim="800000"/>
            <a:headEnd/>
            <a:tailEnd/>
          </a:ln>
          <a:effectLst/>
        </p:spPr>
        <p:txBody>
          <a:bodyPr>
            <a:spAutoFit/>
          </a:bodyPr>
          <a:lstStyle/>
          <a:p>
            <a:pPr>
              <a:spcBef>
                <a:spcPct val="50000"/>
              </a:spcBef>
            </a:pPr>
            <a:r>
              <a:rPr lang="de-DE" sz="1800" b="1">
                <a:solidFill>
                  <a:srgbClr val="008000"/>
                </a:solidFill>
              </a:rPr>
              <a:t>Zitat aus Nebe: Geschichte des Johanneums (1906):</a:t>
            </a:r>
          </a:p>
        </p:txBody>
      </p:sp>
      <p:sp>
        <p:nvSpPr>
          <p:cNvPr id="28683" name="Text Box 11"/>
          <p:cNvSpPr txBox="1">
            <a:spLocks noChangeArrowheads="1"/>
          </p:cNvSpPr>
          <p:nvPr/>
        </p:nvSpPr>
        <p:spPr bwMode="auto">
          <a:xfrm>
            <a:off x="0" y="4292600"/>
            <a:ext cx="8494713" cy="2282825"/>
          </a:xfrm>
          <a:prstGeom prst="rect">
            <a:avLst/>
          </a:prstGeom>
          <a:noFill/>
          <a:ln w="9525">
            <a:noFill/>
            <a:miter lim="800000"/>
            <a:headEnd/>
            <a:tailEnd/>
          </a:ln>
          <a:effectLst/>
        </p:spPr>
        <p:txBody>
          <a:bodyPr wrap="none">
            <a:spAutoFit/>
          </a:bodyPr>
          <a:lstStyle/>
          <a:p>
            <a:pPr>
              <a:buFontTx/>
              <a:buChar char="•"/>
            </a:pPr>
            <a:r>
              <a:rPr lang="de-DE" dirty="0"/>
              <a:t>... </a:t>
            </a:r>
            <a:r>
              <a:rPr lang="de-DE" dirty="0" err="1"/>
              <a:t>daß</a:t>
            </a:r>
            <a:r>
              <a:rPr lang="de-DE" dirty="0"/>
              <a:t> unter Schmalfuß’ verständnisvoller Leitung </a:t>
            </a:r>
            <a:br>
              <a:rPr lang="de-DE" dirty="0"/>
            </a:br>
            <a:r>
              <a:rPr lang="de-DE" dirty="0"/>
              <a:t>     ein Genie seines Faches, der Mathematik, auf dem </a:t>
            </a:r>
          </a:p>
          <a:p>
            <a:r>
              <a:rPr lang="de-DE" dirty="0"/>
              <a:t>     </a:t>
            </a:r>
            <a:r>
              <a:rPr lang="de-DE" dirty="0" err="1"/>
              <a:t>Johanneum</a:t>
            </a:r>
            <a:r>
              <a:rPr lang="de-DE" dirty="0"/>
              <a:t> sich heranbildete, </a:t>
            </a:r>
            <a:r>
              <a:rPr lang="de-DE" b="1" dirty="0"/>
              <a:t>Bernhard Riemann,</a:t>
            </a:r>
            <a:r>
              <a:rPr lang="de-DE" dirty="0"/>
              <a:t> </a:t>
            </a:r>
          </a:p>
          <a:p>
            <a:r>
              <a:rPr lang="de-DE" dirty="0"/>
              <a:t>     </a:t>
            </a:r>
            <a:r>
              <a:rPr lang="de-DE" b="1" dirty="0"/>
              <a:t>der wohl berühmteste Schüler der Anstalt, den die </a:t>
            </a:r>
            <a:br>
              <a:rPr lang="de-DE" b="1" dirty="0"/>
            </a:br>
            <a:r>
              <a:rPr lang="de-DE" b="1" dirty="0"/>
              <a:t> Mathematiker unmittelbar nach oder neben Gauß stellen.</a:t>
            </a:r>
          </a:p>
          <a:p>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build="p"/>
      <p:bldP spid="2868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1476375" y="476250"/>
            <a:ext cx="7272338" cy="792163"/>
          </a:xfrm>
        </p:spPr>
        <p:txBody>
          <a:bodyPr/>
          <a:lstStyle/>
          <a:p>
            <a:r>
              <a:rPr lang="de-DE"/>
              <a:t>Lehrer Dr. Seffer </a:t>
            </a:r>
            <a:r>
              <a:rPr lang="de-DE" sz="3200"/>
              <a:t>1816-76</a:t>
            </a:r>
          </a:p>
        </p:txBody>
      </p:sp>
      <p:sp>
        <p:nvSpPr>
          <p:cNvPr id="2765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7653"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27654"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27655" name="Text Box 7"/>
          <p:cNvSpPr txBox="1">
            <a:spLocks noChangeArrowheads="1"/>
          </p:cNvSpPr>
          <p:nvPr/>
        </p:nvSpPr>
        <p:spPr bwMode="auto">
          <a:xfrm>
            <a:off x="1116013" y="1196975"/>
            <a:ext cx="5418137" cy="396875"/>
          </a:xfrm>
          <a:prstGeom prst="rect">
            <a:avLst/>
          </a:prstGeom>
          <a:noFill/>
          <a:ln w="9525">
            <a:noFill/>
            <a:miter lim="800000"/>
            <a:headEnd/>
            <a:tailEnd/>
          </a:ln>
          <a:effectLst/>
        </p:spPr>
        <p:txBody>
          <a:bodyPr wrap="none">
            <a:spAutoFit/>
          </a:bodyPr>
          <a:lstStyle/>
          <a:p>
            <a:r>
              <a:rPr lang="de-DE" sz="2000" b="1">
                <a:solidFill>
                  <a:srgbClr val="008000"/>
                </a:solidFill>
              </a:rPr>
              <a:t>Brief an Prof. Schering nach Riemanns Tod</a:t>
            </a:r>
          </a:p>
        </p:txBody>
      </p:sp>
      <p:sp>
        <p:nvSpPr>
          <p:cNvPr id="27657" name="Text Box 9"/>
          <p:cNvSpPr txBox="1">
            <a:spLocks noChangeArrowheads="1"/>
          </p:cNvSpPr>
          <p:nvPr/>
        </p:nvSpPr>
        <p:spPr bwMode="auto">
          <a:xfrm>
            <a:off x="1116013" y="1557338"/>
            <a:ext cx="7561262" cy="3743325"/>
          </a:xfrm>
          <a:prstGeom prst="rect">
            <a:avLst/>
          </a:prstGeom>
          <a:noFill/>
          <a:ln w="9525">
            <a:noFill/>
            <a:miter lim="800000"/>
            <a:headEnd/>
            <a:tailEnd/>
          </a:ln>
          <a:effectLst/>
        </p:spPr>
        <p:txBody>
          <a:bodyPr>
            <a:spAutoFit/>
          </a:bodyPr>
          <a:lstStyle/>
          <a:p>
            <a:pPr>
              <a:buFontTx/>
              <a:buChar char="•"/>
            </a:pPr>
            <a:r>
              <a:rPr lang="de-DE" dirty="0"/>
              <a:t> .... </a:t>
            </a:r>
            <a:r>
              <a:rPr lang="de-DE" dirty="0" err="1"/>
              <a:t>daß</a:t>
            </a:r>
            <a:r>
              <a:rPr lang="de-DE" dirty="0"/>
              <a:t> er mit seinen deutschen und lateinischen</a:t>
            </a:r>
            <a:br>
              <a:rPr lang="de-DE" dirty="0"/>
            </a:br>
            <a:r>
              <a:rPr lang="de-DE" dirty="0"/>
              <a:t>              Aufsätzen immer im Rückstande blieb,..., </a:t>
            </a:r>
          </a:p>
          <a:p>
            <a:pPr>
              <a:buFontTx/>
              <a:buChar char="•"/>
            </a:pPr>
            <a:r>
              <a:rPr lang="de-DE" dirty="0"/>
              <a:t> .... </a:t>
            </a:r>
            <a:r>
              <a:rPr lang="de-DE" dirty="0" err="1"/>
              <a:t>daß</a:t>
            </a:r>
            <a:r>
              <a:rPr lang="de-DE" dirty="0"/>
              <a:t> die Lehrer-</a:t>
            </a:r>
            <a:r>
              <a:rPr lang="de-DE" dirty="0" err="1"/>
              <a:t>Conferenz</a:t>
            </a:r>
            <a:r>
              <a:rPr lang="de-DE" dirty="0"/>
              <a:t> den Schulgesetzen </a:t>
            </a:r>
            <a:br>
              <a:rPr lang="de-DE" dirty="0"/>
            </a:br>
            <a:r>
              <a:rPr lang="de-DE" dirty="0"/>
              <a:t>             gegenüber seinetwegen in Verzweiflung war.</a:t>
            </a:r>
          </a:p>
          <a:p>
            <a:pPr>
              <a:buFontTx/>
              <a:buChar char="•"/>
            </a:pPr>
            <a:r>
              <a:rPr lang="de-DE" dirty="0"/>
              <a:t> .... nahm ich ihn gegen ein ermäßigtes Kostgeld in</a:t>
            </a:r>
            <a:br>
              <a:rPr lang="de-DE" dirty="0"/>
            </a:br>
            <a:r>
              <a:rPr lang="de-DE" dirty="0"/>
              <a:t>             mein Haus und verpflichtete mich gegen die</a:t>
            </a:r>
            <a:br>
              <a:rPr lang="de-DE" dirty="0"/>
            </a:br>
            <a:r>
              <a:rPr lang="de-DE" dirty="0"/>
              <a:t>             Lehrer-</a:t>
            </a:r>
            <a:r>
              <a:rPr lang="de-DE" dirty="0" err="1"/>
              <a:t>Conferenz</a:t>
            </a:r>
            <a:r>
              <a:rPr lang="de-DE" dirty="0"/>
              <a:t> für prompte Ablieferung</a:t>
            </a:r>
            <a:br>
              <a:rPr lang="de-DE" dirty="0"/>
            </a:br>
            <a:r>
              <a:rPr lang="de-DE" dirty="0"/>
              <a:t>             seiner Aufsätze von nun an sorgen zu wollen.</a:t>
            </a:r>
          </a:p>
          <a:p>
            <a:pPr>
              <a:buFontTx/>
              <a:buChar char="•"/>
            </a:pPr>
            <a:r>
              <a:rPr lang="de-DE" dirty="0"/>
              <a:t> .... manchen Abend bis in die Nacht bei ihm</a:t>
            </a:r>
            <a:br>
              <a:rPr lang="de-DE" dirty="0"/>
            </a:br>
            <a:r>
              <a:rPr lang="de-DE" dirty="0"/>
              <a:t>             gesessen....</a:t>
            </a:r>
          </a:p>
        </p:txBody>
      </p:sp>
      <p:sp>
        <p:nvSpPr>
          <p:cNvPr id="27659" name="AutoShape 11"/>
          <p:cNvSpPr>
            <a:spLocks noChangeArrowheads="1"/>
          </p:cNvSpPr>
          <p:nvPr/>
        </p:nvSpPr>
        <p:spPr bwMode="auto">
          <a:xfrm>
            <a:off x="971550" y="260350"/>
            <a:ext cx="3001963" cy="360363"/>
          </a:xfrm>
          <a:prstGeom prst="wedgeRectCallout">
            <a:avLst>
              <a:gd name="adj1" fmla="val -11926"/>
              <a:gd name="adj2" fmla="val 134139"/>
            </a:avLst>
          </a:prstGeom>
          <a:solidFill>
            <a:schemeClr val="accent1"/>
          </a:solidFill>
          <a:ln w="9525">
            <a:solidFill>
              <a:schemeClr val="tx1"/>
            </a:solidFill>
            <a:miter lim="800000"/>
            <a:headEnd/>
            <a:tailEnd/>
          </a:ln>
          <a:effectLst/>
        </p:spPr>
        <p:txBody>
          <a:bodyPr/>
          <a:lstStyle/>
          <a:p>
            <a:pPr algn="ctr"/>
            <a:r>
              <a:rPr lang="de-DE" sz="1800"/>
              <a:t>Hebräisch und Theologie</a:t>
            </a:r>
          </a:p>
        </p:txBody>
      </p:sp>
      <p:sp>
        <p:nvSpPr>
          <p:cNvPr id="27660" name="AutoShape 12"/>
          <p:cNvSpPr>
            <a:spLocks noChangeArrowheads="1"/>
          </p:cNvSpPr>
          <p:nvPr/>
        </p:nvSpPr>
        <p:spPr bwMode="auto">
          <a:xfrm>
            <a:off x="2051050" y="5373688"/>
            <a:ext cx="5545138" cy="935037"/>
          </a:xfrm>
          <a:prstGeom prst="cloudCallout">
            <a:avLst>
              <a:gd name="adj1" fmla="val -11208"/>
              <a:gd name="adj2" fmla="val -98218"/>
            </a:avLst>
          </a:prstGeom>
          <a:solidFill>
            <a:schemeClr val="accent1"/>
          </a:solidFill>
          <a:ln w="9525">
            <a:solidFill>
              <a:schemeClr val="tx1"/>
            </a:solidFill>
            <a:round/>
            <a:headEnd/>
            <a:tailEnd/>
          </a:ln>
          <a:effectLst/>
        </p:spPr>
        <p:txBody>
          <a:bodyPr/>
          <a:lstStyle/>
          <a:p>
            <a:pPr algn="ctr"/>
            <a:r>
              <a:rPr lang="de-DE" sz="2000"/>
              <a:t>Seffer war da noch keine 30 Jahre alt.</a:t>
            </a:r>
          </a:p>
        </p:txBody>
      </p:sp>
      <p:sp>
        <p:nvSpPr>
          <p:cNvPr id="11" name="Text Box 8"/>
          <p:cNvSpPr txBox="1">
            <a:spLocks noChangeArrowheads="1"/>
          </p:cNvSpPr>
          <p:nvPr/>
        </p:nvSpPr>
        <p:spPr bwMode="auto">
          <a:xfrm>
            <a:off x="0" y="6525344"/>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23</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7660"/>
                                        </p:tgtEl>
                                        <p:attrNameLst>
                                          <p:attrName>style.visibility</p:attrName>
                                        </p:attrNameLst>
                                      </p:cBhvr>
                                      <p:to>
                                        <p:strVal val="visible"/>
                                      </p:to>
                                    </p:set>
                                    <p:anim calcmode="lin" valueType="num">
                                      <p:cBhvr>
                                        <p:cTn id="23" dur="1000" fill="hold"/>
                                        <p:tgtEl>
                                          <p:spTgt spid="27660"/>
                                        </p:tgtEl>
                                        <p:attrNameLst>
                                          <p:attrName>ppt_w</p:attrName>
                                        </p:attrNameLst>
                                      </p:cBhvr>
                                      <p:tavLst>
                                        <p:tav tm="0">
                                          <p:val>
                                            <p:fltVal val="0"/>
                                          </p:val>
                                        </p:tav>
                                        <p:tav tm="100000">
                                          <p:val>
                                            <p:strVal val="#ppt_w"/>
                                          </p:val>
                                        </p:tav>
                                      </p:tavLst>
                                    </p:anim>
                                    <p:anim calcmode="lin" valueType="num">
                                      <p:cBhvr>
                                        <p:cTn id="24" dur="1000" fill="hold"/>
                                        <p:tgtEl>
                                          <p:spTgt spid="27660"/>
                                        </p:tgtEl>
                                        <p:attrNameLst>
                                          <p:attrName>ppt_h</p:attrName>
                                        </p:attrNameLst>
                                      </p:cBhvr>
                                      <p:tavLst>
                                        <p:tav tm="0">
                                          <p:val>
                                            <p:fltVal val="0"/>
                                          </p:val>
                                        </p:tav>
                                        <p:tav tm="100000">
                                          <p:val>
                                            <p:strVal val="#ppt_h"/>
                                          </p:val>
                                        </p:tav>
                                      </p:tavLst>
                                    </p:anim>
                                    <p:anim calcmode="lin" valueType="num">
                                      <p:cBhvr>
                                        <p:cTn id="25" dur="1000" fill="hold"/>
                                        <p:tgtEl>
                                          <p:spTgt spid="2766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766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build="p"/>
      <p:bldP spid="276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1476375" y="476250"/>
            <a:ext cx="7272338" cy="792163"/>
          </a:xfrm>
        </p:spPr>
        <p:txBody>
          <a:bodyPr/>
          <a:lstStyle/>
          <a:p>
            <a:r>
              <a:rPr lang="de-DE"/>
              <a:t>Lehrer Dr. Seffer </a:t>
            </a:r>
            <a:r>
              <a:rPr lang="de-DE" sz="3200"/>
              <a:t>1816-76</a:t>
            </a:r>
          </a:p>
        </p:txBody>
      </p:sp>
      <p:sp>
        <p:nvSpPr>
          <p:cNvPr id="3277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2773"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2774"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32775" name="Text Box 7"/>
          <p:cNvSpPr txBox="1">
            <a:spLocks noChangeArrowheads="1"/>
          </p:cNvSpPr>
          <p:nvPr/>
        </p:nvSpPr>
        <p:spPr bwMode="auto">
          <a:xfrm>
            <a:off x="1116013" y="1196975"/>
            <a:ext cx="5418137" cy="396875"/>
          </a:xfrm>
          <a:prstGeom prst="rect">
            <a:avLst/>
          </a:prstGeom>
          <a:noFill/>
          <a:ln w="9525">
            <a:noFill/>
            <a:miter lim="800000"/>
            <a:headEnd/>
            <a:tailEnd/>
          </a:ln>
          <a:effectLst/>
        </p:spPr>
        <p:txBody>
          <a:bodyPr wrap="none">
            <a:spAutoFit/>
          </a:bodyPr>
          <a:lstStyle/>
          <a:p>
            <a:r>
              <a:rPr lang="de-DE" sz="2000" b="1">
                <a:solidFill>
                  <a:srgbClr val="008000"/>
                </a:solidFill>
              </a:rPr>
              <a:t>Brief an Prof. Schering nach Riemanns Tod</a:t>
            </a:r>
          </a:p>
        </p:txBody>
      </p:sp>
      <p:sp>
        <p:nvSpPr>
          <p:cNvPr id="32776" name="Text Box 8"/>
          <p:cNvSpPr txBox="1">
            <a:spLocks noChangeArrowheads="1"/>
          </p:cNvSpPr>
          <p:nvPr/>
        </p:nvSpPr>
        <p:spPr bwMode="auto">
          <a:xfrm>
            <a:off x="1116013" y="4149725"/>
            <a:ext cx="7848600" cy="1249363"/>
          </a:xfrm>
          <a:prstGeom prst="rect">
            <a:avLst/>
          </a:prstGeom>
          <a:noFill/>
          <a:ln w="9525">
            <a:noFill/>
            <a:miter lim="800000"/>
            <a:headEnd/>
            <a:tailEnd/>
          </a:ln>
          <a:effectLst/>
        </p:spPr>
        <p:txBody>
          <a:bodyPr>
            <a:spAutoFit/>
          </a:bodyPr>
          <a:lstStyle/>
          <a:p>
            <a:r>
              <a:rPr lang="de-DE"/>
              <a:t>Riemann war still, bescheiden und anspruchslos,..... </a:t>
            </a:r>
          </a:p>
          <a:p>
            <a:r>
              <a:rPr lang="de-DE"/>
              <a:t>namentlich im Verkehr mit Damen leicht verlegen....</a:t>
            </a:r>
          </a:p>
          <a:p>
            <a:r>
              <a:rPr lang="de-DE" sz="2800">
                <a:solidFill>
                  <a:srgbClr val="CC0099"/>
                </a:solidFill>
              </a:rPr>
              <a:t>.....Ich habe ihn immer lieb gehabt und behalten.</a:t>
            </a:r>
          </a:p>
        </p:txBody>
      </p:sp>
      <p:sp>
        <p:nvSpPr>
          <p:cNvPr id="32777" name="AutoShape 9"/>
          <p:cNvSpPr>
            <a:spLocks noChangeArrowheads="1"/>
          </p:cNvSpPr>
          <p:nvPr/>
        </p:nvSpPr>
        <p:spPr bwMode="auto">
          <a:xfrm>
            <a:off x="971550" y="260350"/>
            <a:ext cx="3001963" cy="360363"/>
          </a:xfrm>
          <a:prstGeom prst="wedgeRectCallout">
            <a:avLst>
              <a:gd name="adj1" fmla="val -11926"/>
              <a:gd name="adj2" fmla="val 134139"/>
            </a:avLst>
          </a:prstGeom>
          <a:solidFill>
            <a:schemeClr val="accent1"/>
          </a:solidFill>
          <a:ln w="9525">
            <a:solidFill>
              <a:schemeClr val="tx1"/>
            </a:solidFill>
            <a:miter lim="800000"/>
            <a:headEnd/>
            <a:tailEnd/>
          </a:ln>
          <a:effectLst/>
        </p:spPr>
        <p:txBody>
          <a:bodyPr/>
          <a:lstStyle/>
          <a:p>
            <a:pPr algn="ctr"/>
            <a:r>
              <a:rPr lang="de-DE" sz="1800"/>
              <a:t>Hebräisch und Theologie</a:t>
            </a:r>
          </a:p>
        </p:txBody>
      </p:sp>
      <p:sp>
        <p:nvSpPr>
          <p:cNvPr id="32778" name="Text Box 10"/>
          <p:cNvSpPr txBox="1">
            <a:spLocks noChangeArrowheads="1"/>
          </p:cNvSpPr>
          <p:nvPr/>
        </p:nvSpPr>
        <p:spPr bwMode="auto">
          <a:xfrm>
            <a:off x="1116013" y="1773238"/>
            <a:ext cx="7345362" cy="2406650"/>
          </a:xfrm>
          <a:prstGeom prst="rect">
            <a:avLst/>
          </a:prstGeom>
          <a:noFill/>
          <a:ln w="9525">
            <a:noFill/>
            <a:miter lim="800000"/>
            <a:headEnd/>
            <a:tailEnd/>
          </a:ln>
          <a:effectLst/>
        </p:spPr>
        <p:txBody>
          <a:bodyPr>
            <a:spAutoFit/>
          </a:bodyPr>
          <a:lstStyle/>
          <a:p>
            <a:r>
              <a:rPr lang="de-DE"/>
              <a:t>.... später...  hat er mir viel von seiner philosophischen Arbeit erzählt.  ....   </a:t>
            </a:r>
          </a:p>
          <a:p>
            <a:r>
              <a:rPr lang="de-DE"/>
              <a:t>Ich muß freilich gestehen, daß ich ihm keineswegs folgen konnte,...., </a:t>
            </a:r>
          </a:p>
          <a:p>
            <a:r>
              <a:rPr lang="de-DE"/>
              <a:t>aber doch die </a:t>
            </a:r>
            <a:r>
              <a:rPr lang="de-DE" sz="2800">
                <a:solidFill>
                  <a:srgbClr val="CC0099"/>
                </a:solidFill>
              </a:rPr>
              <a:t>Großartigkeit seiner Ziele bewundern</a:t>
            </a:r>
            <a:r>
              <a:rPr lang="de-DE"/>
              <a:t> mußte.</a:t>
            </a:r>
          </a:p>
        </p:txBody>
      </p:sp>
      <p:sp>
        <p:nvSpPr>
          <p:cNvPr id="32779" name="AutoShape 11"/>
          <p:cNvSpPr>
            <a:spLocks noChangeArrowheads="1"/>
          </p:cNvSpPr>
          <p:nvPr/>
        </p:nvSpPr>
        <p:spPr bwMode="auto">
          <a:xfrm>
            <a:off x="1258888" y="5589588"/>
            <a:ext cx="7488237" cy="719137"/>
          </a:xfrm>
          <a:prstGeom prst="wedgeRectCallout">
            <a:avLst>
              <a:gd name="adj1" fmla="val -14171"/>
              <a:gd name="adj2" fmla="val -86644"/>
            </a:avLst>
          </a:prstGeom>
          <a:solidFill>
            <a:schemeClr val="accent1"/>
          </a:solidFill>
          <a:ln w="9525">
            <a:solidFill>
              <a:schemeClr val="tx1"/>
            </a:solidFill>
            <a:miter lim="800000"/>
            <a:headEnd/>
            <a:tailEnd/>
          </a:ln>
          <a:effectLst/>
        </p:spPr>
        <p:txBody>
          <a:bodyPr/>
          <a:lstStyle/>
          <a:p>
            <a:pPr algn="ctr"/>
            <a:r>
              <a:rPr lang="de-DE" sz="2000"/>
              <a:t>Seffer ging 1846 als Pastor nach Alfeld und wurde später Schulrat in Hannover</a:t>
            </a:r>
          </a:p>
        </p:txBody>
      </p:sp>
      <p:sp>
        <p:nvSpPr>
          <p:cNvPr id="12"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24</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7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build="p"/>
      <p:bldP spid="32778" grpId="0" build="p"/>
      <p:bldP spid="3277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1476375" y="476250"/>
            <a:ext cx="7272338" cy="792163"/>
          </a:xfrm>
        </p:spPr>
        <p:txBody>
          <a:bodyPr/>
          <a:lstStyle/>
          <a:p>
            <a:r>
              <a:rPr lang="de-DE"/>
              <a:t>Mathematik bei Schmalfuß</a:t>
            </a:r>
            <a:endParaRPr lang="de-DE" sz="3200"/>
          </a:p>
        </p:txBody>
      </p:sp>
      <p:sp>
        <p:nvSpPr>
          <p:cNvPr id="33795"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3797"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3798"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33799" name="Text Box 7"/>
          <p:cNvSpPr txBox="1">
            <a:spLocks noChangeArrowheads="1"/>
          </p:cNvSpPr>
          <p:nvPr/>
        </p:nvSpPr>
        <p:spPr bwMode="auto">
          <a:xfrm>
            <a:off x="1116013" y="1196975"/>
            <a:ext cx="5418137" cy="396875"/>
          </a:xfrm>
          <a:prstGeom prst="rect">
            <a:avLst/>
          </a:prstGeom>
          <a:noFill/>
          <a:ln w="9525">
            <a:noFill/>
            <a:miter lim="800000"/>
            <a:headEnd/>
            <a:tailEnd/>
          </a:ln>
          <a:effectLst/>
        </p:spPr>
        <p:txBody>
          <a:bodyPr wrap="none">
            <a:spAutoFit/>
          </a:bodyPr>
          <a:lstStyle/>
          <a:p>
            <a:r>
              <a:rPr lang="de-DE" sz="2000" b="1">
                <a:solidFill>
                  <a:srgbClr val="008000"/>
                </a:solidFill>
              </a:rPr>
              <a:t>Brief an Prof. Schering nach Riemanns Tod</a:t>
            </a:r>
          </a:p>
        </p:txBody>
      </p:sp>
      <p:sp>
        <p:nvSpPr>
          <p:cNvPr id="33800" name="Text Box 8"/>
          <p:cNvSpPr txBox="1">
            <a:spLocks noChangeArrowheads="1"/>
          </p:cNvSpPr>
          <p:nvPr/>
        </p:nvSpPr>
        <p:spPr bwMode="auto">
          <a:xfrm>
            <a:off x="1042988" y="3933825"/>
            <a:ext cx="7848600" cy="2282825"/>
          </a:xfrm>
          <a:prstGeom prst="rect">
            <a:avLst/>
          </a:prstGeom>
          <a:noFill/>
          <a:ln w="9525">
            <a:noFill/>
            <a:miter lim="800000"/>
            <a:headEnd/>
            <a:tailEnd/>
          </a:ln>
          <a:effectLst/>
        </p:spPr>
        <p:txBody>
          <a:bodyPr>
            <a:spAutoFit/>
          </a:bodyPr>
          <a:lstStyle/>
          <a:p>
            <a:r>
              <a:rPr lang="de-DE"/>
              <a:t>Alles, was ich besitze an </a:t>
            </a:r>
            <a:r>
              <a:rPr lang="de-DE">
                <a:solidFill>
                  <a:srgbClr val="6600FF"/>
                </a:solidFill>
              </a:rPr>
              <a:t>Euklidischen Dingen</a:t>
            </a:r>
            <a:r>
              <a:rPr lang="de-DE"/>
              <a:t> mit den Kommentaren ...; was ich von der </a:t>
            </a:r>
            <a:r>
              <a:rPr lang="de-DE">
                <a:solidFill>
                  <a:srgbClr val="6600FF"/>
                </a:solidFill>
              </a:rPr>
              <a:t>Archimedischen</a:t>
            </a:r>
            <a:r>
              <a:rPr lang="de-DE">
                <a:solidFill>
                  <a:srgbClr val="FF0066"/>
                </a:solidFill>
              </a:rPr>
              <a:t> </a:t>
            </a:r>
            <a:r>
              <a:rPr lang="de-DE">
                <a:solidFill>
                  <a:srgbClr val="6600FF"/>
                </a:solidFill>
              </a:rPr>
              <a:t>Literatur</a:t>
            </a:r>
            <a:r>
              <a:rPr lang="de-DE"/>
              <a:t> besaß, </a:t>
            </a:r>
            <a:r>
              <a:rPr lang="de-DE">
                <a:solidFill>
                  <a:srgbClr val="6600FF"/>
                </a:solidFill>
              </a:rPr>
              <a:t>Apollonios</a:t>
            </a:r>
            <a:r>
              <a:rPr lang="de-DE"/>
              <a:t> etcr alles dies las er, und unter dem Lesen ward es sein sicheres Eigenthum.</a:t>
            </a:r>
          </a:p>
          <a:p>
            <a:r>
              <a:rPr lang="de-DE">
                <a:solidFill>
                  <a:srgbClr val="6600FF"/>
                </a:solidFill>
              </a:rPr>
              <a:t>Newtons Arithmetica universalis</a:t>
            </a:r>
            <a:r>
              <a:rPr lang="de-DE"/>
              <a:t> und des </a:t>
            </a:r>
            <a:r>
              <a:rPr lang="de-DE">
                <a:solidFill>
                  <a:srgbClr val="6600FF"/>
                </a:solidFill>
              </a:rPr>
              <a:t>Cartesius Geometria</a:t>
            </a:r>
            <a:r>
              <a:rPr lang="de-DE"/>
              <a:t> interessierten ihn nicht minder. ... </a:t>
            </a:r>
          </a:p>
        </p:txBody>
      </p:sp>
      <p:sp>
        <p:nvSpPr>
          <p:cNvPr id="33802" name="Text Box 10"/>
          <p:cNvSpPr txBox="1">
            <a:spLocks noChangeArrowheads="1"/>
          </p:cNvSpPr>
          <p:nvPr/>
        </p:nvSpPr>
        <p:spPr bwMode="auto">
          <a:xfrm>
            <a:off x="1042988" y="1628775"/>
            <a:ext cx="7777162" cy="2282825"/>
          </a:xfrm>
          <a:prstGeom prst="rect">
            <a:avLst/>
          </a:prstGeom>
          <a:noFill/>
          <a:ln w="9525">
            <a:noFill/>
            <a:miter lim="800000"/>
            <a:headEnd/>
            <a:tailEnd/>
          </a:ln>
          <a:effectLst/>
        </p:spPr>
        <p:txBody>
          <a:bodyPr>
            <a:spAutoFit/>
          </a:bodyPr>
          <a:lstStyle/>
          <a:p>
            <a:r>
              <a:rPr lang="de-DE"/>
              <a:t>... Die Fassungskraft für mathematische Gegenstände gab sich mir sofort kund und es bedurfte bei Riemann nur der Andeutung eines mathematischen Gesetzes, um dasselbe mit den </a:t>
            </a:r>
            <a:r>
              <a:rPr lang="de-DE" b="1">
                <a:solidFill>
                  <a:srgbClr val="CC0099"/>
                </a:solidFill>
              </a:rPr>
              <a:t>weitesten  Consequenzen und in feste Form gebracht zu sehen, und zwar in größter Allgemeinheit.</a:t>
            </a:r>
            <a:r>
              <a:rPr lang="de-DE"/>
              <a:t> </a:t>
            </a:r>
          </a:p>
        </p:txBody>
      </p:sp>
      <p:sp>
        <p:nvSpPr>
          <p:cNvPr id="10"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25</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80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build="p"/>
      <p:bldP spid="3380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1476375" y="476250"/>
            <a:ext cx="7272338" cy="792163"/>
          </a:xfrm>
        </p:spPr>
        <p:txBody>
          <a:bodyPr/>
          <a:lstStyle/>
          <a:p>
            <a:r>
              <a:rPr lang="de-DE"/>
              <a:t>Mathematik bei Schmalfuß</a:t>
            </a:r>
            <a:endParaRPr lang="de-DE" sz="3200"/>
          </a:p>
        </p:txBody>
      </p:sp>
      <p:sp>
        <p:nvSpPr>
          <p:cNvPr id="34819"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4821"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4822"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34823" name="Text Box 7"/>
          <p:cNvSpPr txBox="1">
            <a:spLocks noChangeArrowheads="1"/>
          </p:cNvSpPr>
          <p:nvPr/>
        </p:nvSpPr>
        <p:spPr bwMode="auto">
          <a:xfrm>
            <a:off x="1116013" y="1196975"/>
            <a:ext cx="5418137" cy="396875"/>
          </a:xfrm>
          <a:prstGeom prst="rect">
            <a:avLst/>
          </a:prstGeom>
          <a:noFill/>
          <a:ln w="9525">
            <a:noFill/>
            <a:miter lim="800000"/>
            <a:headEnd/>
            <a:tailEnd/>
          </a:ln>
          <a:effectLst/>
        </p:spPr>
        <p:txBody>
          <a:bodyPr wrap="none">
            <a:spAutoFit/>
          </a:bodyPr>
          <a:lstStyle/>
          <a:p>
            <a:r>
              <a:rPr lang="de-DE" sz="2000" b="1">
                <a:solidFill>
                  <a:srgbClr val="008000"/>
                </a:solidFill>
              </a:rPr>
              <a:t>Brief an Prof. Schering nach Riemanns Tod</a:t>
            </a:r>
          </a:p>
        </p:txBody>
      </p:sp>
      <p:sp>
        <p:nvSpPr>
          <p:cNvPr id="34825" name="Text Box 9"/>
          <p:cNvSpPr txBox="1">
            <a:spLocks noChangeArrowheads="1"/>
          </p:cNvSpPr>
          <p:nvPr/>
        </p:nvSpPr>
        <p:spPr bwMode="auto">
          <a:xfrm>
            <a:off x="1042988" y="1628775"/>
            <a:ext cx="7777162" cy="3502025"/>
          </a:xfrm>
          <a:prstGeom prst="rect">
            <a:avLst/>
          </a:prstGeom>
          <a:noFill/>
          <a:ln w="9525">
            <a:noFill/>
            <a:miter lim="800000"/>
            <a:headEnd/>
            <a:tailEnd/>
          </a:ln>
          <a:effectLst/>
        </p:spPr>
        <p:txBody>
          <a:bodyPr>
            <a:spAutoFit/>
          </a:bodyPr>
          <a:lstStyle/>
          <a:p>
            <a:r>
              <a:rPr lang="de-DE" sz="2800" i="1">
                <a:latin typeface="Times New Roman" pitchFamily="18" charset="0"/>
              </a:rPr>
              <a:t>Schmalfuß lässt ihn zwar am normalen Mathematikunterricht teilnehmen</a:t>
            </a:r>
            <a:r>
              <a:rPr lang="de-DE" i="1"/>
              <a:t>, </a:t>
            </a:r>
            <a:br>
              <a:rPr lang="de-DE" i="1"/>
            </a:br>
            <a:r>
              <a:rPr lang="de-DE" i="1"/>
              <a:t>aber....</a:t>
            </a:r>
            <a:r>
              <a:rPr lang="de-DE"/>
              <a:t> vielmehr sann ich darauf, ihm in jeder Stunde etwas zu bieten, was seinen Kräften angemessen war, und </a:t>
            </a:r>
            <a:r>
              <a:rPr lang="de-DE" b="1">
                <a:solidFill>
                  <a:srgbClr val="CC0099"/>
                </a:solidFill>
              </a:rPr>
              <a:t>jedesmal ist er über die Grenze, die </a:t>
            </a:r>
            <a:r>
              <a:rPr lang="de-DE" b="1" u="sng">
                <a:solidFill>
                  <a:srgbClr val="CC0099"/>
                </a:solidFill>
              </a:rPr>
              <a:t>ich</a:t>
            </a:r>
            <a:r>
              <a:rPr lang="de-DE" b="1">
                <a:solidFill>
                  <a:srgbClr val="CC0099"/>
                </a:solidFill>
              </a:rPr>
              <a:t> als seine Schranke</a:t>
            </a:r>
            <a:r>
              <a:rPr lang="de-DE"/>
              <a:t> </a:t>
            </a:r>
            <a:r>
              <a:rPr lang="de-DE" b="1">
                <a:solidFill>
                  <a:srgbClr val="008000"/>
                </a:solidFill>
              </a:rPr>
              <a:t>und wohl auch als meine</a:t>
            </a:r>
            <a:r>
              <a:rPr lang="de-DE"/>
              <a:t> betrachtete, hinausgegangen und brachte regelmäßig eine </a:t>
            </a:r>
            <a:r>
              <a:rPr lang="de-DE" b="1">
                <a:solidFill>
                  <a:srgbClr val="CC0099"/>
                </a:solidFill>
              </a:rPr>
              <a:t>Fülle von Ergebnissen</a:t>
            </a:r>
            <a:r>
              <a:rPr lang="de-DE"/>
              <a:t>, </a:t>
            </a:r>
            <a:r>
              <a:rPr lang="de-DE" b="1">
                <a:solidFill>
                  <a:srgbClr val="008000"/>
                </a:solidFill>
              </a:rPr>
              <a:t>die ich nicht in solchem Maße erwartet hatte.</a:t>
            </a:r>
            <a:r>
              <a:rPr lang="de-DE"/>
              <a:t> </a:t>
            </a:r>
          </a:p>
        </p:txBody>
      </p:sp>
      <p:sp>
        <p:nvSpPr>
          <p:cNvPr id="9"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26</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1476375" y="476250"/>
            <a:ext cx="7272338" cy="792163"/>
          </a:xfrm>
        </p:spPr>
        <p:txBody>
          <a:bodyPr/>
          <a:lstStyle/>
          <a:p>
            <a:r>
              <a:rPr lang="de-DE"/>
              <a:t>Mathematik bei Schmalfuß</a:t>
            </a:r>
            <a:endParaRPr lang="de-DE" sz="3200"/>
          </a:p>
        </p:txBody>
      </p:sp>
      <p:sp>
        <p:nvSpPr>
          <p:cNvPr id="3584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5845"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5846"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35847" name="Text Box 7"/>
          <p:cNvSpPr txBox="1">
            <a:spLocks noChangeArrowheads="1"/>
          </p:cNvSpPr>
          <p:nvPr/>
        </p:nvSpPr>
        <p:spPr bwMode="auto">
          <a:xfrm>
            <a:off x="1116013" y="1196975"/>
            <a:ext cx="5418137" cy="396875"/>
          </a:xfrm>
          <a:prstGeom prst="rect">
            <a:avLst/>
          </a:prstGeom>
          <a:noFill/>
          <a:ln w="9525">
            <a:noFill/>
            <a:miter lim="800000"/>
            <a:headEnd/>
            <a:tailEnd/>
          </a:ln>
          <a:effectLst/>
        </p:spPr>
        <p:txBody>
          <a:bodyPr wrap="none">
            <a:spAutoFit/>
          </a:bodyPr>
          <a:lstStyle/>
          <a:p>
            <a:r>
              <a:rPr lang="de-DE" sz="2000" b="1">
                <a:solidFill>
                  <a:srgbClr val="008000"/>
                </a:solidFill>
              </a:rPr>
              <a:t>Brief an Prof. Schering nach Riemanns Tod</a:t>
            </a:r>
          </a:p>
        </p:txBody>
      </p:sp>
      <p:sp>
        <p:nvSpPr>
          <p:cNvPr id="35849" name="Text Box 9"/>
          <p:cNvSpPr txBox="1">
            <a:spLocks noChangeArrowheads="1"/>
          </p:cNvSpPr>
          <p:nvPr/>
        </p:nvSpPr>
        <p:spPr bwMode="auto">
          <a:xfrm>
            <a:off x="1258888" y="1700213"/>
            <a:ext cx="7513637" cy="2647950"/>
          </a:xfrm>
          <a:prstGeom prst="rect">
            <a:avLst/>
          </a:prstGeom>
          <a:noFill/>
          <a:ln w="9525">
            <a:noFill/>
            <a:miter lim="800000"/>
            <a:headEnd/>
            <a:tailEnd/>
          </a:ln>
          <a:effectLst/>
        </p:spPr>
        <p:txBody>
          <a:bodyPr>
            <a:spAutoFit/>
          </a:bodyPr>
          <a:lstStyle/>
          <a:p>
            <a:r>
              <a:rPr lang="de-DE"/>
              <a:t>... wie schwer es ihm wurde, in fließendem Vortrage seine Gedanken zu entwickeln. </a:t>
            </a:r>
          </a:p>
          <a:p>
            <a:r>
              <a:rPr lang="de-DE"/>
              <a:t>Dazu kam, daß kein Ausdruck ihm genügte, der nicht </a:t>
            </a:r>
            <a:r>
              <a:rPr lang="de-DE" b="1">
                <a:solidFill>
                  <a:srgbClr val="CC0099"/>
                </a:solidFill>
              </a:rPr>
              <a:t>alles umfaßte</a:t>
            </a:r>
            <a:r>
              <a:rPr lang="de-DE"/>
              <a:t>, </a:t>
            </a:r>
          </a:p>
          <a:p>
            <a:r>
              <a:rPr lang="de-DE"/>
              <a:t>und daß er ungemein zaghaft war, eine Darstellung, die nicht, ... , von </a:t>
            </a:r>
            <a:r>
              <a:rPr lang="de-DE" b="1">
                <a:solidFill>
                  <a:srgbClr val="CC0099"/>
                </a:solidFill>
              </a:rPr>
              <a:t>untadeliger Präcision</a:t>
            </a:r>
            <a:r>
              <a:rPr lang="de-DE"/>
              <a:t> war, als richtig anzuerkennen. ....</a:t>
            </a:r>
          </a:p>
        </p:txBody>
      </p:sp>
      <p:sp>
        <p:nvSpPr>
          <p:cNvPr id="35851" name="AutoShape 11"/>
          <p:cNvSpPr>
            <a:spLocks noChangeArrowheads="1"/>
          </p:cNvSpPr>
          <p:nvPr/>
        </p:nvSpPr>
        <p:spPr bwMode="auto">
          <a:xfrm>
            <a:off x="1042988" y="4724400"/>
            <a:ext cx="4752975" cy="1584325"/>
          </a:xfrm>
          <a:prstGeom prst="wedgeEllipseCallout">
            <a:avLst>
              <a:gd name="adj1" fmla="val 33801"/>
              <a:gd name="adj2" fmla="val -99801"/>
            </a:avLst>
          </a:prstGeom>
          <a:solidFill>
            <a:srgbClr val="CCFFCC"/>
          </a:solidFill>
          <a:ln w="9525">
            <a:solidFill>
              <a:schemeClr val="tx1"/>
            </a:solidFill>
            <a:miter lim="800000"/>
            <a:headEnd/>
            <a:tailEnd/>
          </a:ln>
          <a:effectLst/>
        </p:spPr>
        <p:txBody>
          <a:bodyPr/>
          <a:lstStyle/>
          <a:p>
            <a:pPr algn="ctr"/>
            <a:r>
              <a:rPr lang="de-DE"/>
              <a:t>Hier hat wohl das „Aufsatzproblem“ seine Wurzeln</a:t>
            </a:r>
          </a:p>
        </p:txBody>
      </p:sp>
      <p:sp>
        <p:nvSpPr>
          <p:cNvPr id="35852" name="AutoShape 12"/>
          <p:cNvSpPr>
            <a:spLocks noChangeArrowheads="1"/>
          </p:cNvSpPr>
          <p:nvPr/>
        </p:nvSpPr>
        <p:spPr bwMode="auto">
          <a:xfrm>
            <a:off x="6156325" y="4292600"/>
            <a:ext cx="2663825" cy="1800225"/>
          </a:xfrm>
          <a:prstGeom prst="wedgeRoundRectCallout">
            <a:avLst>
              <a:gd name="adj1" fmla="val -62037"/>
              <a:gd name="adj2" fmla="val -68167"/>
              <a:gd name="adj3" fmla="val 16667"/>
            </a:avLst>
          </a:prstGeom>
          <a:solidFill>
            <a:srgbClr val="E0B9E1"/>
          </a:solidFill>
          <a:ln w="9525">
            <a:solidFill>
              <a:schemeClr val="tx1"/>
            </a:solidFill>
            <a:miter lim="800000"/>
            <a:headEnd/>
            <a:tailEnd/>
          </a:ln>
          <a:effectLst/>
        </p:spPr>
        <p:txBody>
          <a:bodyPr/>
          <a:lstStyle/>
          <a:p>
            <a:pPr algn="ctr"/>
            <a:r>
              <a:rPr lang="de-DE"/>
              <a:t>Aber da liegt auch seine überragende Kraft.</a:t>
            </a:r>
          </a:p>
        </p:txBody>
      </p:sp>
      <p:sp>
        <p:nvSpPr>
          <p:cNvPr id="11"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27</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35851"/>
                                        </p:tgtEl>
                                        <p:attrNameLst>
                                          <p:attrName>style.visibility</p:attrName>
                                        </p:attrNameLst>
                                      </p:cBhvr>
                                      <p:to>
                                        <p:strVal val="visible"/>
                                      </p:to>
                                    </p:set>
                                    <p:anim calcmode="lin" valueType="num">
                                      <p:cBhvr>
                                        <p:cTn id="19" dur="1000" fill="hold"/>
                                        <p:tgtEl>
                                          <p:spTgt spid="35851"/>
                                        </p:tgtEl>
                                        <p:attrNameLst>
                                          <p:attrName>ppt_w</p:attrName>
                                        </p:attrNameLst>
                                      </p:cBhvr>
                                      <p:tavLst>
                                        <p:tav tm="0">
                                          <p:val>
                                            <p:fltVal val="0"/>
                                          </p:val>
                                        </p:tav>
                                        <p:tav tm="100000">
                                          <p:val>
                                            <p:strVal val="#ppt_w"/>
                                          </p:val>
                                        </p:tav>
                                      </p:tavLst>
                                    </p:anim>
                                    <p:anim calcmode="lin" valueType="num">
                                      <p:cBhvr>
                                        <p:cTn id="20" dur="1000" fill="hold"/>
                                        <p:tgtEl>
                                          <p:spTgt spid="35851"/>
                                        </p:tgtEl>
                                        <p:attrNameLst>
                                          <p:attrName>ppt_h</p:attrName>
                                        </p:attrNameLst>
                                      </p:cBhvr>
                                      <p:tavLst>
                                        <p:tav tm="0">
                                          <p:val>
                                            <p:fltVal val="0"/>
                                          </p:val>
                                        </p:tav>
                                        <p:tav tm="100000">
                                          <p:val>
                                            <p:strVal val="#ppt_h"/>
                                          </p:val>
                                        </p:tav>
                                      </p:tavLst>
                                    </p:anim>
                                    <p:anim calcmode="lin" valueType="num">
                                      <p:cBhvr>
                                        <p:cTn id="21" dur="1000" fill="hold"/>
                                        <p:tgtEl>
                                          <p:spTgt spid="35851"/>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58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35852"/>
                                        </p:tgtEl>
                                        <p:attrNameLst>
                                          <p:attrName>style.visibility</p:attrName>
                                        </p:attrNameLst>
                                      </p:cBhvr>
                                      <p:to>
                                        <p:strVal val="visible"/>
                                      </p:to>
                                    </p:set>
                                    <p:anim calcmode="lin" valueType="num">
                                      <p:cBhvr>
                                        <p:cTn id="27" dur="1000" fill="hold"/>
                                        <p:tgtEl>
                                          <p:spTgt spid="35852"/>
                                        </p:tgtEl>
                                        <p:attrNameLst>
                                          <p:attrName>ppt_w</p:attrName>
                                        </p:attrNameLst>
                                      </p:cBhvr>
                                      <p:tavLst>
                                        <p:tav tm="0">
                                          <p:val>
                                            <p:fltVal val="0"/>
                                          </p:val>
                                        </p:tav>
                                        <p:tav tm="100000">
                                          <p:val>
                                            <p:strVal val="#ppt_w"/>
                                          </p:val>
                                        </p:tav>
                                      </p:tavLst>
                                    </p:anim>
                                    <p:anim calcmode="lin" valueType="num">
                                      <p:cBhvr>
                                        <p:cTn id="28" dur="1000" fill="hold"/>
                                        <p:tgtEl>
                                          <p:spTgt spid="35852"/>
                                        </p:tgtEl>
                                        <p:attrNameLst>
                                          <p:attrName>ppt_h</p:attrName>
                                        </p:attrNameLst>
                                      </p:cBhvr>
                                      <p:tavLst>
                                        <p:tav tm="0">
                                          <p:val>
                                            <p:fltVal val="0"/>
                                          </p:val>
                                        </p:tav>
                                        <p:tav tm="100000">
                                          <p:val>
                                            <p:strVal val="#ppt_h"/>
                                          </p:val>
                                        </p:tav>
                                      </p:tavLst>
                                    </p:anim>
                                    <p:anim calcmode="lin" valueType="num">
                                      <p:cBhvr>
                                        <p:cTn id="29" dur="1000" fill="hold"/>
                                        <p:tgtEl>
                                          <p:spTgt spid="35852"/>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585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build="p"/>
      <p:bldP spid="35851" grpId="0" animBg="1"/>
      <p:bldP spid="3585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1476375" y="476250"/>
            <a:ext cx="7272338" cy="792163"/>
          </a:xfrm>
        </p:spPr>
        <p:txBody>
          <a:bodyPr/>
          <a:lstStyle/>
          <a:p>
            <a:r>
              <a:rPr lang="de-DE"/>
              <a:t>Abitur bei Schmalfuß</a:t>
            </a:r>
            <a:endParaRPr lang="de-DE" sz="3200"/>
          </a:p>
        </p:txBody>
      </p:sp>
      <p:sp>
        <p:nvSpPr>
          <p:cNvPr id="3686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686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6870"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36871" name="Text Box 7"/>
          <p:cNvSpPr txBox="1">
            <a:spLocks noChangeArrowheads="1"/>
          </p:cNvSpPr>
          <p:nvPr/>
        </p:nvSpPr>
        <p:spPr bwMode="auto">
          <a:xfrm>
            <a:off x="1116013" y="1196975"/>
            <a:ext cx="5418137" cy="396875"/>
          </a:xfrm>
          <a:prstGeom prst="rect">
            <a:avLst/>
          </a:prstGeom>
          <a:noFill/>
          <a:ln w="9525">
            <a:noFill/>
            <a:miter lim="800000"/>
            <a:headEnd/>
            <a:tailEnd/>
          </a:ln>
          <a:effectLst/>
        </p:spPr>
        <p:txBody>
          <a:bodyPr wrap="none">
            <a:spAutoFit/>
          </a:bodyPr>
          <a:lstStyle/>
          <a:p>
            <a:r>
              <a:rPr lang="de-DE" sz="2000" b="1">
                <a:solidFill>
                  <a:srgbClr val="008000"/>
                </a:solidFill>
              </a:rPr>
              <a:t>Brief an Prof. Schering nach Riemanns Tod</a:t>
            </a:r>
          </a:p>
        </p:txBody>
      </p:sp>
      <p:sp>
        <p:nvSpPr>
          <p:cNvPr id="36875" name="Text Box 11"/>
          <p:cNvSpPr txBox="1">
            <a:spLocks noChangeArrowheads="1"/>
          </p:cNvSpPr>
          <p:nvPr/>
        </p:nvSpPr>
        <p:spPr bwMode="auto">
          <a:xfrm>
            <a:off x="1403350" y="3068638"/>
            <a:ext cx="7340600" cy="2344737"/>
          </a:xfrm>
          <a:prstGeom prst="rect">
            <a:avLst/>
          </a:prstGeom>
          <a:noFill/>
          <a:ln w="9525">
            <a:noFill/>
            <a:miter lim="800000"/>
            <a:headEnd/>
            <a:tailEnd/>
          </a:ln>
          <a:effectLst/>
        </p:spPr>
        <p:txBody>
          <a:bodyPr wrap="none">
            <a:spAutoFit/>
          </a:bodyPr>
          <a:lstStyle/>
          <a:p>
            <a:r>
              <a:rPr lang="de-DE" i="1">
                <a:latin typeface="Times New Roman" pitchFamily="18" charset="0"/>
              </a:rPr>
              <a:t>Im Abitur Ostern 46 prüft er ihn über diese, weit über den </a:t>
            </a:r>
          </a:p>
          <a:p>
            <a:r>
              <a:rPr lang="de-DE" i="1">
                <a:latin typeface="Times New Roman" pitchFamily="18" charset="0"/>
              </a:rPr>
              <a:t>Schulunterricht hinausgehende</a:t>
            </a:r>
            <a:r>
              <a:rPr lang="de-DE" i="1"/>
              <a:t> </a:t>
            </a:r>
          </a:p>
          <a:p>
            <a:r>
              <a:rPr lang="de-DE" sz="2800" b="1" i="1">
                <a:solidFill>
                  <a:srgbClr val="6600FF"/>
                </a:solidFill>
                <a:latin typeface="Times New Roman" pitchFamily="18" charset="0"/>
              </a:rPr>
              <a:t>Zahlentheorie von Legendre</a:t>
            </a:r>
            <a:r>
              <a:rPr lang="de-DE" sz="2800" b="1" i="1">
                <a:latin typeface="Times New Roman" pitchFamily="18" charset="0"/>
              </a:rPr>
              <a:t>. </a:t>
            </a:r>
          </a:p>
          <a:p>
            <a:r>
              <a:rPr lang="de-DE" i="1">
                <a:latin typeface="Times New Roman" pitchFamily="18" charset="0"/>
              </a:rPr>
              <a:t>Er stellt fest,  </a:t>
            </a:r>
            <a:r>
              <a:rPr lang="de-DE" b="1">
                <a:solidFill>
                  <a:srgbClr val="CC0099"/>
                </a:solidFill>
              </a:rPr>
              <a:t>daß ihm alles</a:t>
            </a:r>
            <a:r>
              <a:rPr lang="de-DE"/>
              <a:t>, </a:t>
            </a:r>
            <a:br>
              <a:rPr lang="de-DE"/>
            </a:br>
            <a:r>
              <a:rPr lang="de-DE" b="1">
                <a:solidFill>
                  <a:srgbClr val="008000"/>
                </a:solidFill>
              </a:rPr>
              <a:t>worauf ich als Examinator mich nicht ohne Mühe </a:t>
            </a:r>
            <a:br>
              <a:rPr lang="de-DE" b="1">
                <a:solidFill>
                  <a:srgbClr val="008000"/>
                </a:solidFill>
              </a:rPr>
            </a:br>
            <a:r>
              <a:rPr lang="de-DE" b="1">
                <a:solidFill>
                  <a:srgbClr val="008000"/>
                </a:solidFill>
              </a:rPr>
              <a:t>vorbereitet hatte,</a:t>
            </a:r>
            <a:r>
              <a:rPr lang="de-DE"/>
              <a:t> ..., </a:t>
            </a:r>
            <a:r>
              <a:rPr lang="de-DE" b="1">
                <a:solidFill>
                  <a:srgbClr val="CC0099"/>
                </a:solidFill>
              </a:rPr>
              <a:t>geläufig war.</a:t>
            </a:r>
          </a:p>
        </p:txBody>
      </p:sp>
      <p:sp>
        <p:nvSpPr>
          <p:cNvPr id="36876" name="Text Box 12"/>
          <p:cNvSpPr txBox="1">
            <a:spLocks noChangeArrowheads="1"/>
          </p:cNvSpPr>
          <p:nvPr/>
        </p:nvSpPr>
        <p:spPr bwMode="auto">
          <a:xfrm>
            <a:off x="1403350" y="1700213"/>
            <a:ext cx="7491413" cy="822325"/>
          </a:xfrm>
          <a:prstGeom prst="rect">
            <a:avLst/>
          </a:prstGeom>
          <a:noFill/>
          <a:ln w="9525">
            <a:noFill/>
            <a:miter lim="800000"/>
            <a:headEnd/>
            <a:tailEnd/>
          </a:ln>
          <a:effectLst/>
        </p:spPr>
        <p:txBody>
          <a:bodyPr wrap="none">
            <a:spAutoFit/>
          </a:bodyPr>
          <a:lstStyle/>
          <a:p>
            <a:r>
              <a:rPr lang="de-DE" i="1">
                <a:latin typeface="Times New Roman" pitchFamily="18" charset="0"/>
              </a:rPr>
              <a:t>Pfingsten 1845 leiht Schmalfuß seinem Schüler das neueste </a:t>
            </a:r>
            <a:br>
              <a:rPr lang="de-DE" i="1">
                <a:latin typeface="Times New Roman" pitchFamily="18" charset="0"/>
              </a:rPr>
            </a:br>
            <a:r>
              <a:rPr lang="de-DE" i="1">
                <a:latin typeface="Times New Roman" pitchFamily="18" charset="0"/>
              </a:rPr>
              <a:t>Buch von Legendre aus</a:t>
            </a:r>
            <a:r>
              <a:rPr lang="de-DE">
                <a:latin typeface="Times New Roman" pitchFamily="18" charset="0"/>
              </a:rPr>
              <a:t>  </a:t>
            </a:r>
          </a:p>
        </p:txBody>
      </p:sp>
      <p:sp>
        <p:nvSpPr>
          <p:cNvPr id="36877" name="Text Box 13"/>
          <p:cNvSpPr txBox="1">
            <a:spLocks noChangeArrowheads="1"/>
          </p:cNvSpPr>
          <p:nvPr/>
        </p:nvSpPr>
        <p:spPr bwMode="auto">
          <a:xfrm>
            <a:off x="1958975" y="2441575"/>
            <a:ext cx="6545263" cy="457200"/>
          </a:xfrm>
          <a:prstGeom prst="rect">
            <a:avLst/>
          </a:prstGeom>
          <a:noFill/>
          <a:ln w="9525">
            <a:noFill/>
            <a:miter lim="800000"/>
            <a:headEnd/>
            <a:tailEnd/>
          </a:ln>
          <a:effectLst/>
        </p:spPr>
        <p:txBody>
          <a:bodyPr wrap="none">
            <a:spAutoFit/>
          </a:bodyPr>
          <a:lstStyle/>
          <a:p>
            <a:r>
              <a:rPr lang="de-DE" b="1">
                <a:solidFill>
                  <a:srgbClr val="CC0099"/>
                </a:solidFill>
                <a:latin typeface="Times New Roman" pitchFamily="18" charset="0"/>
              </a:rPr>
              <a:t>and Bernhard read the 900 page book in six days</a:t>
            </a:r>
          </a:p>
        </p:txBody>
      </p:sp>
      <p:sp>
        <p:nvSpPr>
          <p:cNvPr id="36878" name="Text Box 14"/>
          <p:cNvSpPr txBox="1">
            <a:spLocks noChangeArrowheads="1"/>
          </p:cNvSpPr>
          <p:nvPr/>
        </p:nvSpPr>
        <p:spPr bwMode="auto">
          <a:xfrm>
            <a:off x="6804025" y="2852738"/>
            <a:ext cx="1943100" cy="396875"/>
          </a:xfrm>
          <a:prstGeom prst="rect">
            <a:avLst/>
          </a:prstGeom>
          <a:noFill/>
          <a:ln w="9525">
            <a:noFill/>
            <a:miter lim="800000"/>
            <a:headEnd/>
            <a:tailEnd/>
          </a:ln>
          <a:effectLst/>
        </p:spPr>
        <p:txBody>
          <a:bodyPr>
            <a:spAutoFit/>
          </a:bodyPr>
          <a:lstStyle/>
          <a:p>
            <a:pPr>
              <a:spcBef>
                <a:spcPct val="50000"/>
              </a:spcBef>
            </a:pPr>
            <a:r>
              <a:rPr lang="de-DE" sz="2000" b="1">
                <a:solidFill>
                  <a:srgbClr val="008000"/>
                </a:solidFill>
                <a:latin typeface="Times New Roman" pitchFamily="18" charset="0"/>
              </a:rPr>
              <a:t>aus St. Andrews</a:t>
            </a:r>
          </a:p>
        </p:txBody>
      </p:sp>
      <p:sp>
        <p:nvSpPr>
          <p:cNvPr id="12"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28</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8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5" grpId="0"/>
      <p:bldP spid="36877" grpId="0"/>
      <p:bldP spid="3687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03" name="Picture 15" descr="ABI1KLAS"/>
          <p:cNvPicPr>
            <a:picLocks noChangeAspect="1" noChangeArrowheads="1"/>
          </p:cNvPicPr>
          <p:nvPr/>
        </p:nvPicPr>
        <p:blipFill>
          <a:blip r:embed="rId3" cstate="print"/>
          <a:srcRect/>
          <a:stretch>
            <a:fillRect/>
          </a:stretch>
        </p:blipFill>
        <p:spPr bwMode="auto">
          <a:xfrm>
            <a:off x="971600" y="3092946"/>
            <a:ext cx="7921625" cy="1200150"/>
          </a:xfrm>
          <a:prstGeom prst="rect">
            <a:avLst/>
          </a:prstGeom>
          <a:noFill/>
        </p:spPr>
      </p:pic>
      <p:sp>
        <p:nvSpPr>
          <p:cNvPr id="37906" name="Text Box 18"/>
          <p:cNvSpPr txBox="1">
            <a:spLocks noChangeArrowheads="1"/>
          </p:cNvSpPr>
          <p:nvPr/>
        </p:nvSpPr>
        <p:spPr bwMode="auto">
          <a:xfrm>
            <a:off x="827584" y="4077072"/>
            <a:ext cx="7777163" cy="2282825"/>
          </a:xfrm>
          <a:prstGeom prst="rect">
            <a:avLst/>
          </a:prstGeom>
          <a:noFill/>
          <a:ln w="9525">
            <a:noFill/>
            <a:miter lim="800000"/>
            <a:headEnd/>
            <a:tailEnd/>
          </a:ln>
          <a:effectLst/>
        </p:spPr>
        <p:txBody>
          <a:bodyPr>
            <a:spAutoFit/>
          </a:bodyPr>
          <a:lstStyle/>
          <a:p>
            <a:r>
              <a:rPr lang="de-DE" b="1" dirty="0">
                <a:latin typeface="Times New Roman" pitchFamily="18" charset="0"/>
              </a:rPr>
              <a:t>Bernhard Georg Friedrich Riemann, </a:t>
            </a:r>
            <a:r>
              <a:rPr lang="de-DE" dirty="0">
                <a:latin typeface="Times New Roman" pitchFamily="18" charset="0"/>
              </a:rPr>
              <a:t> geboren 17. September 1826 zu </a:t>
            </a:r>
            <a:r>
              <a:rPr lang="de-DE" dirty="0" err="1">
                <a:latin typeface="Times New Roman" pitchFamily="18" charset="0"/>
              </a:rPr>
              <a:t>Breselenz</a:t>
            </a:r>
            <a:r>
              <a:rPr lang="de-DE" dirty="0">
                <a:latin typeface="Times New Roman" pitchFamily="18" charset="0"/>
              </a:rPr>
              <a:t>, Sohn des Pastors Riemann zu Quickborn bei Dannenberg, lutherischer Konfession, besuchte zwei Jahre lang das Lyzeum zu Hannover, seit Ostern 1842 das Gymnasium </a:t>
            </a:r>
            <a:r>
              <a:rPr lang="de-DE" dirty="0" err="1">
                <a:latin typeface="Times New Roman" pitchFamily="18" charset="0"/>
              </a:rPr>
              <a:t>Johanneum</a:t>
            </a:r>
            <a:r>
              <a:rPr lang="de-DE" dirty="0">
                <a:latin typeface="Times New Roman" pitchFamily="18" charset="0"/>
              </a:rPr>
              <a:t>, und zwar die erste Klasse seit Ostern 1844.</a:t>
            </a:r>
          </a:p>
        </p:txBody>
      </p:sp>
      <p:sp>
        <p:nvSpPr>
          <p:cNvPr id="37890" name="Rectangle 2"/>
          <p:cNvSpPr>
            <a:spLocks noGrp="1" noChangeArrowheads="1"/>
          </p:cNvSpPr>
          <p:nvPr>
            <p:ph type="ctrTitle"/>
          </p:nvPr>
        </p:nvSpPr>
        <p:spPr>
          <a:xfrm>
            <a:off x="1476375" y="476250"/>
            <a:ext cx="7272338" cy="792163"/>
          </a:xfrm>
        </p:spPr>
        <p:txBody>
          <a:bodyPr/>
          <a:lstStyle/>
          <a:p>
            <a:r>
              <a:rPr lang="de-DE"/>
              <a:t>Abitur bei Schmalfuß</a:t>
            </a:r>
            <a:endParaRPr lang="de-DE" sz="3200"/>
          </a:p>
        </p:txBody>
      </p:sp>
      <p:sp>
        <p:nvSpPr>
          <p:cNvPr id="3789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7893"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7894" name="Picture 6" descr="Johanneum1841-streifen"/>
          <p:cNvPicPr>
            <a:picLocks noChangeAspect="1" noChangeArrowheads="1"/>
          </p:cNvPicPr>
          <p:nvPr/>
        </p:nvPicPr>
        <p:blipFill>
          <a:blip r:embed="rId4" cstate="print"/>
          <a:srcRect/>
          <a:stretch>
            <a:fillRect/>
          </a:stretch>
        </p:blipFill>
        <p:spPr bwMode="auto">
          <a:xfrm>
            <a:off x="250825" y="260350"/>
            <a:ext cx="649288" cy="5976938"/>
          </a:xfrm>
          <a:prstGeom prst="rect">
            <a:avLst/>
          </a:prstGeom>
          <a:noFill/>
        </p:spPr>
      </p:pic>
      <p:sp>
        <p:nvSpPr>
          <p:cNvPr id="37901" name="AutoShape 13"/>
          <p:cNvSpPr>
            <a:spLocks noChangeArrowheads="1"/>
          </p:cNvSpPr>
          <p:nvPr/>
        </p:nvSpPr>
        <p:spPr bwMode="auto">
          <a:xfrm>
            <a:off x="1042988" y="1268413"/>
            <a:ext cx="5832475" cy="8636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de-DE">
                <a:latin typeface="Times New Roman" pitchFamily="18" charset="0"/>
              </a:rPr>
              <a:t>So überzeugt Schmalfuß die Lehrer-Conferenz </a:t>
            </a:r>
          </a:p>
          <a:p>
            <a:pPr algn="ctr"/>
            <a:r>
              <a:rPr lang="de-DE">
                <a:latin typeface="Times New Roman" pitchFamily="18" charset="0"/>
              </a:rPr>
              <a:t>von Bernhard Riemanns Fähigkeiten</a:t>
            </a:r>
            <a:endParaRPr lang="de-DE" sz="3600">
              <a:latin typeface="Times New Roman" pitchFamily="18" charset="0"/>
            </a:endParaRPr>
          </a:p>
        </p:txBody>
      </p:sp>
      <p:sp>
        <p:nvSpPr>
          <p:cNvPr id="37902" name="AutoShape 14"/>
          <p:cNvSpPr>
            <a:spLocks noChangeArrowheads="1"/>
          </p:cNvSpPr>
          <p:nvPr/>
        </p:nvSpPr>
        <p:spPr bwMode="auto">
          <a:xfrm rot="-1078603">
            <a:off x="4859338" y="2205038"/>
            <a:ext cx="3995737" cy="6477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de-DE">
                <a:latin typeface="Times New Roman" pitchFamily="18" charset="0"/>
              </a:rPr>
              <a:t>Zumal der Abituraufsatz </a:t>
            </a:r>
          </a:p>
          <a:p>
            <a:pPr algn="ctr"/>
            <a:r>
              <a:rPr lang="de-DE">
                <a:latin typeface="Times New Roman" pitchFamily="18" charset="0"/>
              </a:rPr>
              <a:t>nicht fertig wurde</a:t>
            </a:r>
          </a:p>
        </p:txBody>
      </p:sp>
      <p:pic>
        <p:nvPicPr>
          <p:cNvPr id="37904" name="Picture 16" descr="ABIANF"/>
          <p:cNvPicPr>
            <a:picLocks noChangeAspect="1" noChangeArrowheads="1"/>
          </p:cNvPicPr>
          <p:nvPr/>
        </p:nvPicPr>
        <p:blipFill>
          <a:blip r:embed="rId5" cstate="print"/>
          <a:srcRect/>
          <a:stretch>
            <a:fillRect/>
          </a:stretch>
        </p:blipFill>
        <p:spPr bwMode="auto">
          <a:xfrm>
            <a:off x="900113" y="4149725"/>
            <a:ext cx="7920037" cy="1554163"/>
          </a:xfrm>
          <a:prstGeom prst="rect">
            <a:avLst/>
          </a:prstGeom>
          <a:noFill/>
        </p:spPr>
      </p:pic>
      <p:sp>
        <p:nvSpPr>
          <p:cNvPr id="12"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29</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7902"/>
                                        </p:tgtEl>
                                        <p:attrNameLst>
                                          <p:attrName>style.visibility</p:attrName>
                                        </p:attrNameLst>
                                      </p:cBhvr>
                                      <p:to>
                                        <p:strVal val="visible"/>
                                      </p:to>
                                    </p:set>
                                    <p:anim calcmode="lin" valueType="num">
                                      <p:cBhvr>
                                        <p:cTn id="7" dur="1000" fill="hold"/>
                                        <p:tgtEl>
                                          <p:spTgt spid="37902"/>
                                        </p:tgtEl>
                                        <p:attrNameLst>
                                          <p:attrName>ppt_w</p:attrName>
                                        </p:attrNameLst>
                                      </p:cBhvr>
                                      <p:tavLst>
                                        <p:tav tm="0">
                                          <p:val>
                                            <p:fltVal val="0"/>
                                          </p:val>
                                        </p:tav>
                                        <p:tav tm="100000">
                                          <p:val>
                                            <p:strVal val="#ppt_w"/>
                                          </p:val>
                                        </p:tav>
                                      </p:tavLst>
                                    </p:anim>
                                    <p:anim calcmode="lin" valueType="num">
                                      <p:cBhvr>
                                        <p:cTn id="8" dur="1000" fill="hold"/>
                                        <p:tgtEl>
                                          <p:spTgt spid="37902"/>
                                        </p:tgtEl>
                                        <p:attrNameLst>
                                          <p:attrName>ppt_h</p:attrName>
                                        </p:attrNameLst>
                                      </p:cBhvr>
                                      <p:tavLst>
                                        <p:tav tm="0">
                                          <p:val>
                                            <p:fltVal val="0"/>
                                          </p:val>
                                        </p:tav>
                                        <p:tav tm="100000">
                                          <p:val>
                                            <p:strVal val="#ppt_h"/>
                                          </p:val>
                                        </p:tav>
                                      </p:tavLst>
                                    </p:anim>
                                    <p:anim calcmode="lin" valueType="num">
                                      <p:cBhvr>
                                        <p:cTn id="9" dur="1000" fill="hold"/>
                                        <p:tgtEl>
                                          <p:spTgt spid="3790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79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9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9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2000"/>
                                        <p:tgtEl>
                                          <p:spTgt spid="37904"/>
                                        </p:tgtEl>
                                      </p:cBhvr>
                                    </p:animEffect>
                                    <p:set>
                                      <p:cBhvr>
                                        <p:cTn id="23" dur="1" fill="hold">
                                          <p:stCondLst>
                                            <p:cond delay="1999"/>
                                          </p:stCondLst>
                                        </p:cTn>
                                        <p:tgtEl>
                                          <p:spTgt spid="37904"/>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37906"/>
                                        </p:tgtEl>
                                        <p:attrNameLst>
                                          <p:attrName>style.visibility</p:attrName>
                                        </p:attrNameLst>
                                      </p:cBhvr>
                                      <p:to>
                                        <p:strVal val="visible"/>
                                      </p:to>
                                    </p:set>
                                    <p:animEffect transition="in" filter="fade">
                                      <p:cBhvr>
                                        <p:cTn id="26" dur="2000"/>
                                        <p:tgtEl>
                                          <p:spTgt spid="37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6" grpId="0"/>
      <p:bldP spid="3790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7" name="Picture 17" descr="st-andrews1"/>
          <p:cNvPicPr>
            <a:picLocks noChangeAspect="1" noChangeArrowheads="1"/>
          </p:cNvPicPr>
          <p:nvPr/>
        </p:nvPicPr>
        <p:blipFill>
          <a:blip r:embed="rId3" cstate="print"/>
          <a:srcRect/>
          <a:stretch>
            <a:fillRect/>
          </a:stretch>
        </p:blipFill>
        <p:spPr bwMode="auto">
          <a:xfrm>
            <a:off x="1116013" y="549275"/>
            <a:ext cx="857250" cy="5667375"/>
          </a:xfrm>
          <a:prstGeom prst="rect">
            <a:avLst/>
          </a:prstGeom>
          <a:noFill/>
        </p:spPr>
      </p:pic>
      <p:sp>
        <p:nvSpPr>
          <p:cNvPr id="5122" name="Rectangle 2"/>
          <p:cNvSpPr>
            <a:spLocks noGrp="1" noChangeArrowheads="1"/>
          </p:cNvSpPr>
          <p:nvPr>
            <p:ph type="ctrTitle"/>
          </p:nvPr>
        </p:nvSpPr>
        <p:spPr>
          <a:xfrm>
            <a:off x="1476375" y="404813"/>
            <a:ext cx="6624638" cy="1470025"/>
          </a:xfrm>
        </p:spPr>
        <p:txBody>
          <a:bodyPr/>
          <a:lstStyle/>
          <a:p>
            <a:r>
              <a:rPr lang="de-DE"/>
              <a:t>Bernhard Riemann</a:t>
            </a:r>
          </a:p>
        </p:txBody>
      </p:sp>
      <p:pic>
        <p:nvPicPr>
          <p:cNvPr id="5124" name="Picture 4"/>
          <p:cNvPicPr>
            <a:picLocks noChangeAspect="1" noChangeArrowheads="1"/>
          </p:cNvPicPr>
          <p:nvPr/>
        </p:nvPicPr>
        <p:blipFill>
          <a:blip r:embed="rId4"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5126" name="Rectangle 6"/>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5127" name="Object 7"/>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5" imgW="228600" imgH="647700" progId="Equation.DSMT4">
                  <p:embed/>
                </p:oleObj>
              </mc:Choice>
              <mc:Fallback>
                <p:oleObj name="Equation" r:id="rId5" imgW="228600" imgH="6477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9" name="Text Box 9"/>
          <p:cNvSpPr txBox="1">
            <a:spLocks noChangeArrowheads="1"/>
          </p:cNvSpPr>
          <p:nvPr/>
        </p:nvSpPr>
        <p:spPr bwMode="auto">
          <a:xfrm>
            <a:off x="7164388" y="1052513"/>
            <a:ext cx="1135062" cy="519112"/>
          </a:xfrm>
          <a:prstGeom prst="rect">
            <a:avLst/>
          </a:prstGeom>
          <a:noFill/>
          <a:ln w="9525">
            <a:noFill/>
            <a:miter lim="800000"/>
            <a:headEnd/>
            <a:tailEnd/>
          </a:ln>
          <a:effectLst/>
        </p:spPr>
        <p:txBody>
          <a:bodyPr wrap="none">
            <a:spAutoFit/>
          </a:bodyPr>
          <a:lstStyle/>
          <a:p>
            <a:r>
              <a:rPr lang="de-DE" sz="2800"/>
              <a:t>Genie</a:t>
            </a:r>
          </a:p>
        </p:txBody>
      </p:sp>
      <p:sp>
        <p:nvSpPr>
          <p:cNvPr id="5130" name="Text Box 10"/>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131" name="Rectangle 11"/>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5132" name="Picture 12" descr="int-fragez"/>
          <p:cNvPicPr>
            <a:picLocks noChangeAspect="1" noChangeArrowheads="1"/>
          </p:cNvPicPr>
          <p:nvPr/>
        </p:nvPicPr>
        <p:blipFill>
          <a:blip r:embed="rId7" cstate="print"/>
          <a:srcRect/>
          <a:stretch>
            <a:fillRect/>
          </a:stretch>
        </p:blipFill>
        <p:spPr bwMode="auto">
          <a:xfrm>
            <a:off x="7924800" y="333375"/>
            <a:ext cx="1219200" cy="4257675"/>
          </a:xfrm>
          <a:prstGeom prst="rect">
            <a:avLst/>
          </a:prstGeom>
          <a:noFill/>
        </p:spPr>
      </p:pic>
      <p:pic>
        <p:nvPicPr>
          <p:cNvPr id="5135" name="Picture 15" descr="st-andrews2"/>
          <p:cNvPicPr>
            <a:picLocks noChangeAspect="1" noChangeArrowheads="1"/>
          </p:cNvPicPr>
          <p:nvPr/>
        </p:nvPicPr>
        <p:blipFill>
          <a:blip r:embed="rId8" cstate="print"/>
          <a:srcRect/>
          <a:stretch>
            <a:fillRect/>
          </a:stretch>
        </p:blipFill>
        <p:spPr bwMode="auto">
          <a:xfrm>
            <a:off x="2411413" y="4292600"/>
            <a:ext cx="2859087" cy="1957388"/>
          </a:xfrm>
          <a:prstGeom prst="rect">
            <a:avLst/>
          </a:prstGeom>
          <a:noFill/>
        </p:spPr>
      </p:pic>
      <p:pic>
        <p:nvPicPr>
          <p:cNvPr id="5136" name="Picture 16" descr="st-andrews3"/>
          <p:cNvPicPr>
            <a:picLocks noChangeAspect="1" noChangeArrowheads="1"/>
          </p:cNvPicPr>
          <p:nvPr/>
        </p:nvPicPr>
        <p:blipFill>
          <a:blip r:embed="rId9" cstate="print"/>
          <a:srcRect/>
          <a:stretch>
            <a:fillRect/>
          </a:stretch>
        </p:blipFill>
        <p:spPr bwMode="auto">
          <a:xfrm>
            <a:off x="1979613" y="2924175"/>
            <a:ext cx="2876550" cy="1382713"/>
          </a:xfrm>
          <a:prstGeom prst="rect">
            <a:avLst/>
          </a:prstGeom>
          <a:noFill/>
        </p:spPr>
      </p:pic>
      <p:sp>
        <p:nvSpPr>
          <p:cNvPr id="5139" name="Rectangle 19"/>
          <p:cNvSpPr>
            <a:spLocks noGrp="1" noChangeArrowheads="1"/>
          </p:cNvSpPr>
          <p:nvPr>
            <p:ph type="subTitle" idx="1"/>
          </p:nvPr>
        </p:nvSpPr>
        <p:spPr>
          <a:xfrm>
            <a:off x="1692275" y="1412875"/>
            <a:ext cx="2624138" cy="1271588"/>
          </a:xfrm>
          <a:noFill/>
          <a:ln/>
        </p:spPr>
        <p:txBody>
          <a:bodyPr/>
          <a:lstStyle/>
          <a:p>
            <a:r>
              <a:rPr lang="de-DE"/>
              <a:t>Weltweite </a:t>
            </a:r>
          </a:p>
          <a:p>
            <a:r>
              <a:rPr lang="de-DE"/>
              <a:t>Berühmtheit</a:t>
            </a:r>
          </a:p>
        </p:txBody>
      </p:sp>
      <p:pic>
        <p:nvPicPr>
          <p:cNvPr id="5133" name="Picture 13" descr="globus-2-europa-super-tr-m"/>
          <p:cNvPicPr>
            <a:picLocks noChangeAspect="1" noChangeArrowheads="1"/>
          </p:cNvPicPr>
          <p:nvPr/>
        </p:nvPicPr>
        <p:blipFill>
          <a:blip r:embed="rId10" cstate="print"/>
          <a:srcRect/>
          <a:stretch>
            <a:fillRect/>
          </a:stretch>
        </p:blipFill>
        <p:spPr bwMode="auto">
          <a:xfrm>
            <a:off x="3995738" y="1412875"/>
            <a:ext cx="2373312" cy="2420938"/>
          </a:xfrm>
          <a:prstGeom prst="rect">
            <a:avLst/>
          </a:prstGeom>
          <a:noFill/>
        </p:spPr>
      </p:pic>
      <p:sp>
        <p:nvSpPr>
          <p:cNvPr id="16"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3</a:t>
            </a:fld>
            <a:endParaRPr lang="de-DE" sz="1200" dirty="0">
              <a:solidFill>
                <a:schemeClr val="tx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914" name="Picture 2" descr="ABI1KLAS"/>
          <p:cNvPicPr>
            <a:picLocks noChangeAspect="1" noChangeArrowheads="1"/>
          </p:cNvPicPr>
          <p:nvPr/>
        </p:nvPicPr>
        <p:blipFill>
          <a:blip r:embed="rId3" cstate="print"/>
          <a:srcRect/>
          <a:stretch>
            <a:fillRect/>
          </a:stretch>
        </p:blipFill>
        <p:spPr bwMode="auto">
          <a:xfrm>
            <a:off x="1042988" y="1125538"/>
            <a:ext cx="7921625" cy="1200150"/>
          </a:xfrm>
          <a:prstGeom prst="rect">
            <a:avLst/>
          </a:prstGeom>
          <a:noFill/>
        </p:spPr>
      </p:pic>
      <p:sp>
        <p:nvSpPr>
          <p:cNvPr id="38915" name="Rectangle 3"/>
          <p:cNvSpPr>
            <a:spLocks noGrp="1" noChangeArrowheads="1"/>
          </p:cNvSpPr>
          <p:nvPr>
            <p:ph type="ctrTitle"/>
          </p:nvPr>
        </p:nvSpPr>
        <p:spPr>
          <a:xfrm>
            <a:off x="1476375" y="476250"/>
            <a:ext cx="7272338" cy="792163"/>
          </a:xfrm>
        </p:spPr>
        <p:txBody>
          <a:bodyPr/>
          <a:lstStyle/>
          <a:p>
            <a:r>
              <a:rPr lang="de-DE" sz="4000"/>
              <a:t>Abiturzeugnis „Erster Klasse“</a:t>
            </a:r>
            <a:endParaRPr lang="de-DE" sz="2800"/>
          </a:p>
        </p:txBody>
      </p:sp>
      <p:sp>
        <p:nvSpPr>
          <p:cNvPr id="38916"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8918"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8919" name="Picture 7" descr="Johanneum1841-streifen"/>
          <p:cNvPicPr>
            <a:picLocks noChangeAspect="1" noChangeArrowheads="1"/>
          </p:cNvPicPr>
          <p:nvPr/>
        </p:nvPicPr>
        <p:blipFill>
          <a:blip r:embed="rId4" cstate="print"/>
          <a:srcRect/>
          <a:stretch>
            <a:fillRect/>
          </a:stretch>
        </p:blipFill>
        <p:spPr bwMode="auto">
          <a:xfrm>
            <a:off x="250825" y="260350"/>
            <a:ext cx="649288" cy="5976938"/>
          </a:xfrm>
          <a:prstGeom prst="rect">
            <a:avLst/>
          </a:prstGeom>
          <a:noFill/>
        </p:spPr>
      </p:pic>
      <p:sp>
        <p:nvSpPr>
          <p:cNvPr id="38923" name="Text Box 11"/>
          <p:cNvSpPr txBox="1">
            <a:spLocks noChangeArrowheads="1"/>
          </p:cNvSpPr>
          <p:nvPr/>
        </p:nvSpPr>
        <p:spPr bwMode="auto">
          <a:xfrm>
            <a:off x="1258888" y="2276475"/>
            <a:ext cx="7416800" cy="3743325"/>
          </a:xfrm>
          <a:prstGeom prst="rect">
            <a:avLst/>
          </a:prstGeom>
          <a:noFill/>
          <a:ln w="9525">
            <a:noFill/>
            <a:miter lim="800000"/>
            <a:headEnd/>
            <a:tailEnd/>
          </a:ln>
          <a:effectLst/>
        </p:spPr>
        <p:txBody>
          <a:bodyPr>
            <a:spAutoFit/>
          </a:bodyPr>
          <a:lstStyle/>
          <a:p>
            <a:r>
              <a:rPr lang="de-DE">
                <a:latin typeface="Times New Roman" pitchFamily="18" charset="0"/>
              </a:rPr>
              <a:t>... Seine </a:t>
            </a:r>
            <a:r>
              <a:rPr lang="de-DE" b="1">
                <a:latin typeface="Times New Roman" pitchFamily="18" charset="0"/>
              </a:rPr>
              <a:t>sittliche Aufführung </a:t>
            </a:r>
            <a:r>
              <a:rPr lang="de-DE">
                <a:latin typeface="Times New Roman" pitchFamily="18" charset="0"/>
              </a:rPr>
              <a:t>in und außerhalb der Schule war sehr gut. Sein </a:t>
            </a:r>
            <a:r>
              <a:rPr lang="de-DE" b="1">
                <a:latin typeface="Times New Roman" pitchFamily="18" charset="0"/>
              </a:rPr>
              <a:t>Schulbesuch</a:t>
            </a:r>
            <a:r>
              <a:rPr lang="de-DE">
                <a:latin typeface="Times New Roman" pitchFamily="18" charset="0"/>
              </a:rPr>
              <a:t> war regelmäßig, doch in letzterem Jahre mehrmal anhaltend durch </a:t>
            </a:r>
            <a:r>
              <a:rPr lang="de-DE">
                <a:solidFill>
                  <a:srgbClr val="FF0066"/>
                </a:solidFill>
                <a:latin typeface="Times New Roman" pitchFamily="18" charset="0"/>
              </a:rPr>
              <a:t>Krankheit</a:t>
            </a:r>
            <a:r>
              <a:rPr lang="de-DE">
                <a:latin typeface="Times New Roman" pitchFamily="18" charset="0"/>
              </a:rPr>
              <a:t> unterbrochen, seine </a:t>
            </a:r>
            <a:r>
              <a:rPr lang="de-DE" b="1">
                <a:latin typeface="Times New Roman" pitchFamily="18" charset="0"/>
              </a:rPr>
              <a:t>Aufmerksamkeit </a:t>
            </a:r>
            <a:r>
              <a:rPr lang="de-DE">
                <a:latin typeface="Times New Roman" pitchFamily="18" charset="0"/>
              </a:rPr>
              <a:t>recht gut, doch nicht in allen Unterrichtsgegenständen gleichmäßig, sein </a:t>
            </a:r>
            <a:r>
              <a:rPr lang="de-DE" b="1">
                <a:latin typeface="Times New Roman" pitchFamily="18" charset="0"/>
              </a:rPr>
              <a:t>häuslicher Fleiß</a:t>
            </a:r>
            <a:r>
              <a:rPr lang="de-DE">
                <a:latin typeface="Times New Roman" pitchFamily="18" charset="0"/>
              </a:rPr>
              <a:t> zwar angestrengt, aber durch eigene Neigung bedingt und deshalb den Forderungen der Schule nicht immer entsprechend, namentlich wurde die Ablieferung der freien Aufsätze häufig verspätet. Allgemeines Prädikat des Fleißes</a:t>
            </a:r>
            <a:r>
              <a:rPr lang="de-DE" b="1">
                <a:latin typeface="Times New Roman" pitchFamily="18" charset="0"/>
              </a:rPr>
              <a:t>  </a:t>
            </a:r>
            <a:r>
              <a:rPr lang="de-DE" b="1">
                <a:solidFill>
                  <a:srgbClr val="CC0099"/>
                </a:solidFill>
                <a:latin typeface="Times New Roman" pitchFamily="18" charset="0"/>
              </a:rPr>
              <a:t>gut.</a:t>
            </a:r>
            <a:r>
              <a:rPr lang="de-DE">
                <a:latin typeface="Times New Roman" pitchFamily="18" charset="0"/>
              </a:rPr>
              <a:t> </a:t>
            </a:r>
          </a:p>
        </p:txBody>
      </p:sp>
      <p:sp>
        <p:nvSpPr>
          <p:cNvPr id="9"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30</a:t>
            </a:fld>
            <a:endParaRPr lang="de-DE" sz="1200" dirty="0">
              <a:solidFill>
                <a:schemeClr val="tx2"/>
              </a:solidFill>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3"/>
          <p:cNvSpPr>
            <a:spLocks noGrp="1" noChangeArrowheads="1"/>
          </p:cNvSpPr>
          <p:nvPr>
            <p:ph type="ctrTitle"/>
          </p:nvPr>
        </p:nvSpPr>
        <p:spPr>
          <a:xfrm>
            <a:off x="1187450" y="0"/>
            <a:ext cx="7272338" cy="792163"/>
          </a:xfrm>
        </p:spPr>
        <p:txBody>
          <a:bodyPr/>
          <a:lstStyle/>
          <a:p>
            <a:r>
              <a:rPr lang="de-DE" sz="4000"/>
              <a:t>Abiturzeugnis „Erster Klasse“</a:t>
            </a:r>
            <a:endParaRPr lang="de-DE" sz="2800"/>
          </a:p>
        </p:txBody>
      </p:sp>
      <p:sp>
        <p:nvSpPr>
          <p:cNvPr id="39940"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9942"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9943" name="Picture 7"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39944" name="Text Box 8"/>
          <p:cNvSpPr txBox="1">
            <a:spLocks noChangeArrowheads="1"/>
          </p:cNvSpPr>
          <p:nvPr/>
        </p:nvSpPr>
        <p:spPr bwMode="auto">
          <a:xfrm>
            <a:off x="1187450" y="620713"/>
            <a:ext cx="7416800" cy="5883275"/>
          </a:xfrm>
          <a:prstGeom prst="rect">
            <a:avLst/>
          </a:prstGeom>
          <a:noFill/>
          <a:ln w="9525">
            <a:noFill/>
            <a:miter lim="800000"/>
            <a:headEnd/>
            <a:tailEnd/>
          </a:ln>
          <a:effectLst/>
        </p:spPr>
        <p:txBody>
          <a:bodyPr>
            <a:spAutoFit/>
          </a:bodyPr>
          <a:lstStyle/>
          <a:p>
            <a:r>
              <a:rPr lang="de-DE" sz="2000" b="1" dirty="0"/>
              <a:t>Kenntnisse</a:t>
            </a:r>
          </a:p>
          <a:p>
            <a:r>
              <a:rPr lang="de-DE" sz="2000" b="1" dirty="0"/>
              <a:t>1. Religion. </a:t>
            </a:r>
            <a:r>
              <a:rPr lang="de-DE" sz="2000" dirty="0"/>
              <a:t>Er ist bekannt mit den Grundwahrheiten der christlichen Glaubens- und Sittenlehre  mit den wesentlichen Unterscheidungspunkten der wichtigsten Konfessionen mit den Hauptmomenten der Kirchengeschichte und dem Inhalte der biblischen Bücher.</a:t>
            </a:r>
          </a:p>
          <a:p>
            <a:r>
              <a:rPr lang="de-DE" sz="2000" dirty="0"/>
              <a:t>Allgemeines Prädikat  </a:t>
            </a:r>
            <a:r>
              <a:rPr lang="de-DE" sz="2000" b="1" dirty="0">
                <a:solidFill>
                  <a:srgbClr val="CC0099"/>
                </a:solidFill>
              </a:rPr>
              <a:t>recht gut</a:t>
            </a:r>
            <a:r>
              <a:rPr lang="de-DE" sz="2000" dirty="0">
                <a:solidFill>
                  <a:srgbClr val="CC0099"/>
                </a:solidFill>
              </a:rPr>
              <a:t>.</a:t>
            </a:r>
          </a:p>
          <a:p>
            <a:r>
              <a:rPr lang="de-DE" sz="2000" b="1" dirty="0"/>
              <a:t>2. Deutsche Sprache. </a:t>
            </a:r>
            <a:r>
              <a:rPr lang="de-DE" sz="2000" dirty="0"/>
              <a:t>Er ist wohlbekannt mit den Regeln der Grammatik und des Stils und hat sich durch Lektüre mit einer bedeutenden Anzahl Klassiker bekannt gemacht. </a:t>
            </a:r>
            <a:r>
              <a:rPr lang="de-DE" sz="2000" u="sng" dirty="0"/>
              <a:t>Seine Aufsätze wurden mit großer Mühsamkeit und peinlicher Langsamkeit gearbeitet</a:t>
            </a:r>
            <a:r>
              <a:rPr lang="de-DE" sz="2000" dirty="0"/>
              <a:t>. </a:t>
            </a:r>
            <a:r>
              <a:rPr lang="de-DE" sz="2000" b="1" dirty="0">
                <a:solidFill>
                  <a:srgbClr val="6600FF"/>
                </a:solidFill>
              </a:rPr>
              <a:t>Die Prüfungsarbeit ist unvollendet geblieben</a:t>
            </a:r>
            <a:r>
              <a:rPr lang="de-DE" sz="2000" dirty="0">
                <a:solidFill>
                  <a:srgbClr val="6600FF"/>
                </a:solidFill>
              </a:rPr>
              <a:t>.</a:t>
            </a:r>
            <a:r>
              <a:rPr lang="de-DE" sz="2000" dirty="0"/>
              <a:t> Seine Aufsätze empfehlen sich durch </a:t>
            </a:r>
            <a:r>
              <a:rPr lang="de-DE" sz="2000" u="sng" dirty="0"/>
              <a:t>logisch richtige Anordnung und Verbindung der Gedanken, durch Richtigkeit des </a:t>
            </a:r>
            <a:r>
              <a:rPr lang="de-DE" sz="2000" u="sng" dirty="0" err="1"/>
              <a:t>Urtheils</a:t>
            </a:r>
            <a:r>
              <a:rPr lang="de-DE" sz="2000" u="sng" dirty="0"/>
              <a:t> und durch eine zusammenhängende, schlichte, meist fließende und gewandte Darstellung</a:t>
            </a:r>
            <a:r>
              <a:rPr lang="de-DE" sz="2000" dirty="0"/>
              <a:t>, lassen jedoch Fülle des Inhalts und lebendigen </a:t>
            </a:r>
            <a:r>
              <a:rPr lang="de-DE" sz="2000" dirty="0" err="1"/>
              <a:t>Erguß</a:t>
            </a:r>
            <a:r>
              <a:rPr lang="de-DE" sz="2000" dirty="0"/>
              <a:t> der Phantasie </a:t>
            </a:r>
            <a:r>
              <a:rPr lang="de-DE" sz="2000" dirty="0" err="1"/>
              <a:t>vermißen</a:t>
            </a:r>
            <a:r>
              <a:rPr lang="de-DE" sz="2000" dirty="0"/>
              <a:t>. Sein mündlicher Ausdruck ist </a:t>
            </a:r>
            <a:r>
              <a:rPr lang="de-DE" sz="2000" b="1" dirty="0">
                <a:solidFill>
                  <a:srgbClr val="CC0099"/>
                </a:solidFill>
              </a:rPr>
              <a:t>gut</a:t>
            </a:r>
            <a:r>
              <a:rPr lang="de-DE" sz="2000" b="1" dirty="0"/>
              <a:t>.</a:t>
            </a:r>
            <a:endParaRPr lang="de-DE" sz="2000" dirty="0"/>
          </a:p>
          <a:p>
            <a:r>
              <a:rPr lang="de-DE" sz="2000" dirty="0"/>
              <a:t>Allgemeines Prädikat  </a:t>
            </a:r>
            <a:r>
              <a:rPr lang="de-DE" sz="2000" b="1" dirty="0">
                <a:solidFill>
                  <a:srgbClr val="CC0099"/>
                </a:solidFill>
              </a:rPr>
              <a:t>gut</a:t>
            </a:r>
            <a:r>
              <a:rPr lang="de-DE" sz="2000" dirty="0"/>
              <a:t>.</a:t>
            </a:r>
            <a:endParaRPr lang="de-DE" sz="2000" b="1" dirty="0"/>
          </a:p>
        </p:txBody>
      </p:sp>
      <p:sp>
        <p:nvSpPr>
          <p:cNvPr id="8"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31</a:t>
            </a:fld>
            <a:endParaRPr lang="de-DE" sz="1200" dirty="0">
              <a:solidFill>
                <a:schemeClr val="tx2"/>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40965"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40966"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40967" name="Text Box 7"/>
          <p:cNvSpPr txBox="1">
            <a:spLocks noChangeArrowheads="1"/>
          </p:cNvSpPr>
          <p:nvPr/>
        </p:nvSpPr>
        <p:spPr bwMode="auto">
          <a:xfrm>
            <a:off x="1116013" y="260350"/>
            <a:ext cx="7416800" cy="6203950"/>
          </a:xfrm>
          <a:prstGeom prst="rect">
            <a:avLst/>
          </a:prstGeom>
          <a:noFill/>
          <a:ln w="9525">
            <a:noFill/>
            <a:miter lim="800000"/>
            <a:headEnd/>
            <a:tailEnd/>
          </a:ln>
          <a:effectLst/>
        </p:spPr>
        <p:txBody>
          <a:bodyPr>
            <a:spAutoFit/>
          </a:bodyPr>
          <a:lstStyle/>
          <a:p>
            <a:r>
              <a:rPr lang="de-DE" sz="1600" b="1"/>
              <a:t>3. Lateinische Sprache. </a:t>
            </a:r>
            <a:r>
              <a:rPr lang="de-DE" sz="1600"/>
              <a:t>Bei der Lektüre vermag er, wenn auch nicht rasch, in den Sinn und Zusammenhang auch der schwierigen Stellen einzudringen. Seine grammatischen Kenntnisse sind gut, seine stilistischen Arbeiten begründen ein günstiges Urtheil über die logische Durchdringung und Handhabung des lateinischen Sprachschatzes, wiewohl ihm ein reicher Vorrath an Redensarten und Wendungen(?) nicht zu Gebote zu stehen scheint. Sein Ausdruck empfiehlt sich durch Präcision und richtige Erfassung der Proprietät (?) , entbehrt aber des leichten Flusses. Im Sprechen ist er nur wenig geübt. Allgemeines Prädikat</a:t>
            </a:r>
            <a:r>
              <a:rPr lang="de-DE" sz="1600" b="1">
                <a:solidFill>
                  <a:srgbClr val="CC0099"/>
                </a:solidFill>
              </a:rPr>
              <a:t>  gut</a:t>
            </a:r>
            <a:r>
              <a:rPr lang="de-DE" sz="1600" b="1"/>
              <a:t>.</a:t>
            </a:r>
          </a:p>
          <a:p>
            <a:r>
              <a:rPr lang="de-DE" sz="1600" b="1"/>
              <a:t>4. Griechische Sprache.</a:t>
            </a:r>
            <a:r>
              <a:rPr lang="de-DE" sz="1600"/>
              <a:t> Von dem Verständniß der griechischen Schriftsteller gilt dasselbe, wie von den lateinischen. Seine Kenntnisse  in der Grammatik sind gut. Allgem.Prädikat </a:t>
            </a:r>
            <a:r>
              <a:rPr lang="de-DE" sz="1600" b="1">
                <a:solidFill>
                  <a:srgbClr val="CC0099"/>
                </a:solidFill>
              </a:rPr>
              <a:t> gut.</a:t>
            </a:r>
          </a:p>
          <a:p>
            <a:r>
              <a:rPr lang="de-DE" sz="1600" b="1"/>
              <a:t>5. Hebräische Sprache.</a:t>
            </a:r>
            <a:r>
              <a:rPr lang="de-DE" sz="1600"/>
              <a:t> Er liest mit hinreichender Geläufigkeit, besitzt gründliche Kenntnisse in der Grammatik und übersetzt mit Fertigkeit die leichten alttestamentlichen Schriften.</a:t>
            </a:r>
          </a:p>
          <a:p>
            <a:r>
              <a:rPr lang="de-DE" sz="1600"/>
              <a:t>Allgemeines Prädikat</a:t>
            </a:r>
            <a:r>
              <a:rPr lang="de-DE" sz="1600" b="1">
                <a:solidFill>
                  <a:srgbClr val="CC0099"/>
                </a:solidFill>
              </a:rPr>
              <a:t>  Sehr gut.</a:t>
            </a:r>
          </a:p>
          <a:p>
            <a:r>
              <a:rPr lang="de-DE" sz="1600" b="1"/>
              <a:t>6. Französische Sprache.</a:t>
            </a:r>
            <a:r>
              <a:rPr lang="de-DE" sz="1600"/>
              <a:t> Er übersetzt mit Leichtigkeit selbst die schweren Schriftsteller der neueren Zeit und schreibt beinahe frei von grammatischen Verstößen. Allgem.Prädikat  </a:t>
            </a:r>
            <a:r>
              <a:rPr lang="de-DE" sz="1600" b="1">
                <a:solidFill>
                  <a:srgbClr val="CC0099"/>
                </a:solidFill>
              </a:rPr>
              <a:t>gut.</a:t>
            </a:r>
          </a:p>
          <a:p>
            <a:r>
              <a:rPr lang="de-DE" sz="1600" b="1"/>
              <a:t>7. Englische Sprache.</a:t>
            </a:r>
            <a:r>
              <a:rPr lang="de-DE" sz="1600"/>
              <a:t> In der Aussprache und in der Grammatik wird noch Sicherheit vermißt, im Verstehen und Übersetzen der Schriftsteller besitzt er eine ziemliche Fertigkeit.</a:t>
            </a:r>
          </a:p>
          <a:p>
            <a:r>
              <a:rPr lang="de-DE" sz="1600"/>
              <a:t>Allgemeines Prädikat</a:t>
            </a:r>
            <a:r>
              <a:rPr lang="de-DE" sz="1600" b="1">
                <a:solidFill>
                  <a:srgbClr val="CC0099"/>
                </a:solidFill>
              </a:rPr>
              <a:t>  gut.</a:t>
            </a:r>
          </a:p>
          <a:p>
            <a:r>
              <a:rPr lang="de-DE" sz="1600" b="1"/>
              <a:t>8. Geschichte und Geographie.</a:t>
            </a:r>
            <a:r>
              <a:rPr lang="de-DE" sz="1600"/>
              <a:t> Seine Kenntnisse in allen Theilen der Geschichte haben das Prädikat</a:t>
            </a:r>
            <a:r>
              <a:rPr lang="de-DE" sz="1600" b="1">
                <a:solidFill>
                  <a:srgbClr val="CC0099"/>
                </a:solidFill>
              </a:rPr>
              <a:t>  recht gut  </a:t>
            </a:r>
            <a:r>
              <a:rPr lang="de-DE" sz="1600"/>
              <a:t>erhalten, in der Geographie  </a:t>
            </a:r>
            <a:r>
              <a:rPr lang="de-DE" sz="1600" b="1">
                <a:solidFill>
                  <a:srgbClr val="CC0099"/>
                </a:solidFill>
              </a:rPr>
              <a:t>gut.</a:t>
            </a:r>
          </a:p>
        </p:txBody>
      </p:sp>
      <p:sp>
        <p:nvSpPr>
          <p:cNvPr id="7"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32</a:t>
            </a:fld>
            <a:endParaRPr lang="de-DE" sz="1200" dirty="0">
              <a:solidFill>
                <a:schemeClr val="tx2"/>
              </a:solidFill>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1187450" y="0"/>
            <a:ext cx="7272338" cy="792163"/>
          </a:xfrm>
        </p:spPr>
        <p:txBody>
          <a:bodyPr/>
          <a:lstStyle/>
          <a:p>
            <a:r>
              <a:rPr lang="de-DE" sz="4000"/>
              <a:t>Abiturzeugnis „Erster Klasse“</a:t>
            </a:r>
            <a:endParaRPr lang="de-DE" sz="2800"/>
          </a:p>
        </p:txBody>
      </p:sp>
      <p:sp>
        <p:nvSpPr>
          <p:cNvPr id="4198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4198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41990"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41991" name="Text Box 7"/>
          <p:cNvSpPr txBox="1">
            <a:spLocks noChangeArrowheads="1"/>
          </p:cNvSpPr>
          <p:nvPr/>
        </p:nvSpPr>
        <p:spPr bwMode="auto">
          <a:xfrm>
            <a:off x="1187450" y="692150"/>
            <a:ext cx="7956550" cy="5568950"/>
          </a:xfrm>
          <a:prstGeom prst="rect">
            <a:avLst/>
          </a:prstGeom>
          <a:noFill/>
          <a:ln w="9525">
            <a:noFill/>
            <a:miter lim="800000"/>
            <a:headEnd/>
            <a:tailEnd/>
          </a:ln>
          <a:effectLst/>
        </p:spPr>
        <p:txBody>
          <a:bodyPr>
            <a:spAutoFit/>
          </a:bodyPr>
          <a:lstStyle/>
          <a:p>
            <a:r>
              <a:rPr lang="de-DE" b="1">
                <a:latin typeface="Times New Roman" pitchFamily="18" charset="0"/>
              </a:rPr>
              <a:t>9. Mathematik.  </a:t>
            </a:r>
            <a:r>
              <a:rPr lang="de-DE">
                <a:latin typeface="Times New Roman" pitchFamily="18" charset="0"/>
              </a:rPr>
              <a:t>Seine Kenntnisse sind durchaus gründlich und sicher und gehen an Umfang und Tiefe </a:t>
            </a:r>
            <a:r>
              <a:rPr lang="de-DE" b="1">
                <a:solidFill>
                  <a:srgbClr val="CC0099"/>
                </a:solidFill>
                <a:latin typeface="Times New Roman" pitchFamily="18" charset="0"/>
              </a:rPr>
              <a:t>weit über das Maß hinaus, das der Mathematik an Schulen eingeräumt werden</a:t>
            </a:r>
            <a:r>
              <a:rPr lang="de-DE">
                <a:latin typeface="Times New Roman" pitchFamily="18" charset="0"/>
              </a:rPr>
              <a:t> kann, in Auffaßung mathematischer Lehren (?) besitzt er </a:t>
            </a:r>
            <a:r>
              <a:rPr lang="de-DE" b="1">
                <a:solidFill>
                  <a:srgbClr val="CC0099"/>
                </a:solidFill>
                <a:latin typeface="Times New Roman" pitchFamily="18" charset="0"/>
              </a:rPr>
              <a:t>Scharfblick, Raschheit und Klarheit in seltenem Grade.</a:t>
            </a:r>
            <a:r>
              <a:rPr lang="de-DE">
                <a:latin typeface="Times New Roman" pitchFamily="18" charset="0"/>
              </a:rPr>
              <a:t> Er wird unterstützt durch ein zuverlässiges Gedächtniß, eine ausgezeichnete Kombinationsgabe und Behendigkeit einer konstruierenden Phantasie. </a:t>
            </a:r>
            <a:r>
              <a:rPr lang="de-DE" b="1">
                <a:solidFill>
                  <a:srgbClr val="FF0066"/>
                </a:solidFill>
                <a:latin typeface="Times New Roman" pitchFamily="18" charset="0"/>
              </a:rPr>
              <a:t>Überhaupt ist er durch seine Anlagen entschieden auf das Studium der mathematischen Wissenschaften hingewiesen.</a:t>
            </a:r>
          </a:p>
          <a:p>
            <a:r>
              <a:rPr lang="de-DE">
                <a:latin typeface="Times New Roman" pitchFamily="18" charset="0"/>
              </a:rPr>
              <a:t>Allgemeines Prädikat</a:t>
            </a:r>
            <a:r>
              <a:rPr lang="de-DE" b="1">
                <a:latin typeface="Times New Roman" pitchFamily="18" charset="0"/>
              </a:rPr>
              <a:t>  </a:t>
            </a:r>
            <a:r>
              <a:rPr lang="de-DE" b="1">
                <a:solidFill>
                  <a:srgbClr val="CC0099"/>
                </a:solidFill>
                <a:latin typeface="Times New Roman" pitchFamily="18" charset="0"/>
              </a:rPr>
              <a:t>vorzüglich.</a:t>
            </a:r>
          </a:p>
          <a:p>
            <a:r>
              <a:rPr lang="de-DE" b="1">
                <a:latin typeface="Times New Roman" pitchFamily="18" charset="0"/>
              </a:rPr>
              <a:t>10. Physik. </a:t>
            </a:r>
            <a:r>
              <a:rPr lang="de-DE">
                <a:latin typeface="Times New Roman" pitchFamily="18" charset="0"/>
              </a:rPr>
              <a:t>Dasselbe Urtheil, welches über seine Leistungen in der Mathematik gilt, findet Anwendung auf diejenigen Theile der Physik, welche eine mathematische Begründung und Behandlung zulassen.</a:t>
            </a:r>
          </a:p>
        </p:txBody>
      </p:sp>
      <p:sp>
        <p:nvSpPr>
          <p:cNvPr id="8"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33</a:t>
            </a:fld>
            <a:endParaRPr lang="de-DE" sz="1200" dirty="0">
              <a:solidFill>
                <a:schemeClr val="tx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1187450" y="0"/>
            <a:ext cx="7272338" cy="792163"/>
          </a:xfrm>
        </p:spPr>
        <p:txBody>
          <a:bodyPr/>
          <a:lstStyle/>
          <a:p>
            <a:r>
              <a:rPr lang="de-DE" sz="4000"/>
              <a:t>Abiturzeugnis „Erster Klasse“</a:t>
            </a:r>
            <a:endParaRPr lang="de-DE" sz="2800"/>
          </a:p>
        </p:txBody>
      </p:sp>
      <p:sp>
        <p:nvSpPr>
          <p:cNvPr id="4301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43013"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43014"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43015" name="Text Box 7"/>
          <p:cNvSpPr txBox="1">
            <a:spLocks noChangeArrowheads="1"/>
          </p:cNvSpPr>
          <p:nvPr/>
        </p:nvSpPr>
        <p:spPr bwMode="auto">
          <a:xfrm>
            <a:off x="971550" y="2924175"/>
            <a:ext cx="7956550" cy="2709863"/>
          </a:xfrm>
          <a:prstGeom prst="rect">
            <a:avLst/>
          </a:prstGeom>
          <a:noFill/>
          <a:ln w="9525">
            <a:noFill/>
            <a:miter lim="800000"/>
            <a:headEnd/>
            <a:tailEnd/>
          </a:ln>
          <a:effectLst/>
        </p:spPr>
        <p:txBody>
          <a:bodyPr>
            <a:spAutoFit/>
          </a:bodyPr>
          <a:lstStyle/>
          <a:p>
            <a:r>
              <a:rPr lang="de-DE">
                <a:latin typeface="Times New Roman" pitchFamily="18" charset="0"/>
              </a:rPr>
              <a:t>Nach sorgfältiger Prüfung und Berathung ist dieses Zeugniß </a:t>
            </a:r>
            <a:r>
              <a:rPr lang="de-DE" sz="2800" b="1" u="sng">
                <a:latin typeface="Times New Roman" pitchFamily="18" charset="0"/>
              </a:rPr>
              <a:t>erster Klasse</a:t>
            </a:r>
            <a:r>
              <a:rPr lang="de-DE">
                <a:latin typeface="Times New Roman" pitchFamily="18" charset="0"/>
              </a:rPr>
              <a:t> nach gewissenhafter Überzeugung </a:t>
            </a:r>
          </a:p>
          <a:p>
            <a:r>
              <a:rPr lang="de-DE">
                <a:latin typeface="Times New Roman" pitchFamily="18" charset="0"/>
              </a:rPr>
              <a:t>beschlossen und ausgefertigt</a:t>
            </a:r>
          </a:p>
          <a:p>
            <a:r>
              <a:rPr lang="de-DE">
                <a:latin typeface="Times New Roman" pitchFamily="18" charset="0"/>
              </a:rPr>
              <a:t>von der Prüfungs Commission des Gymnasiums Johanneum</a:t>
            </a:r>
          </a:p>
          <a:p>
            <a:r>
              <a:rPr lang="de-DE">
                <a:latin typeface="Times New Roman" pitchFamily="18" charset="0"/>
              </a:rPr>
              <a:t>		zu Lüneburg den 10ten März 1846</a:t>
            </a:r>
          </a:p>
          <a:p>
            <a:r>
              <a:rPr lang="de-DE" b="1">
                <a:latin typeface="Times New Roman" pitchFamily="18" charset="0"/>
              </a:rPr>
              <a:t>									C. Schmalfuß</a:t>
            </a:r>
          </a:p>
        </p:txBody>
      </p:sp>
      <p:pic>
        <p:nvPicPr>
          <p:cNvPr id="43018" name="Picture 10" descr="ABIENDE"/>
          <p:cNvPicPr>
            <a:picLocks noChangeAspect="1" noChangeArrowheads="1"/>
          </p:cNvPicPr>
          <p:nvPr/>
        </p:nvPicPr>
        <p:blipFill>
          <a:blip r:embed="rId4" cstate="print"/>
          <a:srcRect/>
          <a:stretch>
            <a:fillRect/>
          </a:stretch>
        </p:blipFill>
        <p:spPr bwMode="auto">
          <a:xfrm>
            <a:off x="971550" y="765175"/>
            <a:ext cx="7993063" cy="1997075"/>
          </a:xfrm>
          <a:prstGeom prst="rect">
            <a:avLst/>
          </a:prstGeom>
          <a:noFill/>
        </p:spPr>
      </p:pic>
      <p:pic>
        <p:nvPicPr>
          <p:cNvPr id="43019" name="Picture 11" descr="SMALFUNT"/>
          <p:cNvPicPr>
            <a:picLocks noChangeAspect="1" noChangeArrowheads="1"/>
          </p:cNvPicPr>
          <p:nvPr/>
        </p:nvPicPr>
        <p:blipFill>
          <a:blip r:embed="rId5" cstate="print"/>
          <a:srcRect/>
          <a:stretch>
            <a:fillRect/>
          </a:stretch>
        </p:blipFill>
        <p:spPr bwMode="auto">
          <a:xfrm>
            <a:off x="4211638" y="5300663"/>
            <a:ext cx="3314700" cy="914400"/>
          </a:xfrm>
          <a:prstGeom prst="rect">
            <a:avLst/>
          </a:prstGeom>
          <a:noFill/>
        </p:spPr>
      </p:pic>
      <p:sp>
        <p:nvSpPr>
          <p:cNvPr id="10"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34</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30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1476375" y="404813"/>
            <a:ext cx="6624638" cy="1470025"/>
          </a:xfrm>
        </p:spPr>
        <p:txBody>
          <a:bodyPr/>
          <a:lstStyle/>
          <a:p>
            <a:r>
              <a:rPr lang="de-DE"/>
              <a:t>Bernhard Riemann</a:t>
            </a:r>
          </a:p>
        </p:txBody>
      </p:sp>
      <p:sp>
        <p:nvSpPr>
          <p:cNvPr id="46083" name="Rectangle 3"/>
          <p:cNvSpPr>
            <a:spLocks noGrp="1" noChangeArrowheads="1"/>
          </p:cNvSpPr>
          <p:nvPr>
            <p:ph type="subTitle" idx="1"/>
          </p:nvPr>
        </p:nvSpPr>
        <p:spPr>
          <a:xfrm>
            <a:off x="899592" y="1628800"/>
            <a:ext cx="4032250" cy="1752600"/>
          </a:xfrm>
        </p:spPr>
        <p:txBody>
          <a:bodyPr/>
          <a:lstStyle/>
          <a:p>
            <a:pPr>
              <a:lnSpc>
                <a:spcPct val="90000"/>
              </a:lnSpc>
            </a:pPr>
            <a:r>
              <a:rPr lang="de-DE" sz="2800" dirty="0"/>
              <a:t>schon 1846 als Abiturient am </a:t>
            </a:r>
            <a:r>
              <a:rPr lang="de-DE" sz="2800" dirty="0" err="1"/>
              <a:t>Johanneum</a:t>
            </a:r>
            <a:r>
              <a:rPr lang="de-DE" sz="2800" dirty="0"/>
              <a:t> ein Mathematik-Genie </a:t>
            </a:r>
          </a:p>
        </p:txBody>
      </p:sp>
      <p:pic>
        <p:nvPicPr>
          <p:cNvPr id="46084" name="Picture 4"/>
          <p:cNvPicPr>
            <a:picLocks noChangeAspect="1" noChangeArrowheads="1"/>
          </p:cNvPicPr>
          <p:nvPr/>
        </p:nvPicPr>
        <p:blipFill>
          <a:blip r:embed="rId3" cstate="print"/>
          <a:srcRect/>
          <a:stretch>
            <a:fillRect/>
          </a:stretch>
        </p:blipFill>
        <p:spPr bwMode="auto">
          <a:xfrm>
            <a:off x="5867400" y="1557338"/>
            <a:ext cx="3094038" cy="4392612"/>
          </a:xfrm>
          <a:prstGeom prst="rect">
            <a:avLst/>
          </a:prstGeom>
          <a:noFill/>
          <a:ln w="9525">
            <a:noFill/>
            <a:miter lim="800000"/>
            <a:headEnd/>
            <a:tailEnd/>
          </a:ln>
          <a:effectLst/>
        </p:spPr>
      </p:pic>
      <p:pic>
        <p:nvPicPr>
          <p:cNvPr id="46085" name="Picture 5" descr="Jubilogo plus Orange"/>
          <p:cNvPicPr>
            <a:picLocks noChangeAspect="1" noChangeArrowheads="1"/>
          </p:cNvPicPr>
          <p:nvPr/>
        </p:nvPicPr>
        <p:blipFill>
          <a:blip r:embed="rId4" cstate="print"/>
          <a:srcRect/>
          <a:stretch>
            <a:fillRect/>
          </a:stretch>
        </p:blipFill>
        <p:spPr bwMode="auto">
          <a:xfrm>
            <a:off x="0" y="3933056"/>
            <a:ext cx="1727200" cy="1838325"/>
          </a:xfrm>
          <a:prstGeom prst="rect">
            <a:avLst/>
          </a:prstGeom>
          <a:noFill/>
          <a:ln w="9525">
            <a:noFill/>
            <a:miter lim="800000"/>
            <a:headEnd/>
            <a:tailEnd/>
          </a:ln>
        </p:spPr>
      </p:pic>
      <p:sp>
        <p:nvSpPr>
          <p:cNvPr id="46086" name="Rectangle 6"/>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46087" name="Object 7"/>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5" imgW="228600" imgH="647700" progId="Equation.DSMT4">
                  <p:embed/>
                </p:oleObj>
              </mc:Choice>
              <mc:Fallback>
                <p:oleObj name="Equation" r:id="rId5" imgW="228600" imgH="6477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89" name="AutoShape 9"/>
          <p:cNvSpPr>
            <a:spLocks noChangeArrowheads="1"/>
          </p:cNvSpPr>
          <p:nvPr/>
        </p:nvSpPr>
        <p:spPr bwMode="auto">
          <a:xfrm>
            <a:off x="4284663" y="1557338"/>
            <a:ext cx="2376487" cy="1728787"/>
          </a:xfrm>
          <a:prstGeom prst="wedgeEllipseCallout">
            <a:avLst>
              <a:gd name="adj1" fmla="val -47023"/>
              <a:gd name="adj2" fmla="val 30603"/>
            </a:avLst>
          </a:prstGeom>
          <a:solidFill>
            <a:srgbClr val="E0B9E1"/>
          </a:solidFill>
          <a:ln w="9525">
            <a:solidFill>
              <a:schemeClr val="tx1"/>
            </a:solidFill>
            <a:miter lim="800000"/>
            <a:headEnd/>
            <a:tailEnd/>
          </a:ln>
          <a:effectLst/>
        </p:spPr>
        <p:txBody>
          <a:bodyPr/>
          <a:lstStyle/>
          <a:p>
            <a:pPr algn="ctr"/>
            <a:r>
              <a:rPr lang="de-DE" sz="3200" dirty="0">
                <a:latin typeface="Cataneo BT" pitchFamily="66" charset="0"/>
              </a:rPr>
              <a:t>Ja, das stimmt!</a:t>
            </a:r>
          </a:p>
        </p:txBody>
      </p:sp>
      <p:sp>
        <p:nvSpPr>
          <p:cNvPr id="46090" name="AutoShape 10"/>
          <p:cNvSpPr>
            <a:spLocks noChangeArrowheads="1"/>
          </p:cNvSpPr>
          <p:nvPr/>
        </p:nvSpPr>
        <p:spPr bwMode="auto">
          <a:xfrm>
            <a:off x="2339752" y="3501008"/>
            <a:ext cx="3312368" cy="2736304"/>
          </a:xfrm>
          <a:prstGeom prst="wedgeRoundRectCallout">
            <a:avLst>
              <a:gd name="adj1" fmla="val -69492"/>
              <a:gd name="adj2" fmla="val 2484"/>
              <a:gd name="adj3" fmla="val 16667"/>
            </a:avLst>
          </a:prstGeom>
          <a:solidFill>
            <a:srgbClr val="E0B9E1"/>
          </a:solidFill>
          <a:ln w="9525">
            <a:solidFill>
              <a:schemeClr val="tx1"/>
            </a:solidFill>
            <a:miter lim="800000"/>
            <a:headEnd/>
            <a:tailEnd/>
          </a:ln>
          <a:effectLst/>
        </p:spPr>
        <p:txBody>
          <a:bodyPr/>
          <a:lstStyle/>
          <a:p>
            <a:pPr algn="ctr"/>
            <a:r>
              <a:rPr lang="de-DE" dirty="0">
                <a:latin typeface="Cataneo BT" pitchFamily="66" charset="0"/>
              </a:rPr>
              <a:t>und es kann als glückliche Fügung angesehen werden, dass er so engagierte Lehrer hatte.</a:t>
            </a:r>
          </a:p>
        </p:txBody>
      </p:sp>
      <p:sp>
        <p:nvSpPr>
          <p:cNvPr id="11"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35</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6089"/>
                                        </p:tgtEl>
                                        <p:attrNameLst>
                                          <p:attrName>style.visibility</p:attrName>
                                        </p:attrNameLst>
                                      </p:cBhvr>
                                      <p:to>
                                        <p:strVal val="visible"/>
                                      </p:to>
                                    </p:set>
                                    <p:anim calcmode="lin" valueType="num">
                                      <p:cBhvr>
                                        <p:cTn id="7" dur="1000" fill="hold"/>
                                        <p:tgtEl>
                                          <p:spTgt spid="46089"/>
                                        </p:tgtEl>
                                        <p:attrNameLst>
                                          <p:attrName>ppt_w</p:attrName>
                                        </p:attrNameLst>
                                      </p:cBhvr>
                                      <p:tavLst>
                                        <p:tav tm="0">
                                          <p:val>
                                            <p:fltVal val="0"/>
                                          </p:val>
                                        </p:tav>
                                        <p:tav tm="100000">
                                          <p:val>
                                            <p:strVal val="#ppt_w"/>
                                          </p:val>
                                        </p:tav>
                                      </p:tavLst>
                                    </p:anim>
                                    <p:anim calcmode="lin" valueType="num">
                                      <p:cBhvr>
                                        <p:cTn id="8" dur="1000" fill="hold"/>
                                        <p:tgtEl>
                                          <p:spTgt spid="46089"/>
                                        </p:tgtEl>
                                        <p:attrNameLst>
                                          <p:attrName>ppt_h</p:attrName>
                                        </p:attrNameLst>
                                      </p:cBhvr>
                                      <p:tavLst>
                                        <p:tav tm="0">
                                          <p:val>
                                            <p:fltVal val="0"/>
                                          </p:val>
                                        </p:tav>
                                        <p:tav tm="100000">
                                          <p:val>
                                            <p:strVal val="#ppt_h"/>
                                          </p:val>
                                        </p:tav>
                                      </p:tavLst>
                                    </p:anim>
                                    <p:anim calcmode="lin" valueType="num">
                                      <p:cBhvr>
                                        <p:cTn id="9" dur="1000" fill="hold"/>
                                        <p:tgtEl>
                                          <p:spTgt spid="4608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08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animBg="1"/>
      <p:bldP spid="4609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1476375" y="404813"/>
            <a:ext cx="6624638" cy="1470025"/>
          </a:xfrm>
        </p:spPr>
        <p:txBody>
          <a:bodyPr/>
          <a:lstStyle/>
          <a:p>
            <a:r>
              <a:rPr lang="de-DE"/>
              <a:t>Studium und Mathematik</a:t>
            </a:r>
          </a:p>
        </p:txBody>
      </p:sp>
      <p:sp>
        <p:nvSpPr>
          <p:cNvPr id="18435"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8436"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8"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18441" name="Picture 9" descr="gauss-10mark-farbig"/>
          <p:cNvPicPr>
            <a:picLocks noChangeAspect="1" noChangeArrowheads="1"/>
          </p:cNvPicPr>
          <p:nvPr/>
        </p:nvPicPr>
        <p:blipFill>
          <a:blip r:embed="rId5" cstate="print"/>
          <a:srcRect/>
          <a:stretch>
            <a:fillRect/>
          </a:stretch>
        </p:blipFill>
        <p:spPr bwMode="auto">
          <a:xfrm>
            <a:off x="1547813" y="1628775"/>
            <a:ext cx="6696075" cy="3951288"/>
          </a:xfrm>
          <a:prstGeom prst="rect">
            <a:avLst/>
          </a:prstGeom>
          <a:noFill/>
        </p:spPr>
      </p:pic>
      <p:sp>
        <p:nvSpPr>
          <p:cNvPr id="18442" name="Text Box 10"/>
          <p:cNvSpPr txBox="1">
            <a:spLocks noChangeArrowheads="1"/>
          </p:cNvSpPr>
          <p:nvPr/>
        </p:nvSpPr>
        <p:spPr bwMode="auto">
          <a:xfrm>
            <a:off x="1258888" y="5661025"/>
            <a:ext cx="7170737" cy="457200"/>
          </a:xfrm>
          <a:prstGeom prst="rect">
            <a:avLst/>
          </a:prstGeom>
          <a:noFill/>
          <a:ln w="9525">
            <a:noFill/>
            <a:miter lim="800000"/>
            <a:headEnd/>
            <a:tailEnd/>
          </a:ln>
          <a:effectLst/>
        </p:spPr>
        <p:txBody>
          <a:bodyPr wrap="none">
            <a:spAutoFit/>
          </a:bodyPr>
          <a:lstStyle/>
          <a:p>
            <a:r>
              <a:rPr lang="de-DE">
                <a:latin typeface="Times New Roman" pitchFamily="18" charset="0"/>
              </a:rPr>
              <a:t>Carl Friedrich Gauß, „Fürst der Mathematik“, 1777-1855</a:t>
            </a:r>
          </a:p>
        </p:txBody>
      </p:sp>
      <p:sp>
        <p:nvSpPr>
          <p:cNvPr id="18443" name="Text Box 11"/>
          <p:cNvSpPr txBox="1">
            <a:spLocks noChangeArrowheads="1"/>
          </p:cNvSpPr>
          <p:nvPr/>
        </p:nvSpPr>
        <p:spPr bwMode="auto">
          <a:xfrm>
            <a:off x="5219700" y="6021388"/>
            <a:ext cx="3600450" cy="336550"/>
          </a:xfrm>
          <a:prstGeom prst="rect">
            <a:avLst/>
          </a:prstGeom>
          <a:noFill/>
          <a:ln w="9525">
            <a:noFill/>
            <a:miter lim="800000"/>
            <a:headEnd/>
            <a:tailEnd/>
          </a:ln>
          <a:effectLst/>
        </p:spPr>
        <p:txBody>
          <a:bodyPr>
            <a:spAutoFit/>
          </a:bodyPr>
          <a:lstStyle/>
          <a:p>
            <a:pPr>
              <a:spcBef>
                <a:spcPct val="50000"/>
              </a:spcBef>
            </a:pPr>
            <a:r>
              <a:rPr lang="de-DE" sz="1600">
                <a:solidFill>
                  <a:srgbClr val="008000"/>
                </a:solidFill>
                <a:latin typeface="Times New Roman" pitchFamily="18" charset="0"/>
              </a:rPr>
              <a:t>neu zitiert von Daniel Kehlmann 2005</a:t>
            </a:r>
          </a:p>
        </p:txBody>
      </p:sp>
      <p:sp>
        <p:nvSpPr>
          <p:cNvPr id="18444" name="Text Box 12"/>
          <p:cNvSpPr txBox="1">
            <a:spLocks noChangeArrowheads="1"/>
          </p:cNvSpPr>
          <p:nvPr/>
        </p:nvSpPr>
        <p:spPr bwMode="auto">
          <a:xfrm>
            <a:off x="2411413" y="1268413"/>
            <a:ext cx="1655762" cy="457200"/>
          </a:xfrm>
          <a:prstGeom prst="rect">
            <a:avLst/>
          </a:prstGeom>
          <a:noFill/>
          <a:ln w="9525">
            <a:noFill/>
            <a:miter lim="800000"/>
            <a:headEnd/>
            <a:tailEnd/>
          </a:ln>
          <a:effectLst/>
        </p:spPr>
        <p:txBody>
          <a:bodyPr>
            <a:spAutoFit/>
          </a:bodyPr>
          <a:lstStyle/>
          <a:p>
            <a:pPr>
              <a:spcBef>
                <a:spcPct val="50000"/>
              </a:spcBef>
            </a:pPr>
            <a:r>
              <a:rPr lang="de-DE" b="1">
                <a:latin typeface="Times New Roman" pitchFamily="18" charset="0"/>
              </a:rPr>
              <a:t>Göttingen</a:t>
            </a:r>
          </a:p>
        </p:txBody>
      </p:sp>
      <p:sp>
        <p:nvSpPr>
          <p:cNvPr id="11"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36</a:t>
            </a:fld>
            <a:endParaRPr lang="de-DE" sz="1200" dirty="0">
              <a:solidFill>
                <a:schemeClr val="tx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4" name="Picture 4"/>
          <p:cNvPicPr>
            <a:picLocks noChangeAspect="1" noChangeArrowheads="1"/>
          </p:cNvPicPr>
          <p:nvPr/>
        </p:nvPicPr>
        <p:blipFill>
          <a:blip r:embed="rId3" cstate="print"/>
          <a:srcRect/>
          <a:stretch>
            <a:fillRect/>
          </a:stretch>
        </p:blipFill>
        <p:spPr bwMode="auto">
          <a:xfrm>
            <a:off x="1403648" y="1052736"/>
            <a:ext cx="7488832" cy="4202209"/>
          </a:xfrm>
          <a:prstGeom prst="rect">
            <a:avLst/>
          </a:prstGeom>
          <a:noFill/>
          <a:ln w="9525">
            <a:noFill/>
            <a:miter lim="800000"/>
            <a:headEnd/>
            <a:tailEnd/>
          </a:ln>
        </p:spPr>
      </p:pic>
      <p:sp>
        <p:nvSpPr>
          <p:cNvPr id="18434" name="Rectangle 2"/>
          <p:cNvSpPr>
            <a:spLocks noGrp="1" noChangeArrowheads="1"/>
          </p:cNvSpPr>
          <p:nvPr>
            <p:ph type="ctrTitle"/>
          </p:nvPr>
        </p:nvSpPr>
        <p:spPr>
          <a:xfrm>
            <a:off x="1476375" y="404813"/>
            <a:ext cx="7128073" cy="1007963"/>
          </a:xfrm>
        </p:spPr>
        <p:txBody>
          <a:bodyPr/>
          <a:lstStyle/>
          <a:p>
            <a:r>
              <a:rPr lang="de-DE" dirty="0"/>
              <a:t>Studium und Mathematik</a:t>
            </a:r>
          </a:p>
        </p:txBody>
      </p:sp>
      <p:sp>
        <p:nvSpPr>
          <p:cNvPr id="18435"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8436"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8"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8442" name="Text Box 10"/>
          <p:cNvSpPr txBox="1">
            <a:spLocks noChangeArrowheads="1"/>
          </p:cNvSpPr>
          <p:nvPr/>
        </p:nvSpPr>
        <p:spPr bwMode="auto">
          <a:xfrm>
            <a:off x="1258888" y="5661025"/>
            <a:ext cx="7170737" cy="457200"/>
          </a:xfrm>
          <a:prstGeom prst="rect">
            <a:avLst/>
          </a:prstGeom>
          <a:noFill/>
          <a:ln w="9525">
            <a:noFill/>
            <a:miter lim="800000"/>
            <a:headEnd/>
            <a:tailEnd/>
          </a:ln>
          <a:effectLst/>
        </p:spPr>
        <p:txBody>
          <a:bodyPr wrap="none">
            <a:spAutoFit/>
          </a:bodyPr>
          <a:lstStyle/>
          <a:p>
            <a:r>
              <a:rPr lang="de-DE">
                <a:latin typeface="Times New Roman" pitchFamily="18" charset="0"/>
              </a:rPr>
              <a:t>Carl Friedrich Gauß, „Fürst der Mathematik“, 1777-1855</a:t>
            </a:r>
          </a:p>
        </p:txBody>
      </p:sp>
      <p:sp>
        <p:nvSpPr>
          <p:cNvPr id="18443" name="Text Box 11"/>
          <p:cNvSpPr txBox="1">
            <a:spLocks noChangeArrowheads="1"/>
          </p:cNvSpPr>
          <p:nvPr/>
        </p:nvSpPr>
        <p:spPr bwMode="auto">
          <a:xfrm>
            <a:off x="5219700" y="6021388"/>
            <a:ext cx="3600450" cy="336550"/>
          </a:xfrm>
          <a:prstGeom prst="rect">
            <a:avLst/>
          </a:prstGeom>
          <a:noFill/>
          <a:ln w="9525">
            <a:noFill/>
            <a:miter lim="800000"/>
            <a:headEnd/>
            <a:tailEnd/>
          </a:ln>
          <a:effectLst/>
        </p:spPr>
        <p:txBody>
          <a:bodyPr>
            <a:spAutoFit/>
          </a:bodyPr>
          <a:lstStyle/>
          <a:p>
            <a:pPr>
              <a:spcBef>
                <a:spcPct val="50000"/>
              </a:spcBef>
            </a:pPr>
            <a:r>
              <a:rPr lang="de-DE" sz="1600">
                <a:solidFill>
                  <a:srgbClr val="008000"/>
                </a:solidFill>
                <a:latin typeface="Times New Roman" pitchFamily="18" charset="0"/>
              </a:rPr>
              <a:t>neu zitiert von Daniel Kehlmann 2005</a:t>
            </a:r>
          </a:p>
        </p:txBody>
      </p:sp>
      <p:sp>
        <p:nvSpPr>
          <p:cNvPr id="18444" name="Text Box 12"/>
          <p:cNvSpPr txBox="1">
            <a:spLocks noChangeArrowheads="1"/>
          </p:cNvSpPr>
          <p:nvPr/>
        </p:nvSpPr>
        <p:spPr bwMode="auto">
          <a:xfrm>
            <a:off x="899592" y="4149080"/>
            <a:ext cx="4680520" cy="1200329"/>
          </a:xfrm>
          <a:prstGeom prst="rect">
            <a:avLst/>
          </a:prstGeom>
          <a:noFill/>
          <a:ln w="9525">
            <a:noFill/>
            <a:miter lim="800000"/>
            <a:headEnd/>
            <a:tailEnd/>
          </a:ln>
          <a:effectLst/>
        </p:spPr>
        <p:txBody>
          <a:bodyPr wrap="square">
            <a:spAutoFit/>
          </a:bodyPr>
          <a:lstStyle/>
          <a:p>
            <a:pPr>
              <a:spcBef>
                <a:spcPct val="50000"/>
              </a:spcBef>
            </a:pPr>
            <a:r>
              <a:rPr lang="de-DE" dirty="0">
                <a:latin typeface="Times New Roman" pitchFamily="18" charset="0"/>
              </a:rPr>
              <a:t>Auf der Rückseite des 10-Mark-Scheins war der Vermessung Norddeutschlands dargestellt.</a:t>
            </a:r>
          </a:p>
        </p:txBody>
      </p:sp>
      <p:sp>
        <p:nvSpPr>
          <p:cNvPr id="12" name="Pfeil nach rechts 11"/>
          <p:cNvSpPr/>
          <p:nvPr/>
        </p:nvSpPr>
        <p:spPr>
          <a:xfrm rot="7926347">
            <a:off x="8172400" y="170080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37</a:t>
            </a:fld>
            <a:endParaRPr lang="de-DE" sz="1200" dirty="0">
              <a:solidFill>
                <a:schemeClr val="tx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1476375" y="404813"/>
            <a:ext cx="6624638" cy="1470025"/>
          </a:xfrm>
        </p:spPr>
        <p:txBody>
          <a:bodyPr/>
          <a:lstStyle/>
          <a:p>
            <a:r>
              <a:rPr lang="de-DE"/>
              <a:t>Studium und Mathematik</a:t>
            </a:r>
          </a:p>
        </p:txBody>
      </p:sp>
      <p:sp>
        <p:nvSpPr>
          <p:cNvPr id="4813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48132"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4"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48137" name="Text Box 9"/>
          <p:cNvSpPr txBox="1">
            <a:spLocks noChangeArrowheads="1"/>
          </p:cNvSpPr>
          <p:nvPr/>
        </p:nvSpPr>
        <p:spPr bwMode="auto">
          <a:xfrm>
            <a:off x="2339975" y="1628775"/>
            <a:ext cx="4824413" cy="1098550"/>
          </a:xfrm>
          <a:prstGeom prst="rect">
            <a:avLst/>
          </a:prstGeom>
          <a:noFill/>
          <a:ln w="9525">
            <a:noFill/>
            <a:miter lim="800000"/>
            <a:headEnd/>
            <a:tailEnd/>
          </a:ln>
          <a:effectLst/>
        </p:spPr>
        <p:txBody>
          <a:bodyPr>
            <a:spAutoFit/>
          </a:bodyPr>
          <a:lstStyle/>
          <a:p>
            <a:pPr>
              <a:spcBef>
                <a:spcPct val="50000"/>
              </a:spcBef>
            </a:pPr>
            <a:r>
              <a:rPr lang="de-DE" sz="6600">
                <a:latin typeface="Engravers MT" pitchFamily="18" charset="0"/>
              </a:rPr>
              <a:t>Berlin</a:t>
            </a:r>
          </a:p>
        </p:txBody>
      </p:sp>
      <p:pic>
        <p:nvPicPr>
          <p:cNvPr id="48138" name="Picture 10" descr="riemann-einlad-k"/>
          <p:cNvPicPr>
            <a:picLocks noChangeAspect="1" noChangeArrowheads="1"/>
          </p:cNvPicPr>
          <p:nvPr/>
        </p:nvPicPr>
        <p:blipFill>
          <a:blip r:embed="rId5" cstate="print"/>
          <a:srcRect/>
          <a:stretch>
            <a:fillRect/>
          </a:stretch>
        </p:blipFill>
        <p:spPr bwMode="auto">
          <a:xfrm>
            <a:off x="6300788" y="2924175"/>
            <a:ext cx="2379662" cy="2617788"/>
          </a:xfrm>
          <a:prstGeom prst="rect">
            <a:avLst/>
          </a:prstGeom>
          <a:noFill/>
        </p:spPr>
      </p:pic>
      <p:sp>
        <p:nvSpPr>
          <p:cNvPr id="48139" name="Text Box 11"/>
          <p:cNvSpPr txBox="1">
            <a:spLocks noChangeArrowheads="1"/>
          </p:cNvSpPr>
          <p:nvPr/>
        </p:nvSpPr>
        <p:spPr bwMode="auto">
          <a:xfrm>
            <a:off x="1455738" y="2871788"/>
            <a:ext cx="1477962" cy="1187450"/>
          </a:xfrm>
          <a:prstGeom prst="rect">
            <a:avLst/>
          </a:prstGeom>
          <a:noFill/>
          <a:ln w="9525">
            <a:noFill/>
            <a:miter lim="800000"/>
            <a:headEnd/>
            <a:tailEnd/>
          </a:ln>
          <a:effectLst/>
        </p:spPr>
        <p:txBody>
          <a:bodyPr wrap="none">
            <a:spAutoFit/>
          </a:bodyPr>
          <a:lstStyle/>
          <a:p>
            <a:pPr>
              <a:buFontTx/>
              <a:buChar char="•"/>
            </a:pPr>
            <a:r>
              <a:rPr lang="de-DE"/>
              <a:t> Steiner</a:t>
            </a:r>
          </a:p>
          <a:p>
            <a:pPr>
              <a:buFontTx/>
              <a:buChar char="•"/>
            </a:pPr>
            <a:r>
              <a:rPr lang="de-DE"/>
              <a:t> Jacobi</a:t>
            </a:r>
          </a:p>
          <a:p>
            <a:pPr>
              <a:buFontTx/>
              <a:buChar char="•"/>
            </a:pPr>
            <a:r>
              <a:rPr lang="de-DE"/>
              <a:t> Dirichlet</a:t>
            </a:r>
          </a:p>
        </p:txBody>
      </p:sp>
      <p:sp>
        <p:nvSpPr>
          <p:cNvPr id="48140" name="AutoShape 12"/>
          <p:cNvSpPr>
            <a:spLocks noChangeArrowheads="1"/>
          </p:cNvSpPr>
          <p:nvPr/>
        </p:nvSpPr>
        <p:spPr bwMode="auto">
          <a:xfrm>
            <a:off x="1692275" y="4941888"/>
            <a:ext cx="4608513" cy="1295400"/>
          </a:xfrm>
          <a:prstGeom prst="wedgeRectCallout">
            <a:avLst>
              <a:gd name="adj1" fmla="val -34222"/>
              <a:gd name="adj2" fmla="val -118750"/>
            </a:avLst>
          </a:prstGeom>
          <a:solidFill>
            <a:srgbClr val="E0B9E1"/>
          </a:solidFill>
          <a:ln w="9525">
            <a:solidFill>
              <a:schemeClr val="tx1"/>
            </a:solidFill>
            <a:miter lim="800000"/>
            <a:headEnd/>
            <a:tailEnd/>
          </a:ln>
          <a:effectLst/>
        </p:spPr>
        <p:txBody>
          <a:bodyPr/>
          <a:lstStyle/>
          <a:p>
            <a:pPr algn="ctr"/>
            <a:r>
              <a:rPr lang="de-DE"/>
              <a:t>dieser folgt 1855 Gauß nach, ihm folgt 1859 Riemann auf den Lehrstuhl in Göttingen</a:t>
            </a:r>
          </a:p>
        </p:txBody>
      </p:sp>
      <p:pic>
        <p:nvPicPr>
          <p:cNvPr id="48141" name="Picture 13" descr="fourier-reihe"/>
          <p:cNvPicPr>
            <a:picLocks noChangeAspect="1" noChangeArrowheads="1"/>
          </p:cNvPicPr>
          <p:nvPr/>
        </p:nvPicPr>
        <p:blipFill>
          <a:blip r:embed="rId6" cstate="print"/>
          <a:srcRect/>
          <a:stretch>
            <a:fillRect/>
          </a:stretch>
        </p:blipFill>
        <p:spPr bwMode="auto">
          <a:xfrm>
            <a:off x="3348038" y="2924175"/>
            <a:ext cx="2552700" cy="1609725"/>
          </a:xfrm>
          <a:prstGeom prst="rect">
            <a:avLst/>
          </a:prstGeom>
          <a:noFill/>
        </p:spPr>
      </p:pic>
      <p:sp>
        <p:nvSpPr>
          <p:cNvPr id="48142" name="Text Box 14"/>
          <p:cNvSpPr txBox="1">
            <a:spLocks noChangeArrowheads="1"/>
          </p:cNvSpPr>
          <p:nvPr/>
        </p:nvSpPr>
        <p:spPr bwMode="auto">
          <a:xfrm>
            <a:off x="7451725" y="1916113"/>
            <a:ext cx="1304925" cy="457200"/>
          </a:xfrm>
          <a:prstGeom prst="rect">
            <a:avLst/>
          </a:prstGeom>
          <a:noFill/>
          <a:ln w="9525">
            <a:noFill/>
            <a:miter lim="800000"/>
            <a:headEnd/>
            <a:tailEnd/>
          </a:ln>
          <a:effectLst/>
        </p:spPr>
        <p:txBody>
          <a:bodyPr wrap="none">
            <a:spAutoFit/>
          </a:bodyPr>
          <a:lstStyle/>
          <a:p>
            <a:r>
              <a:rPr lang="de-DE"/>
              <a:t>1847-49</a:t>
            </a:r>
          </a:p>
        </p:txBody>
      </p:sp>
      <p:sp>
        <p:nvSpPr>
          <p:cNvPr id="13"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38</a:t>
            </a:fld>
            <a:endParaRPr lang="de-DE" sz="1200" dirty="0">
              <a:solidFill>
                <a:schemeClr val="tx2"/>
              </a:solidFill>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1403350" y="333375"/>
            <a:ext cx="6624638" cy="720725"/>
          </a:xfrm>
        </p:spPr>
        <p:txBody>
          <a:bodyPr/>
          <a:lstStyle/>
          <a:p>
            <a:r>
              <a:rPr lang="de-DE" sz="4000"/>
              <a:t>Studium und Mathematik</a:t>
            </a:r>
          </a:p>
        </p:txBody>
      </p:sp>
      <p:sp>
        <p:nvSpPr>
          <p:cNvPr id="45059"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45060"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62"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45064" name="Text Box 8"/>
          <p:cNvSpPr txBox="1">
            <a:spLocks noChangeArrowheads="1"/>
          </p:cNvSpPr>
          <p:nvPr/>
        </p:nvSpPr>
        <p:spPr bwMode="auto">
          <a:xfrm>
            <a:off x="1258888" y="5589588"/>
            <a:ext cx="4565650" cy="822325"/>
          </a:xfrm>
          <a:prstGeom prst="rect">
            <a:avLst/>
          </a:prstGeom>
          <a:noFill/>
          <a:ln w="9525">
            <a:noFill/>
            <a:miter lim="800000"/>
            <a:headEnd/>
            <a:tailEnd/>
          </a:ln>
          <a:effectLst/>
        </p:spPr>
        <p:txBody>
          <a:bodyPr wrap="none">
            <a:spAutoFit/>
          </a:bodyPr>
          <a:lstStyle/>
          <a:p>
            <a:r>
              <a:rPr lang="de-DE">
                <a:latin typeface="Times New Roman" pitchFamily="18" charset="0"/>
              </a:rPr>
              <a:t>Carl Friedrich Gauß</a:t>
            </a:r>
          </a:p>
          <a:p>
            <a:r>
              <a:rPr lang="de-DE">
                <a:latin typeface="Times New Roman" pitchFamily="18" charset="0"/>
              </a:rPr>
              <a:t>„Fürst der Mathematik“, 1777-1855</a:t>
            </a:r>
          </a:p>
        </p:txBody>
      </p:sp>
      <p:pic>
        <p:nvPicPr>
          <p:cNvPr id="45069" name="Picture 13" descr="gauss_bild"/>
          <p:cNvPicPr>
            <a:picLocks noChangeAspect="1" noChangeArrowheads="1"/>
          </p:cNvPicPr>
          <p:nvPr/>
        </p:nvPicPr>
        <p:blipFill>
          <a:blip r:embed="rId5" cstate="print"/>
          <a:srcRect/>
          <a:stretch>
            <a:fillRect/>
          </a:stretch>
        </p:blipFill>
        <p:spPr bwMode="auto">
          <a:xfrm>
            <a:off x="1476375" y="1916113"/>
            <a:ext cx="2816225" cy="3600450"/>
          </a:xfrm>
          <a:prstGeom prst="rect">
            <a:avLst/>
          </a:prstGeom>
          <a:noFill/>
        </p:spPr>
      </p:pic>
      <p:pic>
        <p:nvPicPr>
          <p:cNvPr id="45070" name="Picture 14" descr="RIEMAG5s"/>
          <p:cNvPicPr>
            <a:picLocks noChangeAspect="1" noChangeArrowheads="1"/>
          </p:cNvPicPr>
          <p:nvPr/>
        </p:nvPicPr>
        <p:blipFill>
          <a:blip r:embed="rId6" cstate="print"/>
          <a:srcRect/>
          <a:stretch>
            <a:fillRect/>
          </a:stretch>
        </p:blipFill>
        <p:spPr bwMode="auto">
          <a:xfrm>
            <a:off x="5240338" y="1916113"/>
            <a:ext cx="2963862" cy="3600450"/>
          </a:xfrm>
          <a:prstGeom prst="rect">
            <a:avLst/>
          </a:prstGeom>
          <a:noFill/>
        </p:spPr>
      </p:pic>
      <p:sp>
        <p:nvSpPr>
          <p:cNvPr id="45071" name="Text Box 15"/>
          <p:cNvSpPr txBox="1">
            <a:spLocks noChangeArrowheads="1"/>
          </p:cNvSpPr>
          <p:nvPr/>
        </p:nvSpPr>
        <p:spPr bwMode="auto">
          <a:xfrm>
            <a:off x="5724525" y="5589588"/>
            <a:ext cx="2492375" cy="457200"/>
          </a:xfrm>
          <a:prstGeom prst="rect">
            <a:avLst/>
          </a:prstGeom>
          <a:noFill/>
          <a:ln w="9525">
            <a:noFill/>
            <a:miter lim="800000"/>
            <a:headEnd/>
            <a:tailEnd/>
          </a:ln>
          <a:effectLst/>
        </p:spPr>
        <p:txBody>
          <a:bodyPr wrap="none">
            <a:spAutoFit/>
          </a:bodyPr>
          <a:lstStyle/>
          <a:p>
            <a:r>
              <a:rPr lang="de-DE">
                <a:latin typeface="Times New Roman" pitchFamily="18" charset="0"/>
              </a:rPr>
              <a:t>Bernhard Riemann</a:t>
            </a:r>
          </a:p>
        </p:txBody>
      </p:sp>
      <p:sp>
        <p:nvSpPr>
          <p:cNvPr id="45072" name="Text Box 16"/>
          <p:cNvSpPr txBox="1">
            <a:spLocks noChangeArrowheads="1"/>
          </p:cNvSpPr>
          <p:nvPr/>
        </p:nvSpPr>
        <p:spPr bwMode="auto">
          <a:xfrm>
            <a:off x="6156325" y="5949950"/>
            <a:ext cx="2338388" cy="366713"/>
          </a:xfrm>
          <a:prstGeom prst="rect">
            <a:avLst/>
          </a:prstGeom>
          <a:noFill/>
          <a:ln w="9525">
            <a:noFill/>
            <a:miter lim="800000"/>
            <a:headEnd/>
            <a:tailEnd/>
          </a:ln>
          <a:effectLst/>
        </p:spPr>
        <p:txBody>
          <a:bodyPr>
            <a:spAutoFit/>
          </a:bodyPr>
          <a:lstStyle/>
          <a:p>
            <a:r>
              <a:rPr lang="de-DE" sz="1800">
                <a:latin typeface="Times New Roman" pitchFamily="18" charset="0"/>
              </a:rPr>
              <a:t>undatiert, um 1850</a:t>
            </a:r>
          </a:p>
        </p:txBody>
      </p:sp>
      <p:sp>
        <p:nvSpPr>
          <p:cNvPr id="45073" name="Text Box 17"/>
          <p:cNvSpPr txBox="1">
            <a:spLocks noChangeArrowheads="1"/>
          </p:cNvSpPr>
          <p:nvPr/>
        </p:nvSpPr>
        <p:spPr bwMode="auto">
          <a:xfrm>
            <a:off x="1476375" y="1052513"/>
            <a:ext cx="6696075" cy="822325"/>
          </a:xfrm>
          <a:prstGeom prst="rect">
            <a:avLst/>
          </a:prstGeom>
          <a:noFill/>
          <a:ln w="9525">
            <a:noFill/>
            <a:miter lim="800000"/>
            <a:headEnd/>
            <a:tailEnd/>
          </a:ln>
          <a:effectLst/>
        </p:spPr>
        <p:txBody>
          <a:bodyPr>
            <a:spAutoFit/>
          </a:bodyPr>
          <a:lstStyle/>
          <a:p>
            <a:pPr algn="ctr"/>
            <a:r>
              <a:rPr lang="de-DE"/>
              <a:t>für Promotion und Habilitation </a:t>
            </a:r>
          </a:p>
          <a:p>
            <a:pPr algn="ctr"/>
            <a:r>
              <a:rPr lang="de-DE"/>
              <a:t>kehrt Riemann 1849 zu Gauß zurück</a:t>
            </a:r>
          </a:p>
        </p:txBody>
      </p:sp>
      <p:sp>
        <p:nvSpPr>
          <p:cNvPr id="13"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39</a:t>
            </a:fld>
            <a:endParaRPr lang="de-DE" sz="1200" dirty="0">
              <a:solidFill>
                <a:schemeClr val="tx2"/>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8" name="Object 6"/>
          <p:cNvGraphicFramePr>
            <a:graphicFrameLocks noChangeAspect="1"/>
          </p:cNvGraphicFramePr>
          <p:nvPr/>
        </p:nvGraphicFramePr>
        <p:xfrm>
          <a:off x="25152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194" name="Picture 2" descr="RIEMAG1"/>
          <p:cNvPicPr>
            <a:picLocks noChangeAspect="1" noChangeArrowheads="1"/>
          </p:cNvPicPr>
          <p:nvPr/>
        </p:nvPicPr>
        <p:blipFill>
          <a:blip r:embed="rId5" cstate="print"/>
          <a:srcRect/>
          <a:stretch>
            <a:fillRect/>
          </a:stretch>
        </p:blipFill>
        <p:spPr bwMode="auto">
          <a:xfrm>
            <a:off x="6300192" y="2276872"/>
            <a:ext cx="3078162" cy="4203700"/>
          </a:xfrm>
          <a:prstGeom prst="rect">
            <a:avLst/>
          </a:prstGeom>
          <a:noFill/>
        </p:spPr>
      </p:pic>
      <p:pic>
        <p:nvPicPr>
          <p:cNvPr id="8195" name="Picture 3" descr="st-andrews1"/>
          <p:cNvPicPr>
            <a:picLocks noChangeAspect="1" noChangeArrowheads="1"/>
          </p:cNvPicPr>
          <p:nvPr/>
        </p:nvPicPr>
        <p:blipFill>
          <a:blip r:embed="rId6" cstate="print"/>
          <a:srcRect/>
          <a:stretch>
            <a:fillRect/>
          </a:stretch>
        </p:blipFill>
        <p:spPr bwMode="auto">
          <a:xfrm>
            <a:off x="395536" y="548680"/>
            <a:ext cx="857250" cy="5667375"/>
          </a:xfrm>
          <a:prstGeom prst="rect">
            <a:avLst/>
          </a:prstGeom>
          <a:noFill/>
        </p:spPr>
      </p:pic>
      <p:sp>
        <p:nvSpPr>
          <p:cNvPr id="8196" name="Rectangle 4"/>
          <p:cNvSpPr>
            <a:spLocks noGrp="1" noChangeArrowheads="1"/>
          </p:cNvSpPr>
          <p:nvPr>
            <p:ph type="ctrTitle"/>
          </p:nvPr>
        </p:nvSpPr>
        <p:spPr>
          <a:xfrm>
            <a:off x="1476375" y="404813"/>
            <a:ext cx="6624638" cy="1470025"/>
          </a:xfrm>
        </p:spPr>
        <p:txBody>
          <a:bodyPr/>
          <a:lstStyle/>
          <a:p>
            <a:r>
              <a:rPr lang="de-DE" dirty="0"/>
              <a:t>Bernhard Riemann</a:t>
            </a:r>
          </a:p>
        </p:txBody>
      </p:sp>
      <p:sp>
        <p:nvSpPr>
          <p:cNvPr id="8197" name="Rectangle 5"/>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8200" name="Text Box 8"/>
          <p:cNvSpPr txBox="1">
            <a:spLocks noChangeArrowheads="1"/>
          </p:cNvSpPr>
          <p:nvPr/>
        </p:nvSpPr>
        <p:spPr bwMode="auto">
          <a:xfrm>
            <a:off x="6948488" y="1341438"/>
            <a:ext cx="1135062" cy="519112"/>
          </a:xfrm>
          <a:prstGeom prst="rect">
            <a:avLst/>
          </a:prstGeom>
          <a:noFill/>
          <a:ln w="9525">
            <a:noFill/>
            <a:miter lim="800000"/>
            <a:headEnd/>
            <a:tailEnd/>
          </a:ln>
          <a:effectLst/>
        </p:spPr>
        <p:txBody>
          <a:bodyPr wrap="none">
            <a:spAutoFit/>
          </a:bodyPr>
          <a:lstStyle/>
          <a:p>
            <a:r>
              <a:rPr lang="de-DE" sz="2800"/>
              <a:t>Genie</a:t>
            </a:r>
          </a:p>
        </p:txBody>
      </p:sp>
      <p:sp>
        <p:nvSpPr>
          <p:cNvPr id="8201" name="Text Box 9"/>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8202" name="Rectangle 10"/>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8203" name="Picture 11" descr="int-fragez"/>
          <p:cNvPicPr>
            <a:picLocks noChangeAspect="1" noChangeArrowheads="1"/>
          </p:cNvPicPr>
          <p:nvPr/>
        </p:nvPicPr>
        <p:blipFill>
          <a:blip r:embed="rId7" cstate="print"/>
          <a:srcRect/>
          <a:stretch>
            <a:fillRect/>
          </a:stretch>
        </p:blipFill>
        <p:spPr bwMode="auto">
          <a:xfrm>
            <a:off x="7924800" y="333375"/>
            <a:ext cx="1219200" cy="4257675"/>
          </a:xfrm>
          <a:prstGeom prst="rect">
            <a:avLst/>
          </a:prstGeom>
          <a:noFill/>
        </p:spPr>
      </p:pic>
      <p:sp>
        <p:nvSpPr>
          <p:cNvPr id="8204" name="AutoShape 12"/>
          <p:cNvSpPr>
            <a:spLocks noChangeArrowheads="1"/>
          </p:cNvSpPr>
          <p:nvPr/>
        </p:nvSpPr>
        <p:spPr bwMode="auto">
          <a:xfrm>
            <a:off x="1042988" y="188913"/>
            <a:ext cx="3816350" cy="549275"/>
          </a:xfrm>
          <a:prstGeom prst="wedgeRectCallout">
            <a:avLst>
              <a:gd name="adj1" fmla="val -21380"/>
              <a:gd name="adj2" fmla="val 125144"/>
            </a:avLst>
          </a:prstGeom>
          <a:solidFill>
            <a:schemeClr val="accent1"/>
          </a:solidFill>
          <a:ln w="9525">
            <a:solidFill>
              <a:schemeClr val="tx1"/>
            </a:solidFill>
            <a:miter lim="800000"/>
            <a:headEnd/>
            <a:tailEnd/>
          </a:ln>
          <a:effectLst/>
        </p:spPr>
        <p:txBody>
          <a:bodyPr/>
          <a:lstStyle/>
          <a:p>
            <a:pPr algn="ctr"/>
            <a:r>
              <a:rPr lang="de-DE" sz="2800"/>
              <a:t>Georg Friedrich</a:t>
            </a:r>
          </a:p>
        </p:txBody>
      </p:sp>
      <p:sp>
        <p:nvSpPr>
          <p:cNvPr id="8205" name="Rectangle 13"/>
          <p:cNvSpPr>
            <a:spLocks noGrp="1" noChangeArrowheads="1"/>
          </p:cNvSpPr>
          <p:nvPr>
            <p:ph type="subTitle" idx="1"/>
          </p:nvPr>
        </p:nvSpPr>
        <p:spPr>
          <a:xfrm>
            <a:off x="1043608" y="1773238"/>
            <a:ext cx="6400800" cy="719658"/>
          </a:xfrm>
        </p:spPr>
        <p:txBody>
          <a:bodyPr/>
          <a:lstStyle/>
          <a:p>
            <a:pPr>
              <a:lnSpc>
                <a:spcPct val="80000"/>
              </a:lnSpc>
            </a:pPr>
            <a:r>
              <a:rPr lang="de-DE" sz="2400" b="1" dirty="0">
                <a:latin typeface="Times New Roman" pitchFamily="18" charset="0"/>
              </a:rPr>
              <a:t>Born: 17 </a:t>
            </a:r>
            <a:r>
              <a:rPr lang="de-DE" sz="2400" b="1" dirty="0" err="1">
                <a:latin typeface="Times New Roman" pitchFamily="18" charset="0"/>
              </a:rPr>
              <a:t>sept</a:t>
            </a:r>
            <a:r>
              <a:rPr lang="de-DE" sz="2400" b="1" dirty="0">
                <a:latin typeface="Times New Roman" pitchFamily="18" charset="0"/>
              </a:rPr>
              <a:t> 1826 in </a:t>
            </a:r>
            <a:r>
              <a:rPr lang="de-DE" sz="2400" b="1" dirty="0" err="1">
                <a:latin typeface="Times New Roman" pitchFamily="18" charset="0"/>
              </a:rPr>
              <a:t>Breselenz</a:t>
            </a:r>
            <a:r>
              <a:rPr lang="de-DE" sz="2400" b="1" dirty="0">
                <a:latin typeface="Times New Roman" pitchFamily="18" charset="0"/>
              </a:rPr>
              <a:t>, Hannover (</a:t>
            </a:r>
            <a:r>
              <a:rPr lang="de-DE" sz="2400" b="1" dirty="0" err="1">
                <a:latin typeface="Times New Roman" pitchFamily="18" charset="0"/>
              </a:rPr>
              <a:t>now</a:t>
            </a:r>
            <a:r>
              <a:rPr lang="de-DE" sz="2400" b="1" dirty="0">
                <a:latin typeface="Times New Roman" pitchFamily="18" charset="0"/>
              </a:rPr>
              <a:t> Germany)</a:t>
            </a:r>
          </a:p>
        </p:txBody>
      </p:sp>
      <p:sp>
        <p:nvSpPr>
          <p:cNvPr id="8210" name="Text Box 18"/>
          <p:cNvSpPr txBox="1">
            <a:spLocks noChangeArrowheads="1"/>
          </p:cNvSpPr>
          <p:nvPr/>
        </p:nvSpPr>
        <p:spPr bwMode="auto">
          <a:xfrm>
            <a:off x="2051720" y="2852936"/>
            <a:ext cx="3961110" cy="1323439"/>
          </a:xfrm>
          <a:prstGeom prst="rect">
            <a:avLst/>
          </a:prstGeom>
          <a:noFill/>
          <a:ln w="9525">
            <a:noFill/>
            <a:miter lim="800000"/>
            <a:headEnd/>
            <a:tailEnd/>
          </a:ln>
          <a:effectLst/>
        </p:spPr>
        <p:txBody>
          <a:bodyPr wrap="square">
            <a:spAutoFit/>
          </a:bodyPr>
          <a:lstStyle/>
          <a:p>
            <a:r>
              <a:rPr lang="de-DE" sz="1600" dirty="0" err="1">
                <a:latin typeface="Times New Roman" pitchFamily="18" charset="0"/>
              </a:rPr>
              <a:t>Riemann's</a:t>
            </a:r>
            <a:r>
              <a:rPr lang="de-DE" sz="1600" dirty="0">
                <a:latin typeface="Times New Roman" pitchFamily="18" charset="0"/>
              </a:rPr>
              <a:t> </a:t>
            </a:r>
            <a:r>
              <a:rPr lang="de-DE" sz="1600" dirty="0" err="1">
                <a:latin typeface="Times New Roman" pitchFamily="18" charset="0"/>
              </a:rPr>
              <a:t>ideas</a:t>
            </a:r>
            <a:r>
              <a:rPr lang="de-DE" sz="1600" dirty="0">
                <a:latin typeface="Times New Roman" pitchFamily="18" charset="0"/>
              </a:rPr>
              <a:t> </a:t>
            </a:r>
            <a:r>
              <a:rPr lang="de-DE" sz="1600" dirty="0" err="1">
                <a:latin typeface="Times New Roman" pitchFamily="18" charset="0"/>
              </a:rPr>
              <a:t>concerning</a:t>
            </a:r>
            <a:r>
              <a:rPr lang="de-DE" sz="1600" dirty="0">
                <a:latin typeface="Times New Roman" pitchFamily="18" charset="0"/>
              </a:rPr>
              <a:t> </a:t>
            </a:r>
            <a:r>
              <a:rPr lang="de-DE" sz="1600" dirty="0" err="1">
                <a:latin typeface="Times New Roman" pitchFamily="18" charset="0"/>
              </a:rPr>
              <a:t>geometry</a:t>
            </a:r>
            <a:r>
              <a:rPr lang="de-DE" sz="1600" dirty="0">
                <a:latin typeface="Times New Roman" pitchFamily="18" charset="0"/>
              </a:rPr>
              <a:t> </a:t>
            </a:r>
            <a:r>
              <a:rPr lang="de-DE" sz="1600" dirty="0" err="1">
                <a:latin typeface="Times New Roman" pitchFamily="18" charset="0"/>
              </a:rPr>
              <a:t>of</a:t>
            </a:r>
            <a:r>
              <a:rPr lang="de-DE" sz="1600" dirty="0">
                <a:latin typeface="Times New Roman" pitchFamily="18" charset="0"/>
              </a:rPr>
              <a:t> </a:t>
            </a:r>
            <a:r>
              <a:rPr lang="de-DE" sz="1600" dirty="0" err="1">
                <a:latin typeface="Times New Roman" pitchFamily="18" charset="0"/>
              </a:rPr>
              <a:t>space</a:t>
            </a:r>
            <a:r>
              <a:rPr lang="de-DE" sz="1600" dirty="0">
                <a:latin typeface="Times New Roman" pitchFamily="18" charset="0"/>
              </a:rPr>
              <a:t> </a:t>
            </a:r>
            <a:r>
              <a:rPr lang="de-DE" sz="1600" dirty="0" err="1">
                <a:latin typeface="Times New Roman" pitchFamily="18" charset="0"/>
              </a:rPr>
              <a:t>had</a:t>
            </a:r>
            <a:r>
              <a:rPr lang="de-DE" sz="1600" dirty="0">
                <a:latin typeface="Times New Roman" pitchFamily="18" charset="0"/>
              </a:rPr>
              <a:t> a </a:t>
            </a:r>
            <a:r>
              <a:rPr lang="de-DE" sz="1600" dirty="0" err="1">
                <a:latin typeface="Times New Roman" pitchFamily="18" charset="0"/>
              </a:rPr>
              <a:t>profound</a:t>
            </a:r>
            <a:r>
              <a:rPr lang="de-DE" sz="1600" dirty="0">
                <a:latin typeface="Times New Roman" pitchFamily="18" charset="0"/>
              </a:rPr>
              <a:t> </a:t>
            </a:r>
            <a:r>
              <a:rPr lang="de-DE" sz="1600" dirty="0" err="1">
                <a:latin typeface="Times New Roman" pitchFamily="18" charset="0"/>
              </a:rPr>
              <a:t>effect</a:t>
            </a:r>
            <a:r>
              <a:rPr lang="de-DE" sz="1600" dirty="0">
                <a:latin typeface="Times New Roman" pitchFamily="18" charset="0"/>
              </a:rPr>
              <a:t> on </a:t>
            </a:r>
            <a:r>
              <a:rPr lang="de-DE" sz="1600" dirty="0" err="1">
                <a:latin typeface="Times New Roman" pitchFamily="18" charset="0"/>
              </a:rPr>
              <a:t>the</a:t>
            </a:r>
            <a:r>
              <a:rPr lang="de-DE" sz="1600" dirty="0">
                <a:latin typeface="Times New Roman" pitchFamily="18" charset="0"/>
              </a:rPr>
              <a:t> </a:t>
            </a:r>
            <a:r>
              <a:rPr lang="de-DE" sz="1600" dirty="0" err="1">
                <a:latin typeface="Times New Roman" pitchFamily="18" charset="0"/>
              </a:rPr>
              <a:t>development</a:t>
            </a:r>
            <a:r>
              <a:rPr lang="de-DE" sz="1600" dirty="0">
                <a:latin typeface="Times New Roman" pitchFamily="18" charset="0"/>
              </a:rPr>
              <a:t> </a:t>
            </a:r>
            <a:r>
              <a:rPr lang="de-DE" sz="1600" dirty="0" err="1">
                <a:latin typeface="Times New Roman" pitchFamily="18" charset="0"/>
              </a:rPr>
              <a:t>of</a:t>
            </a:r>
            <a:r>
              <a:rPr lang="de-DE" sz="1600" dirty="0">
                <a:latin typeface="Times New Roman" pitchFamily="18" charset="0"/>
              </a:rPr>
              <a:t> modern </a:t>
            </a:r>
            <a:r>
              <a:rPr lang="de-DE" sz="1600" dirty="0" err="1">
                <a:latin typeface="Times New Roman" pitchFamily="18" charset="0"/>
              </a:rPr>
              <a:t>theoretical</a:t>
            </a:r>
            <a:r>
              <a:rPr lang="de-DE" sz="1600" dirty="0">
                <a:latin typeface="Times New Roman" pitchFamily="18" charset="0"/>
              </a:rPr>
              <a:t> </a:t>
            </a:r>
            <a:r>
              <a:rPr lang="de-DE" sz="1600" dirty="0" err="1">
                <a:latin typeface="Times New Roman" pitchFamily="18" charset="0"/>
              </a:rPr>
              <a:t>physics</a:t>
            </a:r>
            <a:r>
              <a:rPr lang="de-DE" sz="1600" dirty="0">
                <a:latin typeface="Times New Roman" pitchFamily="18" charset="0"/>
              </a:rPr>
              <a:t>. He </a:t>
            </a:r>
            <a:r>
              <a:rPr lang="de-DE" sz="1600" dirty="0" err="1">
                <a:latin typeface="Times New Roman" pitchFamily="18" charset="0"/>
              </a:rPr>
              <a:t>clarified</a:t>
            </a:r>
            <a:r>
              <a:rPr lang="de-DE" sz="1600" dirty="0">
                <a:latin typeface="Times New Roman" pitchFamily="18" charset="0"/>
              </a:rPr>
              <a:t> </a:t>
            </a:r>
            <a:r>
              <a:rPr lang="de-DE" sz="1600" dirty="0" err="1">
                <a:latin typeface="Times New Roman" pitchFamily="18" charset="0"/>
              </a:rPr>
              <a:t>the</a:t>
            </a:r>
            <a:r>
              <a:rPr lang="de-DE" sz="1600" dirty="0">
                <a:latin typeface="Times New Roman" pitchFamily="18" charset="0"/>
              </a:rPr>
              <a:t> </a:t>
            </a:r>
            <a:r>
              <a:rPr lang="de-DE" sz="1600" dirty="0" err="1">
                <a:latin typeface="Times New Roman" pitchFamily="18" charset="0"/>
              </a:rPr>
              <a:t>notion</a:t>
            </a:r>
            <a:r>
              <a:rPr lang="de-DE" sz="1600" dirty="0">
                <a:latin typeface="Times New Roman" pitchFamily="18" charset="0"/>
              </a:rPr>
              <a:t> </a:t>
            </a:r>
            <a:r>
              <a:rPr lang="de-DE" sz="1600" dirty="0" err="1">
                <a:latin typeface="Times New Roman" pitchFamily="18" charset="0"/>
              </a:rPr>
              <a:t>of</a:t>
            </a:r>
            <a:r>
              <a:rPr lang="de-DE" sz="1600" dirty="0">
                <a:latin typeface="Times New Roman" pitchFamily="18" charset="0"/>
              </a:rPr>
              <a:t> integral </a:t>
            </a:r>
            <a:r>
              <a:rPr lang="de-DE" sz="1600" dirty="0" err="1">
                <a:latin typeface="Times New Roman" pitchFamily="18" charset="0"/>
              </a:rPr>
              <a:t>by</a:t>
            </a:r>
            <a:r>
              <a:rPr lang="de-DE" sz="1600" dirty="0">
                <a:latin typeface="Times New Roman" pitchFamily="18" charset="0"/>
              </a:rPr>
              <a:t> </a:t>
            </a:r>
            <a:r>
              <a:rPr lang="de-DE" sz="1600" dirty="0" err="1">
                <a:latin typeface="Times New Roman" pitchFamily="18" charset="0"/>
              </a:rPr>
              <a:t>defining</a:t>
            </a:r>
            <a:r>
              <a:rPr lang="de-DE" sz="1600" dirty="0">
                <a:latin typeface="Times New Roman" pitchFamily="18" charset="0"/>
              </a:rPr>
              <a:t> </a:t>
            </a:r>
            <a:r>
              <a:rPr lang="de-DE" sz="1600" dirty="0" err="1">
                <a:latin typeface="Times New Roman" pitchFamily="18" charset="0"/>
              </a:rPr>
              <a:t>what</a:t>
            </a:r>
            <a:r>
              <a:rPr lang="de-DE" sz="1600" dirty="0">
                <a:latin typeface="Times New Roman" pitchFamily="18" charset="0"/>
              </a:rPr>
              <a:t> </a:t>
            </a:r>
            <a:r>
              <a:rPr lang="de-DE" sz="1600" dirty="0" err="1">
                <a:latin typeface="Times New Roman" pitchFamily="18" charset="0"/>
              </a:rPr>
              <a:t>we</a:t>
            </a:r>
            <a:r>
              <a:rPr lang="de-DE" sz="1600" dirty="0">
                <a:latin typeface="Times New Roman" pitchFamily="18" charset="0"/>
              </a:rPr>
              <a:t> </a:t>
            </a:r>
            <a:r>
              <a:rPr lang="de-DE" sz="1600" dirty="0" err="1">
                <a:latin typeface="Times New Roman" pitchFamily="18" charset="0"/>
              </a:rPr>
              <a:t>now</a:t>
            </a:r>
            <a:r>
              <a:rPr lang="de-DE" sz="1600" dirty="0">
                <a:latin typeface="Times New Roman" pitchFamily="18" charset="0"/>
              </a:rPr>
              <a:t> </a:t>
            </a:r>
            <a:r>
              <a:rPr lang="de-DE" sz="1600" dirty="0" err="1">
                <a:latin typeface="Times New Roman" pitchFamily="18" charset="0"/>
              </a:rPr>
              <a:t>call</a:t>
            </a:r>
            <a:r>
              <a:rPr lang="de-DE" sz="1600" dirty="0">
                <a:latin typeface="Times New Roman" pitchFamily="18" charset="0"/>
              </a:rPr>
              <a:t> </a:t>
            </a:r>
            <a:r>
              <a:rPr lang="de-DE" sz="1600" dirty="0" err="1">
                <a:latin typeface="Times New Roman" pitchFamily="18" charset="0"/>
              </a:rPr>
              <a:t>the</a:t>
            </a:r>
            <a:r>
              <a:rPr lang="de-DE" sz="1600" dirty="0">
                <a:latin typeface="Times New Roman" pitchFamily="18" charset="0"/>
              </a:rPr>
              <a:t> Riemann integral.</a:t>
            </a:r>
            <a:r>
              <a:rPr lang="de-DE" sz="1200" dirty="0"/>
              <a:t> </a:t>
            </a:r>
          </a:p>
        </p:txBody>
      </p:sp>
      <p:sp>
        <p:nvSpPr>
          <p:cNvPr id="15" name="Textfeld 14"/>
          <p:cNvSpPr txBox="1"/>
          <p:nvPr/>
        </p:nvSpPr>
        <p:spPr>
          <a:xfrm>
            <a:off x="1331640" y="4077072"/>
            <a:ext cx="7435049" cy="2308324"/>
          </a:xfrm>
          <a:prstGeom prst="rect">
            <a:avLst/>
          </a:prstGeom>
          <a:noFill/>
        </p:spPr>
        <p:txBody>
          <a:bodyPr wrap="none" rtlCol="0">
            <a:spAutoFit/>
          </a:bodyPr>
          <a:lstStyle/>
          <a:p>
            <a:r>
              <a:rPr lang="de-DE" dirty="0"/>
              <a:t>Riemanns Ideen befassen sich mit der </a:t>
            </a:r>
          </a:p>
          <a:p>
            <a:r>
              <a:rPr lang="de-DE" b="1" dirty="0"/>
              <a:t>Geometrie des Raumes </a:t>
            </a:r>
            <a:r>
              <a:rPr lang="de-DE" dirty="0"/>
              <a:t>und hatten </a:t>
            </a:r>
          </a:p>
          <a:p>
            <a:r>
              <a:rPr lang="de-DE" dirty="0"/>
              <a:t>einen erheblichen </a:t>
            </a:r>
            <a:r>
              <a:rPr lang="de-DE" dirty="0" err="1"/>
              <a:t>Einfluß</a:t>
            </a:r>
            <a:r>
              <a:rPr lang="de-DE" dirty="0"/>
              <a:t> auf die </a:t>
            </a:r>
          </a:p>
          <a:p>
            <a:r>
              <a:rPr lang="de-DE" dirty="0"/>
              <a:t>Entwicklung der modernen </a:t>
            </a:r>
            <a:r>
              <a:rPr lang="de-DE" b="1" dirty="0"/>
              <a:t>theoretischen </a:t>
            </a:r>
          </a:p>
          <a:p>
            <a:r>
              <a:rPr lang="de-DE" b="1" dirty="0"/>
              <a:t>Physik</a:t>
            </a:r>
            <a:r>
              <a:rPr lang="de-DE" dirty="0"/>
              <a:t>.  Er klärte den </a:t>
            </a:r>
            <a:r>
              <a:rPr lang="de-DE" b="1" dirty="0"/>
              <a:t>Integralbegriff</a:t>
            </a:r>
            <a:r>
              <a:rPr lang="de-DE" dirty="0"/>
              <a:t>, den wir heute </a:t>
            </a:r>
          </a:p>
          <a:p>
            <a:r>
              <a:rPr lang="de-DE" b="1" dirty="0">
                <a:solidFill>
                  <a:srgbClr val="FF0000"/>
                </a:solidFill>
              </a:rPr>
              <a:t>das </a:t>
            </a:r>
            <a:r>
              <a:rPr lang="de-DE" b="1" dirty="0" err="1">
                <a:solidFill>
                  <a:srgbClr val="FF0000"/>
                </a:solidFill>
              </a:rPr>
              <a:t>Rieman‘sche</a:t>
            </a:r>
            <a:r>
              <a:rPr lang="de-DE" b="1" dirty="0">
                <a:solidFill>
                  <a:srgbClr val="FF0000"/>
                </a:solidFill>
              </a:rPr>
              <a:t> Integral </a:t>
            </a:r>
            <a:r>
              <a:rPr lang="de-DE" dirty="0"/>
              <a:t>nennen.</a:t>
            </a:r>
          </a:p>
        </p:txBody>
      </p:sp>
      <p:sp>
        <p:nvSpPr>
          <p:cNvPr id="16" name="Textfeld 15"/>
          <p:cNvSpPr txBox="1"/>
          <p:nvPr/>
        </p:nvSpPr>
        <p:spPr>
          <a:xfrm>
            <a:off x="1907704" y="2492896"/>
            <a:ext cx="4758034" cy="387798"/>
          </a:xfrm>
          <a:prstGeom prst="rect">
            <a:avLst/>
          </a:prstGeom>
          <a:noFill/>
        </p:spPr>
        <p:txBody>
          <a:bodyPr wrap="square" rtlCol="0">
            <a:spAutoFit/>
          </a:bodyPr>
          <a:lstStyle/>
          <a:p>
            <a:pPr>
              <a:lnSpc>
                <a:spcPct val="80000"/>
              </a:lnSpc>
            </a:pPr>
            <a:r>
              <a:rPr lang="de-DE" b="1" dirty="0" err="1">
                <a:latin typeface="Times New Roman" pitchFamily="18" charset="0"/>
              </a:rPr>
              <a:t>Died</a:t>
            </a:r>
            <a:r>
              <a:rPr lang="de-DE" b="1" dirty="0">
                <a:latin typeface="Times New Roman" pitchFamily="18" charset="0"/>
              </a:rPr>
              <a:t>: 20 </a:t>
            </a:r>
            <a:r>
              <a:rPr lang="de-DE" b="1" dirty="0" err="1">
                <a:latin typeface="Times New Roman" pitchFamily="18" charset="0"/>
              </a:rPr>
              <a:t>July</a:t>
            </a:r>
            <a:r>
              <a:rPr lang="de-DE" b="1" dirty="0">
                <a:latin typeface="Times New Roman" pitchFamily="18" charset="0"/>
              </a:rPr>
              <a:t> 1866 in </a:t>
            </a:r>
            <a:r>
              <a:rPr lang="de-DE" b="1" dirty="0" err="1">
                <a:latin typeface="Times New Roman" pitchFamily="18" charset="0"/>
              </a:rPr>
              <a:t>Selasca</a:t>
            </a:r>
            <a:r>
              <a:rPr lang="de-DE" b="1" dirty="0">
                <a:latin typeface="Times New Roman" pitchFamily="18" charset="0"/>
              </a:rPr>
              <a:t>, </a:t>
            </a:r>
            <a:r>
              <a:rPr lang="de-DE" b="1" dirty="0" err="1">
                <a:latin typeface="Times New Roman" pitchFamily="18" charset="0"/>
              </a:rPr>
              <a:t>Italy</a:t>
            </a:r>
            <a:endParaRPr lang="de-DE" dirty="0"/>
          </a:p>
        </p:txBody>
      </p:sp>
      <p:sp>
        <p:nvSpPr>
          <p:cNvPr id="18"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4</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remove" grpId="1" nodeType="clickEffect">
                                  <p:stCondLst>
                                    <p:cond delay="0"/>
                                  </p:stCondLst>
                                  <p:childTnLst>
                                    <p:animScale>
                                      <p:cBhvr>
                                        <p:cTn id="6" dur="3000" fill="hold"/>
                                        <p:tgtEl>
                                          <p:spTgt spid="8205">
                                            <p:txEl>
                                              <p:pRg st="0" end="0"/>
                                            </p:txEl>
                                          </p:spTgt>
                                        </p:tgtEl>
                                      </p:cBhvr>
                                      <p:by x="400000" y="40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1" nodeType="clickEffect">
                                  <p:stCondLst>
                                    <p:cond delay="0"/>
                                  </p:stCondLst>
                                  <p:childTnLst>
                                    <p:anim calcmode="lin" valueType="num">
                                      <p:cBhvr additive="base">
                                        <p:cTn id="18" dur="500"/>
                                        <p:tgtEl>
                                          <p:spTgt spid="8210"/>
                                        </p:tgtEl>
                                        <p:attrNameLst>
                                          <p:attrName>ppt_x</p:attrName>
                                        </p:attrNameLst>
                                      </p:cBhvr>
                                      <p:tavLst>
                                        <p:tav tm="0">
                                          <p:val>
                                            <p:strVal val="ppt_x"/>
                                          </p:val>
                                        </p:tav>
                                        <p:tav tm="100000">
                                          <p:val>
                                            <p:strVal val="1+ppt_w/2"/>
                                          </p:val>
                                        </p:tav>
                                      </p:tavLst>
                                    </p:anim>
                                    <p:anim calcmode="lin" valueType="num">
                                      <p:cBhvr additive="base">
                                        <p:cTn id="19" dur="500"/>
                                        <p:tgtEl>
                                          <p:spTgt spid="8210"/>
                                        </p:tgtEl>
                                        <p:attrNameLst>
                                          <p:attrName>ppt_y</p:attrName>
                                        </p:attrNameLst>
                                      </p:cBhvr>
                                      <p:tavLst>
                                        <p:tav tm="0">
                                          <p:val>
                                            <p:strVal val="ppt_y"/>
                                          </p:val>
                                        </p:tav>
                                        <p:tav tm="100000">
                                          <p:val>
                                            <p:strVal val="ppt_y"/>
                                          </p:val>
                                        </p:tav>
                                      </p:tavLst>
                                    </p:anim>
                                    <p:set>
                                      <p:cBhvr>
                                        <p:cTn id="20" dur="1" fill="hold">
                                          <p:stCondLst>
                                            <p:cond delay="499"/>
                                          </p:stCondLst>
                                        </p:cTn>
                                        <p:tgtEl>
                                          <p:spTgt spid="8210"/>
                                        </p:tgtEl>
                                        <p:attrNameLst>
                                          <p:attrName>style.visibility</p:attrName>
                                        </p:attrNameLst>
                                      </p:cBhvr>
                                      <p:to>
                                        <p:strVal val="hidden"/>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5" grpId="1" build="p"/>
      <p:bldP spid="8210" grpId="0"/>
      <p:bldP spid="8210" grpId="1"/>
      <p:bldP spid="15"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54276"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77"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54278"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4281" name="Text Box 9"/>
          <p:cNvSpPr txBox="1">
            <a:spLocks noChangeArrowheads="1"/>
          </p:cNvSpPr>
          <p:nvPr/>
        </p:nvSpPr>
        <p:spPr bwMode="auto">
          <a:xfrm rot="5400000">
            <a:off x="5634038" y="3113087"/>
            <a:ext cx="6623050" cy="396875"/>
          </a:xfrm>
          <a:prstGeom prst="rect">
            <a:avLst/>
          </a:prstGeom>
          <a:noFill/>
          <a:ln w="9525">
            <a:noFill/>
            <a:miter lim="800000"/>
            <a:headEnd/>
            <a:tailEnd/>
          </a:ln>
          <a:effectLst/>
        </p:spPr>
        <p:txBody>
          <a:bodyPr>
            <a:spAutoFit/>
          </a:bodyPr>
          <a:lstStyle/>
          <a:p>
            <a:r>
              <a:rPr lang="de-DE" sz="2000">
                <a:solidFill>
                  <a:srgbClr val="CC0099"/>
                </a:solidFill>
              </a:rPr>
              <a:t>Gaus schreibt das Gutachten für Riemanns Dissertation</a:t>
            </a:r>
          </a:p>
        </p:txBody>
      </p:sp>
      <p:sp>
        <p:nvSpPr>
          <p:cNvPr id="54282" name="Text Box 10"/>
          <p:cNvSpPr txBox="1">
            <a:spLocks noChangeArrowheads="1"/>
          </p:cNvSpPr>
          <p:nvPr/>
        </p:nvSpPr>
        <p:spPr bwMode="auto">
          <a:xfrm>
            <a:off x="1258888" y="188913"/>
            <a:ext cx="7345362" cy="5934075"/>
          </a:xfrm>
          <a:prstGeom prst="rect">
            <a:avLst/>
          </a:prstGeom>
          <a:noFill/>
          <a:ln w="9525">
            <a:noFill/>
            <a:miter lim="800000"/>
            <a:headEnd/>
            <a:tailEnd/>
          </a:ln>
          <a:effectLst/>
        </p:spPr>
        <p:txBody>
          <a:bodyPr>
            <a:spAutoFit/>
          </a:bodyPr>
          <a:lstStyle/>
          <a:p>
            <a:r>
              <a:rPr lang="de-DE">
                <a:latin typeface="Times New Roman" pitchFamily="18" charset="0"/>
              </a:rPr>
              <a:t>Die von Herrn Riemann eingereichte Schrift legt ein bündiges Zeugniß ab von den </a:t>
            </a:r>
            <a:r>
              <a:rPr lang="de-DE" b="1">
                <a:latin typeface="Times New Roman" pitchFamily="18" charset="0"/>
              </a:rPr>
              <a:t>gründlichen und tief eindringenden Studien</a:t>
            </a:r>
            <a:r>
              <a:rPr lang="de-DE">
                <a:latin typeface="Times New Roman" pitchFamily="18" charset="0"/>
              </a:rPr>
              <a:t> des Verf. in demjenigen Gebiete, welchem der darin behandelte Gegenstand angehört; von einem </a:t>
            </a:r>
            <a:r>
              <a:rPr lang="de-DE" b="1">
                <a:latin typeface="Times New Roman" pitchFamily="18" charset="0"/>
              </a:rPr>
              <a:t>strebsamen ächt mathematischen Forschungsgeiste, und von einer rühmlichen productiven Selbstthätigkeit.  Der Vortrag ist umsichtig und concis, theilweise selbst elegant:</a:t>
            </a:r>
            <a:r>
              <a:rPr lang="de-DE">
                <a:latin typeface="Times New Roman" pitchFamily="18" charset="0"/>
              </a:rPr>
              <a:t> der größte Theil der Leser möchte indeß wohl in einigen Theilen noch eine größere Durchsichtigkeit der Anordnung wünschen.</a:t>
            </a:r>
            <a:r>
              <a:rPr lang="de-DE" b="1">
                <a:latin typeface="Times New Roman" pitchFamily="18" charset="0"/>
              </a:rPr>
              <a:t>  Das Ganze ist eine gediegene werthvolle Arbeit, das Maaß der Anforderungen, welche man gewöhnlich an Probeschriften zur Erlangung der Doctorwürde stellt, nicht bloß erfüllend, sondern weit überragend.</a:t>
            </a:r>
            <a:endParaRPr lang="de-DE">
              <a:latin typeface="Times New Roman" pitchFamily="18" charset="0"/>
            </a:endParaRPr>
          </a:p>
          <a:p>
            <a:r>
              <a:rPr lang="de-DE">
                <a:latin typeface="Times New Roman" pitchFamily="18" charset="0"/>
              </a:rPr>
              <a:t>Das Examen in der Mathematik werde ich übernehmen. </a:t>
            </a:r>
          </a:p>
        </p:txBody>
      </p:sp>
      <p:pic>
        <p:nvPicPr>
          <p:cNvPr id="54284" name="Picture 12" descr="GAUSSUNT"/>
          <p:cNvPicPr>
            <a:picLocks noChangeAspect="1" noChangeArrowheads="1"/>
          </p:cNvPicPr>
          <p:nvPr/>
        </p:nvPicPr>
        <p:blipFill>
          <a:blip r:embed="rId5" cstate="print"/>
          <a:srcRect/>
          <a:stretch>
            <a:fillRect/>
          </a:stretch>
        </p:blipFill>
        <p:spPr bwMode="auto">
          <a:xfrm>
            <a:off x="7019925" y="5300663"/>
            <a:ext cx="1674813" cy="11620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4284"/>
                                        </p:tgtEl>
                                        <p:attrNameLst>
                                          <p:attrName>style.visibility</p:attrName>
                                        </p:attrNameLst>
                                      </p:cBhvr>
                                      <p:to>
                                        <p:strVal val="visible"/>
                                      </p:to>
                                    </p:set>
                                    <p:anim calcmode="lin" valueType="num">
                                      <p:cBhvr>
                                        <p:cTn id="7" dur="1000" fill="hold"/>
                                        <p:tgtEl>
                                          <p:spTgt spid="54284"/>
                                        </p:tgtEl>
                                        <p:attrNameLst>
                                          <p:attrName>ppt_w</p:attrName>
                                        </p:attrNameLst>
                                      </p:cBhvr>
                                      <p:tavLst>
                                        <p:tav tm="0">
                                          <p:val>
                                            <p:fltVal val="0"/>
                                          </p:val>
                                        </p:tav>
                                        <p:tav tm="100000">
                                          <p:val>
                                            <p:strVal val="#ppt_w"/>
                                          </p:val>
                                        </p:tav>
                                      </p:tavLst>
                                    </p:anim>
                                    <p:anim calcmode="lin" valueType="num">
                                      <p:cBhvr>
                                        <p:cTn id="8" dur="1000" fill="hold"/>
                                        <p:tgtEl>
                                          <p:spTgt spid="54284"/>
                                        </p:tgtEl>
                                        <p:attrNameLst>
                                          <p:attrName>ppt_h</p:attrName>
                                        </p:attrNameLst>
                                      </p:cBhvr>
                                      <p:tavLst>
                                        <p:tav tm="0">
                                          <p:val>
                                            <p:fltVal val="0"/>
                                          </p:val>
                                        </p:tav>
                                        <p:tav tm="100000">
                                          <p:val>
                                            <p:strVal val="#ppt_h"/>
                                          </p:val>
                                        </p:tav>
                                      </p:tavLst>
                                    </p:anim>
                                    <p:anim calcmode="lin" valueType="num">
                                      <p:cBhvr>
                                        <p:cTn id="9" dur="1000" fill="hold"/>
                                        <p:tgtEl>
                                          <p:spTgt spid="5428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428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1403350" y="333375"/>
            <a:ext cx="6624638" cy="720725"/>
          </a:xfrm>
        </p:spPr>
        <p:txBody>
          <a:bodyPr/>
          <a:lstStyle/>
          <a:p>
            <a:r>
              <a:rPr lang="de-DE" sz="4000"/>
              <a:t>Weg zum Professor</a:t>
            </a:r>
          </a:p>
        </p:txBody>
      </p:sp>
      <p:sp>
        <p:nvSpPr>
          <p:cNvPr id="55299"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55300"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02"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5303" name="Text Box 7"/>
          <p:cNvSpPr txBox="1">
            <a:spLocks noChangeArrowheads="1"/>
          </p:cNvSpPr>
          <p:nvPr/>
        </p:nvSpPr>
        <p:spPr bwMode="auto">
          <a:xfrm>
            <a:off x="1403350" y="981075"/>
            <a:ext cx="6696075" cy="457200"/>
          </a:xfrm>
          <a:prstGeom prst="rect">
            <a:avLst/>
          </a:prstGeom>
          <a:noFill/>
          <a:ln w="9525">
            <a:noFill/>
            <a:miter lim="800000"/>
            <a:headEnd/>
            <a:tailEnd/>
          </a:ln>
          <a:effectLst/>
        </p:spPr>
        <p:txBody>
          <a:bodyPr>
            <a:spAutoFit/>
          </a:bodyPr>
          <a:lstStyle/>
          <a:p>
            <a:pPr algn="ctr"/>
            <a:r>
              <a:rPr lang="de-DE"/>
              <a:t>Wissenschaftliche Arbeiten bei Gauß</a:t>
            </a:r>
          </a:p>
        </p:txBody>
      </p:sp>
      <p:sp>
        <p:nvSpPr>
          <p:cNvPr id="55306" name="Text Box 10"/>
          <p:cNvSpPr txBox="1">
            <a:spLocks noChangeArrowheads="1"/>
          </p:cNvSpPr>
          <p:nvPr/>
        </p:nvSpPr>
        <p:spPr bwMode="auto">
          <a:xfrm>
            <a:off x="4211638" y="4221163"/>
            <a:ext cx="3881437" cy="457200"/>
          </a:xfrm>
          <a:prstGeom prst="rect">
            <a:avLst/>
          </a:prstGeom>
          <a:noFill/>
          <a:ln w="9525">
            <a:noFill/>
            <a:miter lim="800000"/>
            <a:headEnd/>
            <a:tailEnd/>
          </a:ln>
          <a:effectLst/>
        </p:spPr>
        <p:txBody>
          <a:bodyPr wrap="none">
            <a:spAutoFit/>
          </a:bodyPr>
          <a:lstStyle/>
          <a:p>
            <a:r>
              <a:rPr lang="de-DE">
                <a:latin typeface="Times New Roman" pitchFamily="18" charset="0"/>
              </a:rPr>
              <a:t>ein halbes Jahr vor Gauß‘ Tod</a:t>
            </a:r>
          </a:p>
        </p:txBody>
      </p:sp>
      <p:sp>
        <p:nvSpPr>
          <p:cNvPr id="55308" name="Text Box 12"/>
          <p:cNvSpPr txBox="1">
            <a:spLocks noChangeArrowheads="1"/>
          </p:cNvSpPr>
          <p:nvPr/>
        </p:nvSpPr>
        <p:spPr bwMode="auto">
          <a:xfrm>
            <a:off x="1258888" y="1484313"/>
            <a:ext cx="6769100" cy="1187450"/>
          </a:xfrm>
          <a:prstGeom prst="rect">
            <a:avLst/>
          </a:prstGeom>
          <a:solidFill>
            <a:srgbClr val="E0B9E1"/>
          </a:solidFill>
          <a:ln w="9525">
            <a:noFill/>
            <a:miter lim="800000"/>
            <a:headEnd/>
            <a:tailEnd/>
          </a:ln>
          <a:effectLst/>
        </p:spPr>
        <p:txBody>
          <a:bodyPr>
            <a:spAutoFit/>
          </a:bodyPr>
          <a:lstStyle/>
          <a:p>
            <a:r>
              <a:rPr lang="de-DE">
                <a:latin typeface="Times New Roman" pitchFamily="18" charset="0"/>
              </a:rPr>
              <a:t> Dissertation   1851</a:t>
            </a:r>
          </a:p>
          <a:p>
            <a:r>
              <a:rPr lang="de-DE">
                <a:latin typeface="Times New Roman" pitchFamily="18" charset="0"/>
              </a:rPr>
              <a:t> „Grundlagen für eine allgemeine Theorie der Funktionen einer veränderlichen complexen Größe“ </a:t>
            </a:r>
          </a:p>
        </p:txBody>
      </p:sp>
      <p:sp>
        <p:nvSpPr>
          <p:cNvPr id="55309" name="Text Box 13"/>
          <p:cNvSpPr txBox="1">
            <a:spLocks noChangeArrowheads="1"/>
          </p:cNvSpPr>
          <p:nvPr/>
        </p:nvSpPr>
        <p:spPr bwMode="auto">
          <a:xfrm>
            <a:off x="1258888" y="2852738"/>
            <a:ext cx="6769100" cy="1187450"/>
          </a:xfrm>
          <a:prstGeom prst="rect">
            <a:avLst/>
          </a:prstGeom>
          <a:solidFill>
            <a:srgbClr val="E0B9E1"/>
          </a:solidFill>
          <a:ln w="9525">
            <a:noFill/>
            <a:miter lim="800000"/>
            <a:headEnd/>
            <a:tailEnd/>
          </a:ln>
          <a:effectLst/>
        </p:spPr>
        <p:txBody>
          <a:bodyPr>
            <a:spAutoFit/>
          </a:bodyPr>
          <a:lstStyle/>
          <a:p>
            <a:r>
              <a:rPr lang="de-DE">
                <a:latin typeface="Times New Roman" pitchFamily="18" charset="0"/>
              </a:rPr>
              <a:t>Habilitationsschrift 1853</a:t>
            </a:r>
          </a:p>
          <a:p>
            <a:r>
              <a:rPr lang="de-DE">
                <a:latin typeface="Times New Roman" pitchFamily="18" charset="0"/>
              </a:rPr>
              <a:t>„Über die Darstellbarkeit einer Funktion durch</a:t>
            </a:r>
          </a:p>
          <a:p>
            <a:r>
              <a:rPr lang="de-DE">
                <a:latin typeface="Times New Roman" pitchFamily="18" charset="0"/>
              </a:rPr>
              <a:t>eine trigonometrische Reihe“ </a:t>
            </a:r>
          </a:p>
        </p:txBody>
      </p:sp>
      <p:sp>
        <p:nvSpPr>
          <p:cNvPr id="55311" name="Text Box 15"/>
          <p:cNvSpPr txBox="1">
            <a:spLocks noChangeArrowheads="1"/>
          </p:cNvSpPr>
          <p:nvPr/>
        </p:nvSpPr>
        <p:spPr bwMode="auto">
          <a:xfrm>
            <a:off x="1258888" y="4652963"/>
            <a:ext cx="6769100" cy="1187450"/>
          </a:xfrm>
          <a:prstGeom prst="rect">
            <a:avLst/>
          </a:prstGeom>
          <a:solidFill>
            <a:srgbClr val="E0B9E1"/>
          </a:solidFill>
          <a:ln w="9525">
            <a:noFill/>
            <a:miter lim="800000"/>
            <a:headEnd/>
            <a:tailEnd/>
          </a:ln>
          <a:effectLst/>
        </p:spPr>
        <p:txBody>
          <a:bodyPr>
            <a:spAutoFit/>
          </a:bodyPr>
          <a:lstStyle/>
          <a:p>
            <a:r>
              <a:rPr lang="de-DE">
                <a:latin typeface="Times New Roman" pitchFamily="18" charset="0"/>
              </a:rPr>
              <a:t>Habilitationsvortrag 1854</a:t>
            </a:r>
          </a:p>
          <a:p>
            <a:r>
              <a:rPr lang="de-DE">
                <a:latin typeface="Times New Roman" pitchFamily="18" charset="0"/>
              </a:rPr>
              <a:t>“Die Hypothesen, welche der Geometrie zugrunde liegen”.</a:t>
            </a:r>
          </a:p>
        </p:txBody>
      </p:sp>
      <p:graphicFrame>
        <p:nvGraphicFramePr>
          <p:cNvPr id="55312" name="Object 16"/>
          <p:cNvGraphicFramePr>
            <a:graphicFrameLocks noChangeAspect="1"/>
          </p:cNvGraphicFramePr>
          <p:nvPr/>
        </p:nvGraphicFramePr>
        <p:xfrm>
          <a:off x="7934325"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4325"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41</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311"/>
                                        </p:tgtEl>
                                        <p:attrNameLst>
                                          <p:attrName>style.visibility</p:attrName>
                                        </p:attrNameLst>
                                      </p:cBhvr>
                                      <p:to>
                                        <p:strVal val="visible"/>
                                      </p:to>
                                    </p:set>
                                  </p:childTnLst>
                                </p:cTn>
                              </p:par>
                            </p:childTnLst>
                          </p:cTn>
                        </p:par>
                        <p:par>
                          <p:cTn id="11" fill="hold">
                            <p:stCondLst>
                              <p:cond delay="0"/>
                            </p:stCondLst>
                            <p:childTnLst>
                              <p:par>
                                <p:cTn id="12" presetID="15" presetClass="entr" presetSubtype="0" fill="hold" grpId="0" nodeType="afterEffect">
                                  <p:stCondLst>
                                    <p:cond delay="0"/>
                                  </p:stCondLst>
                                  <p:childTnLst>
                                    <p:set>
                                      <p:cBhvr>
                                        <p:cTn id="13" dur="1" fill="hold">
                                          <p:stCondLst>
                                            <p:cond delay="0"/>
                                          </p:stCondLst>
                                        </p:cTn>
                                        <p:tgtEl>
                                          <p:spTgt spid="55306"/>
                                        </p:tgtEl>
                                        <p:attrNameLst>
                                          <p:attrName>style.visibility</p:attrName>
                                        </p:attrNameLst>
                                      </p:cBhvr>
                                      <p:to>
                                        <p:strVal val="visible"/>
                                      </p:to>
                                    </p:set>
                                    <p:anim calcmode="lin" valueType="num">
                                      <p:cBhvr>
                                        <p:cTn id="14" dur="1000" fill="hold"/>
                                        <p:tgtEl>
                                          <p:spTgt spid="55306"/>
                                        </p:tgtEl>
                                        <p:attrNameLst>
                                          <p:attrName>ppt_w</p:attrName>
                                        </p:attrNameLst>
                                      </p:cBhvr>
                                      <p:tavLst>
                                        <p:tav tm="0">
                                          <p:val>
                                            <p:fltVal val="0"/>
                                          </p:val>
                                        </p:tav>
                                        <p:tav tm="100000">
                                          <p:val>
                                            <p:strVal val="#ppt_w"/>
                                          </p:val>
                                        </p:tav>
                                      </p:tavLst>
                                    </p:anim>
                                    <p:anim calcmode="lin" valueType="num">
                                      <p:cBhvr>
                                        <p:cTn id="15" dur="1000" fill="hold"/>
                                        <p:tgtEl>
                                          <p:spTgt spid="55306"/>
                                        </p:tgtEl>
                                        <p:attrNameLst>
                                          <p:attrName>ppt_h</p:attrName>
                                        </p:attrNameLst>
                                      </p:cBhvr>
                                      <p:tavLst>
                                        <p:tav tm="0">
                                          <p:val>
                                            <p:fltVal val="0"/>
                                          </p:val>
                                        </p:tav>
                                        <p:tav tm="100000">
                                          <p:val>
                                            <p:strVal val="#ppt_h"/>
                                          </p:val>
                                        </p:tav>
                                      </p:tavLst>
                                    </p:anim>
                                    <p:anim calcmode="lin" valueType="num">
                                      <p:cBhvr>
                                        <p:cTn id="16" dur="1000" fill="hold"/>
                                        <p:tgtEl>
                                          <p:spTgt spid="5530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530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6" grpId="0"/>
      <p:bldP spid="55309" grpId="0" animBg="1"/>
      <p:bldP spid="553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3" descr="verfeinern"/>
          <p:cNvPicPr>
            <a:picLocks noChangeAspect="1" noChangeArrowheads="1" noCrop="1"/>
          </p:cNvPicPr>
          <p:nvPr/>
        </p:nvPicPr>
        <p:blipFill>
          <a:blip r:embed="rId3" cstate="print"/>
          <a:srcRect/>
          <a:stretch>
            <a:fillRect/>
          </a:stretch>
        </p:blipFill>
        <p:spPr bwMode="auto">
          <a:xfrm>
            <a:off x="1259632" y="3962673"/>
            <a:ext cx="4070350" cy="2706687"/>
          </a:xfrm>
          <a:prstGeom prst="rect">
            <a:avLst/>
          </a:prstGeom>
          <a:noFill/>
        </p:spPr>
      </p:pic>
      <p:sp>
        <p:nvSpPr>
          <p:cNvPr id="141314" name="Rectangle 2"/>
          <p:cNvSpPr>
            <a:spLocks noGrp="1" noChangeArrowheads="1"/>
          </p:cNvSpPr>
          <p:nvPr>
            <p:ph type="ctrTitle"/>
          </p:nvPr>
        </p:nvSpPr>
        <p:spPr>
          <a:xfrm>
            <a:off x="1403648" y="0"/>
            <a:ext cx="7272338" cy="1470025"/>
          </a:xfrm>
        </p:spPr>
        <p:txBody>
          <a:bodyPr/>
          <a:lstStyle/>
          <a:p>
            <a:r>
              <a:rPr lang="de-DE" dirty="0"/>
              <a:t>Riemann </a:t>
            </a:r>
            <a:r>
              <a:rPr lang="de-DE" dirty="0">
                <a:solidFill>
                  <a:schemeClr val="tx1"/>
                </a:solidFill>
              </a:rPr>
              <a:t>und sein Integral</a:t>
            </a:r>
            <a:endParaRPr lang="de-DE" dirty="0"/>
          </a:p>
        </p:txBody>
      </p:sp>
      <p:pic>
        <p:nvPicPr>
          <p:cNvPr id="141315" name="Picture 3"/>
          <p:cNvPicPr>
            <a:picLocks noChangeAspect="1" noChangeArrowheads="1"/>
          </p:cNvPicPr>
          <p:nvPr/>
        </p:nvPicPr>
        <p:blipFill>
          <a:blip r:embed="rId4"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141316"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41317"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5" imgW="228600" imgH="647700" progId="Equation.DSMT4">
                  <p:embed/>
                </p:oleObj>
              </mc:Choice>
              <mc:Fallback>
                <p:oleObj name="Equation" r:id="rId5" imgW="228600" imgH="6477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1319" name="Picture 7" descr="ueber-den-begriff-1t"/>
          <p:cNvPicPr>
            <a:picLocks noChangeAspect="1" noChangeArrowheads="1"/>
          </p:cNvPicPr>
          <p:nvPr/>
        </p:nvPicPr>
        <p:blipFill>
          <a:blip r:embed="rId7" cstate="print"/>
          <a:srcRect/>
          <a:stretch>
            <a:fillRect/>
          </a:stretch>
        </p:blipFill>
        <p:spPr bwMode="auto">
          <a:xfrm>
            <a:off x="1115616" y="1556792"/>
            <a:ext cx="5545137" cy="2406650"/>
          </a:xfrm>
          <a:prstGeom prst="rect">
            <a:avLst/>
          </a:prstGeom>
          <a:noFill/>
        </p:spPr>
      </p:pic>
      <p:sp>
        <p:nvSpPr>
          <p:cNvPr id="141320" name="Text Box 8"/>
          <p:cNvSpPr txBox="1">
            <a:spLocks noChangeArrowheads="1"/>
          </p:cNvSpPr>
          <p:nvPr/>
        </p:nvSpPr>
        <p:spPr bwMode="auto">
          <a:xfrm>
            <a:off x="1259632" y="1124744"/>
            <a:ext cx="7884368" cy="461665"/>
          </a:xfrm>
          <a:prstGeom prst="rect">
            <a:avLst/>
          </a:prstGeom>
          <a:noFill/>
          <a:ln w="9525">
            <a:noFill/>
            <a:miter lim="800000"/>
            <a:headEnd/>
            <a:tailEnd/>
          </a:ln>
          <a:effectLst/>
        </p:spPr>
        <p:txBody>
          <a:bodyPr wrap="square">
            <a:spAutoFit/>
          </a:bodyPr>
          <a:lstStyle/>
          <a:p>
            <a:r>
              <a:rPr lang="de-DE" dirty="0"/>
              <a:t>Also schiebt Riemann ein Kapitel in seine Arbeit ein:</a:t>
            </a:r>
          </a:p>
        </p:txBody>
      </p:sp>
      <p:sp>
        <p:nvSpPr>
          <p:cNvPr id="10"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42</a:t>
            </a:fld>
            <a:endParaRPr lang="de-DE" sz="1200" dirty="0">
              <a:solidFill>
                <a:schemeClr val="tx2"/>
              </a:solidFill>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1403350" y="333375"/>
            <a:ext cx="7561263" cy="720725"/>
          </a:xfrm>
        </p:spPr>
        <p:txBody>
          <a:bodyPr/>
          <a:lstStyle/>
          <a:p>
            <a:r>
              <a:rPr lang="de-DE" sz="4000"/>
              <a:t>Phantasie und </a:t>
            </a:r>
            <a:br>
              <a:rPr lang="de-DE" sz="4000"/>
            </a:br>
            <a:r>
              <a:rPr lang="de-DE" sz="4000"/>
              <a:t>Riemannsche Zahlenkugel</a:t>
            </a:r>
          </a:p>
        </p:txBody>
      </p:sp>
      <p:sp>
        <p:nvSpPr>
          <p:cNvPr id="64515"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64516"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18"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64519" name="AutoShape 7">
            <a:hlinkClick r:id="" action="ppaction://hlinkshowjump?jump=nextslide" highlightClick="1"/>
          </p:cNvPr>
          <p:cNvSpPr>
            <a:spLocks noChangeArrowheads="1"/>
          </p:cNvSpPr>
          <p:nvPr/>
        </p:nvSpPr>
        <p:spPr bwMode="auto">
          <a:xfrm>
            <a:off x="8101013" y="5949950"/>
            <a:ext cx="574675" cy="287338"/>
          </a:xfrm>
          <a:prstGeom prst="actionButtonForwardNext">
            <a:avLst/>
          </a:prstGeom>
          <a:solidFill>
            <a:schemeClr val="accent1"/>
          </a:solidFill>
          <a:ln w="9525">
            <a:noFill/>
            <a:miter lim="800000"/>
            <a:headEnd/>
            <a:tailEnd/>
          </a:ln>
          <a:effectLst/>
        </p:spPr>
        <p:txBody>
          <a:bodyPr wrap="none" anchor="ctr"/>
          <a:lstStyle/>
          <a:p>
            <a:endParaRPr lang="de-DE"/>
          </a:p>
        </p:txBody>
      </p:sp>
      <p:pic>
        <p:nvPicPr>
          <p:cNvPr id="64521" name="Picture 9" descr="riemann-zahlenkugel"/>
          <p:cNvPicPr>
            <a:picLocks noChangeAspect="1" noChangeArrowheads="1"/>
          </p:cNvPicPr>
          <p:nvPr/>
        </p:nvPicPr>
        <p:blipFill>
          <a:blip r:embed="rId5" cstate="print"/>
          <a:srcRect/>
          <a:stretch>
            <a:fillRect/>
          </a:stretch>
        </p:blipFill>
        <p:spPr bwMode="auto">
          <a:xfrm>
            <a:off x="1547813" y="1989138"/>
            <a:ext cx="7210425" cy="4257675"/>
          </a:xfrm>
          <a:prstGeom prst="rect">
            <a:avLst/>
          </a:prstGeom>
          <a:noFill/>
        </p:spPr>
      </p:pic>
      <p:sp>
        <p:nvSpPr>
          <p:cNvPr id="9"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43</a:t>
            </a:fld>
            <a:endParaRPr lang="de-DE" sz="1200" dirty="0">
              <a:solidFill>
                <a:schemeClr val="tx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1403350" y="333375"/>
            <a:ext cx="7561263" cy="720725"/>
          </a:xfrm>
        </p:spPr>
        <p:txBody>
          <a:bodyPr/>
          <a:lstStyle/>
          <a:p>
            <a:r>
              <a:rPr lang="de-DE" sz="4000"/>
              <a:t>Phantasie und Mathematik</a:t>
            </a:r>
          </a:p>
        </p:txBody>
      </p:sp>
      <p:sp>
        <p:nvSpPr>
          <p:cNvPr id="5222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52228"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0"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2238" name="Text Box 14"/>
          <p:cNvSpPr txBox="1">
            <a:spLocks noChangeArrowheads="1"/>
          </p:cNvSpPr>
          <p:nvPr/>
        </p:nvSpPr>
        <p:spPr bwMode="auto">
          <a:xfrm>
            <a:off x="1476375" y="1052513"/>
            <a:ext cx="7289800" cy="822325"/>
          </a:xfrm>
          <a:prstGeom prst="rect">
            <a:avLst/>
          </a:prstGeom>
          <a:noFill/>
          <a:ln w="9525">
            <a:noFill/>
            <a:miter lim="800000"/>
            <a:headEnd/>
            <a:tailEnd/>
          </a:ln>
          <a:effectLst/>
        </p:spPr>
        <p:txBody>
          <a:bodyPr>
            <a:spAutoFit/>
          </a:bodyPr>
          <a:lstStyle/>
          <a:p>
            <a:r>
              <a:rPr lang="de-DE">
                <a:latin typeface="Cataneo BT" pitchFamily="66" charset="0"/>
              </a:rPr>
              <a:t>Die Deutschaufsätze..... lassen jedoch Fülle </a:t>
            </a:r>
          </a:p>
          <a:p>
            <a:r>
              <a:rPr lang="de-DE">
                <a:latin typeface="Cataneo BT" pitchFamily="66" charset="0"/>
              </a:rPr>
              <a:t>des Inhalts und lebendigen Erguß der Phantasie vermißen.</a:t>
            </a:r>
          </a:p>
        </p:txBody>
      </p:sp>
      <p:sp>
        <p:nvSpPr>
          <p:cNvPr id="52240" name="AutoShape 16"/>
          <p:cNvSpPr>
            <a:spLocks noChangeArrowheads="1"/>
          </p:cNvSpPr>
          <p:nvPr/>
        </p:nvSpPr>
        <p:spPr bwMode="auto">
          <a:xfrm>
            <a:off x="4211638" y="2060575"/>
            <a:ext cx="4284662" cy="431800"/>
          </a:xfrm>
          <a:prstGeom prst="wedgeRectCallout">
            <a:avLst>
              <a:gd name="adj1" fmla="val 5130"/>
              <a:gd name="adj2" fmla="val -115810"/>
            </a:avLst>
          </a:prstGeom>
          <a:solidFill>
            <a:schemeClr val="accent1"/>
          </a:solidFill>
          <a:ln w="9525">
            <a:solidFill>
              <a:schemeClr val="tx1"/>
            </a:solidFill>
            <a:miter lim="800000"/>
            <a:headEnd/>
            <a:tailEnd/>
          </a:ln>
          <a:effectLst/>
        </p:spPr>
        <p:txBody>
          <a:bodyPr/>
          <a:lstStyle/>
          <a:p>
            <a:pPr algn="ctr"/>
            <a:r>
              <a:rPr lang="de-DE"/>
              <a:t>Aus dem Abiturzeugnis</a:t>
            </a:r>
          </a:p>
        </p:txBody>
      </p:sp>
      <p:pic>
        <p:nvPicPr>
          <p:cNvPr id="52241" name="Picture 17" descr="rie-flaeche-2"/>
          <p:cNvPicPr>
            <a:picLocks noChangeAspect="1" noChangeArrowheads="1"/>
          </p:cNvPicPr>
          <p:nvPr/>
        </p:nvPicPr>
        <p:blipFill>
          <a:blip r:embed="rId5" cstate="print"/>
          <a:srcRect/>
          <a:stretch>
            <a:fillRect/>
          </a:stretch>
        </p:blipFill>
        <p:spPr bwMode="auto">
          <a:xfrm>
            <a:off x="1476375" y="2565400"/>
            <a:ext cx="5111750" cy="3833813"/>
          </a:xfrm>
          <a:prstGeom prst="rect">
            <a:avLst/>
          </a:prstGeom>
          <a:noFill/>
        </p:spPr>
      </p:pic>
      <p:sp>
        <p:nvSpPr>
          <p:cNvPr id="52243" name="Text Box 19"/>
          <p:cNvSpPr txBox="1">
            <a:spLocks noChangeArrowheads="1"/>
          </p:cNvSpPr>
          <p:nvPr/>
        </p:nvSpPr>
        <p:spPr bwMode="auto">
          <a:xfrm>
            <a:off x="6732240" y="2996952"/>
            <a:ext cx="2135187" cy="822325"/>
          </a:xfrm>
          <a:prstGeom prst="rect">
            <a:avLst/>
          </a:prstGeom>
          <a:solidFill>
            <a:srgbClr val="E0B9E1"/>
          </a:solidFill>
          <a:ln w="9525">
            <a:noFill/>
            <a:miter lim="800000"/>
            <a:headEnd/>
            <a:tailEnd/>
          </a:ln>
          <a:effectLst/>
        </p:spPr>
        <p:txBody>
          <a:bodyPr wrap="none">
            <a:spAutoFit/>
          </a:bodyPr>
          <a:lstStyle/>
          <a:p>
            <a:r>
              <a:rPr lang="de-DE" dirty="0" err="1"/>
              <a:t>Riemannsche</a:t>
            </a:r>
            <a:r>
              <a:rPr lang="de-DE" dirty="0"/>
              <a:t> </a:t>
            </a:r>
          </a:p>
          <a:p>
            <a:r>
              <a:rPr lang="de-DE" dirty="0"/>
              <a:t>Fläche</a:t>
            </a:r>
          </a:p>
        </p:txBody>
      </p:sp>
      <p:sp>
        <p:nvSpPr>
          <p:cNvPr id="13"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44</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1187450" y="188913"/>
            <a:ext cx="7561263" cy="720725"/>
          </a:xfrm>
        </p:spPr>
        <p:txBody>
          <a:bodyPr/>
          <a:lstStyle/>
          <a:p>
            <a:r>
              <a:rPr lang="de-DE" sz="4000" dirty="0"/>
              <a:t>Studium und Leben</a:t>
            </a:r>
          </a:p>
        </p:txBody>
      </p:sp>
      <p:sp>
        <p:nvSpPr>
          <p:cNvPr id="5632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5632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6330" name="Text Box 10"/>
          <p:cNvSpPr txBox="1">
            <a:spLocks noChangeArrowheads="1"/>
          </p:cNvSpPr>
          <p:nvPr/>
        </p:nvSpPr>
        <p:spPr bwMode="auto">
          <a:xfrm>
            <a:off x="1908175" y="1268413"/>
            <a:ext cx="6911975" cy="457200"/>
          </a:xfrm>
          <a:prstGeom prst="rect">
            <a:avLst/>
          </a:prstGeom>
          <a:noFill/>
          <a:ln w="9525">
            <a:noFill/>
            <a:miter lim="800000"/>
            <a:headEnd/>
            <a:tailEnd/>
          </a:ln>
          <a:effectLst/>
        </p:spPr>
        <p:txBody>
          <a:bodyPr>
            <a:spAutoFit/>
          </a:bodyPr>
          <a:lstStyle/>
          <a:p>
            <a:pPr>
              <a:spcBef>
                <a:spcPct val="50000"/>
              </a:spcBef>
            </a:pPr>
            <a:endParaRPr lang="de-DE"/>
          </a:p>
        </p:txBody>
      </p:sp>
      <p:pic>
        <p:nvPicPr>
          <p:cNvPr id="56333" name="Picture 13"/>
          <p:cNvPicPr>
            <a:picLocks noChangeAspect="1" noChangeArrowheads="1"/>
          </p:cNvPicPr>
          <p:nvPr/>
        </p:nvPicPr>
        <p:blipFill>
          <a:blip r:embed="rId3" cstate="print"/>
          <a:srcRect/>
          <a:stretch>
            <a:fillRect/>
          </a:stretch>
        </p:blipFill>
        <p:spPr bwMode="auto">
          <a:xfrm>
            <a:off x="255587" y="836712"/>
            <a:ext cx="8888413" cy="3657600"/>
          </a:xfrm>
          <a:prstGeom prst="rect">
            <a:avLst/>
          </a:prstGeom>
          <a:noFill/>
          <a:ln w="9525">
            <a:noFill/>
            <a:miter lim="800000"/>
            <a:headEnd/>
            <a:tailEnd/>
          </a:ln>
        </p:spPr>
      </p:pic>
      <p:pic>
        <p:nvPicPr>
          <p:cNvPr id="12" name="Grafik 11" descr="Elise-Koch1862-hochzeit.jpg"/>
          <p:cNvPicPr>
            <a:picLocks noChangeAspect="1"/>
          </p:cNvPicPr>
          <p:nvPr/>
        </p:nvPicPr>
        <p:blipFill>
          <a:blip r:embed="rId4" cstate="print"/>
          <a:stretch>
            <a:fillRect/>
          </a:stretch>
        </p:blipFill>
        <p:spPr>
          <a:xfrm>
            <a:off x="6444208" y="4077072"/>
            <a:ext cx="2247900" cy="2197100"/>
          </a:xfrm>
          <a:prstGeom prst="rect">
            <a:avLst/>
          </a:prstGeom>
        </p:spPr>
      </p:pic>
      <p:pic>
        <p:nvPicPr>
          <p:cNvPr id="56337" name="Picture 17"/>
          <p:cNvPicPr>
            <a:picLocks noChangeAspect="1" noChangeArrowheads="1"/>
          </p:cNvPicPr>
          <p:nvPr/>
        </p:nvPicPr>
        <p:blipFill>
          <a:blip r:embed="rId5" cstate="print"/>
          <a:srcRect/>
          <a:stretch>
            <a:fillRect/>
          </a:stretch>
        </p:blipFill>
        <p:spPr bwMode="auto">
          <a:xfrm>
            <a:off x="323528" y="4581128"/>
            <a:ext cx="6154951" cy="918269"/>
          </a:xfrm>
          <a:prstGeom prst="rect">
            <a:avLst/>
          </a:prstGeom>
          <a:noFill/>
          <a:ln w="9525">
            <a:noFill/>
            <a:miter lim="800000"/>
            <a:headEnd/>
            <a:tailEnd/>
          </a:ln>
        </p:spPr>
      </p:pic>
      <p:sp>
        <p:nvSpPr>
          <p:cNvPr id="14" name="Textfeld 13"/>
          <p:cNvSpPr txBox="1"/>
          <p:nvPr/>
        </p:nvSpPr>
        <p:spPr>
          <a:xfrm>
            <a:off x="251520" y="5517232"/>
            <a:ext cx="5081840" cy="830997"/>
          </a:xfrm>
          <a:prstGeom prst="rect">
            <a:avLst/>
          </a:prstGeom>
          <a:noFill/>
        </p:spPr>
        <p:txBody>
          <a:bodyPr wrap="none" rtlCol="0">
            <a:spAutoFit/>
          </a:bodyPr>
          <a:lstStyle/>
          <a:p>
            <a:r>
              <a:rPr lang="de-DE" dirty="0"/>
              <a:t>Riemann verliebt sich in Elise Koch,</a:t>
            </a:r>
          </a:p>
          <a:p>
            <a:r>
              <a:rPr lang="de-DE" dirty="0"/>
              <a:t>eine Freundin seiner Schwestern.</a:t>
            </a:r>
          </a:p>
        </p:txBody>
      </p:sp>
      <p:sp>
        <p:nvSpPr>
          <p:cNvPr id="11"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45</a:t>
            </a:fld>
            <a:endParaRPr lang="de-DE" sz="1200" dirty="0">
              <a:solidFill>
                <a:schemeClr val="tx2"/>
              </a:solidFill>
            </a:endParaRPr>
          </a:p>
        </p:txBody>
      </p:sp>
      <mc:AlternateContent xmlns:mc="http://schemas.openxmlformats.org/markup-compatibility/2006" xmlns:p14="http://schemas.microsoft.com/office/powerpoint/2010/main">
        <mc:Choice Requires="p14">
          <p:contentPart p14:bwMode="auto" r:id="rId6">
            <p14:nvContentPartPr>
              <p14:cNvPr id="56338" name="Ink 18"/>
              <p14:cNvContentPartPr>
                <a14:cpLocks xmlns:a14="http://schemas.microsoft.com/office/drawing/2010/main" noRot="1" noChangeAspect="1" noEditPoints="1" noChangeArrowheads="1" noChangeShapeType="1"/>
              </p14:cNvContentPartPr>
              <p14:nvPr/>
            </p14:nvContentPartPr>
            <p14:xfrm>
              <a:off x="722313" y="928688"/>
              <a:ext cx="133350" cy="234950"/>
            </p14:xfrm>
          </p:contentPart>
        </mc:Choice>
        <mc:Fallback xmlns="">
          <p:pic>
            <p:nvPicPr>
              <p:cNvPr id="56338" name="Ink 18"/>
              <p:cNvPicPr>
                <a:picLocks noRot="1" noChangeAspect="1" noEditPoints="1" noChangeArrowheads="1" noChangeShapeType="1"/>
              </p:cNvPicPr>
              <p:nvPr/>
            </p:nvPicPr>
            <p:blipFill>
              <a:blip r:embed="rId7"/>
              <a:stretch>
                <a:fillRect/>
              </a:stretch>
            </p:blipFill>
            <p:spPr>
              <a:xfrm>
                <a:off x="712968" y="919333"/>
                <a:ext cx="152041" cy="2536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56337"/>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descr="schering in Scharnebeck.jpg"/>
          <p:cNvPicPr>
            <a:picLocks noChangeAspect="1"/>
          </p:cNvPicPr>
          <p:nvPr/>
        </p:nvPicPr>
        <p:blipFill>
          <a:blip r:embed="rId3" cstate="print"/>
          <a:stretch>
            <a:fillRect/>
          </a:stretch>
        </p:blipFill>
        <p:spPr>
          <a:xfrm>
            <a:off x="179512" y="2564904"/>
            <a:ext cx="7283196" cy="2286000"/>
          </a:xfrm>
          <a:prstGeom prst="rect">
            <a:avLst/>
          </a:prstGeom>
        </p:spPr>
      </p:pic>
      <p:sp>
        <p:nvSpPr>
          <p:cNvPr id="56322" name="Rectangle 2"/>
          <p:cNvSpPr>
            <a:spLocks noGrp="1" noChangeArrowheads="1"/>
          </p:cNvSpPr>
          <p:nvPr>
            <p:ph type="ctrTitle"/>
          </p:nvPr>
        </p:nvSpPr>
        <p:spPr>
          <a:xfrm>
            <a:off x="1187624" y="0"/>
            <a:ext cx="7561263" cy="720725"/>
          </a:xfrm>
        </p:spPr>
        <p:txBody>
          <a:bodyPr/>
          <a:lstStyle/>
          <a:p>
            <a:r>
              <a:rPr lang="de-DE" sz="4000" dirty="0"/>
              <a:t>Überraschender Bezug zu</a:t>
            </a:r>
          </a:p>
        </p:txBody>
      </p:sp>
      <p:sp>
        <p:nvSpPr>
          <p:cNvPr id="5632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5632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11" name="Grafik 10" descr="scharnebeck.jpg"/>
          <p:cNvPicPr>
            <a:picLocks noChangeAspect="1"/>
          </p:cNvPicPr>
          <p:nvPr/>
        </p:nvPicPr>
        <p:blipFill>
          <a:blip r:embed="rId4" cstate="print"/>
          <a:stretch>
            <a:fillRect/>
          </a:stretch>
        </p:blipFill>
        <p:spPr>
          <a:xfrm>
            <a:off x="1835696" y="620688"/>
            <a:ext cx="5207000" cy="2374900"/>
          </a:xfrm>
          <a:prstGeom prst="rect">
            <a:avLst/>
          </a:prstGeom>
        </p:spPr>
      </p:pic>
      <p:sp>
        <p:nvSpPr>
          <p:cNvPr id="15" name="Textfeld 14"/>
          <p:cNvSpPr txBox="1"/>
          <p:nvPr/>
        </p:nvSpPr>
        <p:spPr>
          <a:xfrm>
            <a:off x="251520" y="4919008"/>
            <a:ext cx="9145016" cy="1938992"/>
          </a:xfrm>
          <a:prstGeom prst="rect">
            <a:avLst/>
          </a:prstGeom>
          <a:noFill/>
        </p:spPr>
        <p:txBody>
          <a:bodyPr wrap="square" rtlCol="0">
            <a:spAutoFit/>
          </a:bodyPr>
          <a:lstStyle/>
          <a:p>
            <a:r>
              <a:rPr lang="de-DE" sz="2000" i="1" dirty="0"/>
              <a:t>Passage aus einem Brief vom 6.9.1861 an seine Verlobte Elise:</a:t>
            </a:r>
          </a:p>
          <a:p>
            <a:r>
              <a:rPr lang="de-DE" dirty="0"/>
              <a:t>Die beiden Bewohner der Sternwarte, Prof. </a:t>
            </a:r>
            <a:r>
              <a:rPr lang="de-DE" dirty="0" err="1"/>
              <a:t>Lipting</a:t>
            </a:r>
            <a:r>
              <a:rPr lang="de-DE" dirty="0"/>
              <a:t> und die Gebr. Schering sind jetzt fort, letztere bei ihren Eltern in </a:t>
            </a:r>
            <a:r>
              <a:rPr lang="de-DE" dirty="0" err="1">
                <a:solidFill>
                  <a:srgbClr val="FF0000"/>
                </a:solidFill>
              </a:rPr>
              <a:t>Scharnebeck</a:t>
            </a:r>
            <a:r>
              <a:rPr lang="de-DE" dirty="0">
                <a:solidFill>
                  <a:srgbClr val="FF0000"/>
                </a:solidFill>
              </a:rPr>
              <a:t>.</a:t>
            </a:r>
          </a:p>
          <a:p>
            <a:r>
              <a:rPr lang="de-DE" dirty="0">
                <a:solidFill>
                  <a:srgbClr val="FF0000"/>
                </a:solidFill>
              </a:rPr>
              <a:t> </a:t>
            </a:r>
          </a:p>
          <a:p>
            <a:endParaRPr lang="de-DE" dirty="0"/>
          </a:p>
        </p:txBody>
      </p:sp>
      <p:sp>
        <p:nvSpPr>
          <p:cNvPr id="9" name="Pfeil nach links 8"/>
          <p:cNvSpPr/>
          <p:nvPr/>
        </p:nvSpPr>
        <p:spPr>
          <a:xfrm>
            <a:off x="7596336" y="371703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links 9"/>
          <p:cNvSpPr/>
          <p:nvPr/>
        </p:nvSpPr>
        <p:spPr>
          <a:xfrm>
            <a:off x="7668344" y="436510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46</a:t>
            </a:fld>
            <a:endParaRPr lang="de-DE" sz="1200" dirty="0">
              <a:solidFill>
                <a:schemeClr val="tx2"/>
              </a:solidFill>
            </a:endParaRPr>
          </a:p>
        </p:txBody>
      </p:sp>
      <mc:AlternateContent xmlns:mc="http://schemas.openxmlformats.org/markup-compatibility/2006" xmlns:p14="http://schemas.microsoft.com/office/powerpoint/2010/main">
        <mc:Choice Requires="p14">
          <p:contentPart p14:bwMode="auto" r:id="rId5">
            <p14:nvContentPartPr>
              <p14:cNvPr id="296962" name="Ink 2"/>
              <p14:cNvContentPartPr>
                <a14:cpLocks xmlns:a14="http://schemas.microsoft.com/office/drawing/2010/main" noRot="1" noChangeAspect="1" noEditPoints="1" noChangeArrowheads="1" noChangeShapeType="1"/>
              </p14:cNvContentPartPr>
              <p14:nvPr/>
            </p14:nvContentPartPr>
            <p14:xfrm>
              <a:off x="103257350" y="31832550"/>
              <a:ext cx="0" cy="0"/>
            </p14:xfrm>
          </p:contentPart>
        </mc:Choice>
        <mc:Fallback xmlns="">
          <p:pic>
            <p:nvPicPr>
              <p:cNvPr id="296962" name="Ink 2"/>
              <p:cNvPicPr>
                <a:picLocks noRot="1" noChangeAspect="1" noEditPoints="1" noChangeArrowheads="1" noChangeShapeType="1"/>
              </p:cNvPicPr>
              <p:nvPr/>
            </p:nvPicPr>
            <p:blipFill>
              <a:blip r:embed="rId6"/>
              <a:stretch>
                <a:fillRect/>
              </a:stretch>
            </p:blipFill>
            <p:spPr>
              <a:xfrm>
                <a:off x="103257350" y="31832550"/>
                <a:ext cx="0" cy="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descr="riemann.florenz-1863.jpg"/>
          <p:cNvPicPr>
            <a:picLocks noChangeAspect="1"/>
          </p:cNvPicPr>
          <p:nvPr/>
        </p:nvPicPr>
        <p:blipFill>
          <a:blip r:embed="rId3" cstate="print"/>
          <a:stretch>
            <a:fillRect/>
          </a:stretch>
        </p:blipFill>
        <p:spPr>
          <a:xfrm>
            <a:off x="1115616" y="2564904"/>
            <a:ext cx="2452783" cy="4293096"/>
          </a:xfrm>
          <a:prstGeom prst="rect">
            <a:avLst/>
          </a:prstGeom>
        </p:spPr>
      </p:pic>
      <p:sp>
        <p:nvSpPr>
          <p:cNvPr id="56322" name="Rectangle 2"/>
          <p:cNvSpPr>
            <a:spLocks noGrp="1" noChangeArrowheads="1"/>
          </p:cNvSpPr>
          <p:nvPr>
            <p:ph type="ctrTitle"/>
          </p:nvPr>
        </p:nvSpPr>
        <p:spPr>
          <a:xfrm>
            <a:off x="0" y="188913"/>
            <a:ext cx="9144000" cy="720725"/>
          </a:xfrm>
        </p:spPr>
        <p:txBody>
          <a:bodyPr/>
          <a:lstStyle/>
          <a:p>
            <a:r>
              <a:rPr lang="de-DE" sz="4000" dirty="0"/>
              <a:t>Anerkennung, Glück und Krankheit</a:t>
            </a:r>
          </a:p>
        </p:txBody>
      </p:sp>
      <p:sp>
        <p:nvSpPr>
          <p:cNvPr id="5632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5632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6330" name="Text Box 10"/>
          <p:cNvSpPr txBox="1">
            <a:spLocks noChangeArrowheads="1"/>
          </p:cNvSpPr>
          <p:nvPr/>
        </p:nvSpPr>
        <p:spPr bwMode="auto">
          <a:xfrm>
            <a:off x="1908175" y="1268413"/>
            <a:ext cx="6911975" cy="457200"/>
          </a:xfrm>
          <a:prstGeom prst="rect">
            <a:avLst/>
          </a:prstGeom>
          <a:noFill/>
          <a:ln w="9525">
            <a:noFill/>
            <a:miter lim="800000"/>
            <a:headEnd/>
            <a:tailEnd/>
          </a:ln>
          <a:effectLst/>
        </p:spPr>
        <p:txBody>
          <a:bodyPr>
            <a:spAutoFit/>
          </a:bodyPr>
          <a:lstStyle/>
          <a:p>
            <a:pPr>
              <a:spcBef>
                <a:spcPct val="50000"/>
              </a:spcBef>
            </a:pPr>
            <a:endParaRPr lang="de-DE"/>
          </a:p>
        </p:txBody>
      </p:sp>
      <p:pic>
        <p:nvPicPr>
          <p:cNvPr id="177156" name="Picture 4"/>
          <p:cNvPicPr>
            <a:picLocks noChangeAspect="1" noChangeArrowheads="1"/>
          </p:cNvPicPr>
          <p:nvPr/>
        </p:nvPicPr>
        <p:blipFill>
          <a:blip r:embed="rId4" cstate="print"/>
          <a:srcRect/>
          <a:stretch>
            <a:fillRect/>
          </a:stretch>
        </p:blipFill>
        <p:spPr bwMode="auto">
          <a:xfrm>
            <a:off x="306387" y="836712"/>
            <a:ext cx="8837613" cy="1625600"/>
          </a:xfrm>
          <a:prstGeom prst="rect">
            <a:avLst/>
          </a:prstGeom>
          <a:noFill/>
          <a:ln w="9525">
            <a:noFill/>
            <a:miter lim="800000"/>
            <a:headEnd/>
            <a:tailEnd/>
          </a:ln>
        </p:spPr>
      </p:pic>
      <p:sp>
        <p:nvSpPr>
          <p:cNvPr id="11" name="Textfeld 10"/>
          <p:cNvSpPr txBox="1"/>
          <p:nvPr/>
        </p:nvSpPr>
        <p:spPr>
          <a:xfrm>
            <a:off x="4067944" y="2708920"/>
            <a:ext cx="4032448" cy="3046988"/>
          </a:xfrm>
          <a:prstGeom prst="rect">
            <a:avLst/>
          </a:prstGeom>
          <a:noFill/>
        </p:spPr>
        <p:txBody>
          <a:bodyPr wrap="square" rtlCol="0">
            <a:spAutoFit/>
          </a:bodyPr>
          <a:lstStyle/>
          <a:p>
            <a:r>
              <a:rPr lang="de-DE" dirty="0"/>
              <a:t>Seine schlechte Gesundheit,</a:t>
            </a:r>
          </a:p>
          <a:p>
            <a:r>
              <a:rPr lang="de-DE" dirty="0"/>
              <a:t>(Brustfellentzündung, Tuberkulose) machte diesen langen Aufenthalt nötig.</a:t>
            </a:r>
          </a:p>
          <a:p>
            <a:r>
              <a:rPr lang="de-DE" dirty="0"/>
              <a:t>Er bekommt einen Ruf, als Professor nach Pisa zu gehen.</a:t>
            </a:r>
          </a:p>
        </p:txBody>
      </p:sp>
      <p:sp>
        <p:nvSpPr>
          <p:cNvPr id="10"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47</a:t>
            </a:fld>
            <a:endParaRPr lang="de-DE" sz="1200" dirty="0">
              <a:solidFill>
                <a:schemeClr val="tx2"/>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0" y="332656"/>
            <a:ext cx="7561263" cy="720725"/>
          </a:xfrm>
        </p:spPr>
        <p:txBody>
          <a:bodyPr/>
          <a:lstStyle/>
          <a:p>
            <a:pPr algn="l"/>
            <a:r>
              <a:rPr lang="de-DE" sz="4000" dirty="0"/>
              <a:t>sein Lebensende</a:t>
            </a:r>
          </a:p>
        </p:txBody>
      </p:sp>
      <p:sp>
        <p:nvSpPr>
          <p:cNvPr id="5632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5632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95265" name="Picture 1"/>
          <p:cNvPicPr>
            <a:picLocks noChangeAspect="1" noChangeArrowheads="1"/>
          </p:cNvPicPr>
          <p:nvPr/>
        </p:nvPicPr>
        <p:blipFill>
          <a:blip r:embed="rId3" cstate="print"/>
          <a:srcRect/>
          <a:stretch>
            <a:fillRect/>
          </a:stretch>
        </p:blipFill>
        <p:spPr bwMode="auto">
          <a:xfrm>
            <a:off x="4339212" y="84137"/>
            <a:ext cx="4553268" cy="6225183"/>
          </a:xfrm>
          <a:prstGeom prst="rect">
            <a:avLst/>
          </a:prstGeom>
          <a:noFill/>
          <a:ln w="9525">
            <a:noFill/>
            <a:miter lim="800000"/>
            <a:headEnd/>
            <a:tailEnd/>
          </a:ln>
        </p:spPr>
      </p:pic>
      <p:sp>
        <p:nvSpPr>
          <p:cNvPr id="9" name="Textfeld 8"/>
          <p:cNvSpPr txBox="1"/>
          <p:nvPr/>
        </p:nvSpPr>
        <p:spPr>
          <a:xfrm>
            <a:off x="0" y="1052736"/>
            <a:ext cx="4344459" cy="4524315"/>
          </a:xfrm>
          <a:prstGeom prst="rect">
            <a:avLst/>
          </a:prstGeom>
          <a:noFill/>
        </p:spPr>
        <p:txBody>
          <a:bodyPr wrap="none" rtlCol="0">
            <a:spAutoFit/>
          </a:bodyPr>
          <a:lstStyle/>
          <a:p>
            <a:pPr marL="457200" indent="-457200"/>
            <a:r>
              <a:rPr lang="de-DE" dirty="0">
                <a:solidFill>
                  <a:srgbClr val="FF0000"/>
                </a:solidFill>
              </a:rPr>
              <a:t>1863  Geburt einer Tochter</a:t>
            </a:r>
          </a:p>
          <a:p>
            <a:pPr marL="457200" indent="-457200"/>
            <a:r>
              <a:rPr lang="de-DE" dirty="0">
                <a:solidFill>
                  <a:srgbClr val="CC0099"/>
                </a:solidFill>
              </a:rPr>
              <a:t>Tod der vorletzen Schwester</a:t>
            </a:r>
          </a:p>
          <a:p>
            <a:pPr marL="457200" indent="-457200"/>
            <a:endParaRPr lang="de-DE" dirty="0">
              <a:solidFill>
                <a:srgbClr val="CC0099"/>
              </a:solidFill>
            </a:endParaRPr>
          </a:p>
          <a:p>
            <a:pPr marL="457200" indent="-457200">
              <a:buAutoNum type="arabicPlain" startAt="1863"/>
            </a:pPr>
            <a:r>
              <a:rPr lang="de-DE" dirty="0">
                <a:solidFill>
                  <a:srgbClr val="FF0000"/>
                </a:solidFill>
              </a:rPr>
              <a:t>August bis Oktober 1865 </a:t>
            </a:r>
          </a:p>
          <a:p>
            <a:pPr marL="457200" indent="-457200"/>
            <a:r>
              <a:rPr lang="de-DE" dirty="0">
                <a:solidFill>
                  <a:srgbClr val="FF0000"/>
                </a:solidFill>
              </a:rPr>
              <a:t>	zweiter Aufenthalt in Italien</a:t>
            </a:r>
          </a:p>
          <a:p>
            <a:pPr marL="457200" indent="-457200"/>
            <a:r>
              <a:rPr lang="de-DE" dirty="0">
                <a:solidFill>
                  <a:srgbClr val="FF0000"/>
                </a:solidFill>
              </a:rPr>
              <a:t>1866 Juni dritte Reise </a:t>
            </a:r>
          </a:p>
          <a:p>
            <a:pPr marL="457200" indent="-457200"/>
            <a:r>
              <a:rPr lang="de-DE" dirty="0">
                <a:solidFill>
                  <a:srgbClr val="FF0000"/>
                </a:solidFill>
              </a:rPr>
              <a:t>	nach Italien</a:t>
            </a:r>
          </a:p>
          <a:p>
            <a:pPr marL="457200" indent="-457200"/>
            <a:endParaRPr lang="de-DE" dirty="0">
              <a:solidFill>
                <a:srgbClr val="FF0000"/>
              </a:solidFill>
            </a:endParaRPr>
          </a:p>
          <a:p>
            <a:pPr marL="457200" indent="-457200"/>
            <a:r>
              <a:rPr lang="de-DE" dirty="0">
                <a:solidFill>
                  <a:srgbClr val="CC0099"/>
                </a:solidFill>
              </a:rPr>
              <a:t>1866 am 20. Juli ist Riemann </a:t>
            </a:r>
          </a:p>
          <a:p>
            <a:pPr marL="457200" indent="-457200"/>
            <a:r>
              <a:rPr lang="de-DE" dirty="0">
                <a:solidFill>
                  <a:srgbClr val="CC0099"/>
                </a:solidFill>
              </a:rPr>
              <a:t>	in 	</a:t>
            </a:r>
            <a:r>
              <a:rPr lang="de-DE" dirty="0" err="1">
                <a:solidFill>
                  <a:srgbClr val="CC0099"/>
                </a:solidFill>
              </a:rPr>
              <a:t>Selasca</a:t>
            </a:r>
            <a:r>
              <a:rPr lang="de-DE" dirty="0">
                <a:solidFill>
                  <a:srgbClr val="CC0099"/>
                </a:solidFill>
              </a:rPr>
              <a:t> am </a:t>
            </a:r>
          </a:p>
          <a:p>
            <a:pPr marL="457200" indent="-457200"/>
            <a:r>
              <a:rPr lang="de-DE" dirty="0">
                <a:solidFill>
                  <a:srgbClr val="CC0099"/>
                </a:solidFill>
              </a:rPr>
              <a:t>	Lago Maggiore </a:t>
            </a:r>
          </a:p>
          <a:p>
            <a:pPr marL="457200" indent="-457200"/>
            <a:r>
              <a:rPr lang="de-DE" dirty="0">
                <a:solidFill>
                  <a:srgbClr val="CC0099"/>
                </a:solidFill>
              </a:rPr>
              <a:t>	gestorben</a:t>
            </a:r>
          </a:p>
        </p:txBody>
      </p:sp>
      <p:sp>
        <p:nvSpPr>
          <p:cNvPr id="11"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48</a:t>
            </a:fld>
            <a:endParaRPr lang="de-DE" sz="1200" dirty="0">
              <a:solidFill>
                <a:schemeClr val="tx2"/>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3419873" y="332656"/>
            <a:ext cx="5724128" cy="1511895"/>
          </a:xfrm>
        </p:spPr>
        <p:txBody>
          <a:bodyPr/>
          <a:lstStyle/>
          <a:p>
            <a:r>
              <a:rPr lang="de-DE" sz="4000" dirty="0"/>
              <a:t>Seine Frau Elise </a:t>
            </a:r>
            <a:br>
              <a:rPr lang="de-DE" sz="4000" dirty="0"/>
            </a:br>
            <a:r>
              <a:rPr lang="de-DE" sz="4000" dirty="0"/>
              <a:t>und die Tochter Ida</a:t>
            </a:r>
          </a:p>
        </p:txBody>
      </p:sp>
      <p:sp>
        <p:nvSpPr>
          <p:cNvPr id="5632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56325"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5632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8" name="Grafik 7" descr="Elise Riemann mit Tochter  Ida.jpg"/>
          <p:cNvPicPr>
            <a:picLocks noChangeAspect="1"/>
          </p:cNvPicPr>
          <p:nvPr/>
        </p:nvPicPr>
        <p:blipFill>
          <a:blip r:embed="rId3" cstate="print"/>
          <a:stretch>
            <a:fillRect/>
          </a:stretch>
        </p:blipFill>
        <p:spPr>
          <a:xfrm>
            <a:off x="395536" y="260648"/>
            <a:ext cx="3606800" cy="6070600"/>
          </a:xfrm>
          <a:prstGeom prst="rect">
            <a:avLst/>
          </a:prstGeom>
        </p:spPr>
      </p:pic>
      <p:sp>
        <p:nvSpPr>
          <p:cNvPr id="9" name="Textfeld 8"/>
          <p:cNvSpPr txBox="1"/>
          <p:nvPr/>
        </p:nvSpPr>
        <p:spPr>
          <a:xfrm>
            <a:off x="4211960" y="1772816"/>
            <a:ext cx="3865161" cy="461665"/>
          </a:xfrm>
          <a:prstGeom prst="rect">
            <a:avLst/>
          </a:prstGeom>
          <a:noFill/>
        </p:spPr>
        <p:txBody>
          <a:bodyPr wrap="none" rtlCol="0">
            <a:spAutoFit/>
          </a:bodyPr>
          <a:lstStyle/>
          <a:p>
            <a:r>
              <a:rPr lang="de-DE" dirty="0"/>
              <a:t>Etwa 1872, vor 140 Jahren</a:t>
            </a:r>
          </a:p>
        </p:txBody>
      </p:sp>
      <p:sp>
        <p:nvSpPr>
          <p:cNvPr id="11" name="Textfeld 10"/>
          <p:cNvSpPr txBox="1"/>
          <p:nvPr/>
        </p:nvSpPr>
        <p:spPr>
          <a:xfrm>
            <a:off x="4139952" y="2492896"/>
            <a:ext cx="4176464" cy="2677656"/>
          </a:xfrm>
          <a:prstGeom prst="rect">
            <a:avLst/>
          </a:prstGeom>
          <a:noFill/>
        </p:spPr>
        <p:txBody>
          <a:bodyPr wrap="square" rtlCol="0">
            <a:spAutoFit/>
          </a:bodyPr>
          <a:lstStyle/>
          <a:p>
            <a:r>
              <a:rPr lang="de-DE" dirty="0"/>
              <a:t>Im Sommer 2012 konnten wir uns freuen, einen Enkel von Ida, Herrn Dr. Thomas Schilling aus Hamburg, am Bernhard-Riemann-Gymnasium in </a:t>
            </a:r>
            <a:r>
              <a:rPr lang="de-DE" dirty="0" err="1"/>
              <a:t>Scharnebeck</a:t>
            </a:r>
            <a:r>
              <a:rPr lang="de-DE" dirty="0"/>
              <a:t> begrüßen zu dürfen.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476375" y="404813"/>
            <a:ext cx="6624638" cy="1470025"/>
          </a:xfrm>
        </p:spPr>
        <p:txBody>
          <a:bodyPr/>
          <a:lstStyle/>
          <a:p>
            <a:r>
              <a:rPr lang="de-DE" dirty="0">
                <a:solidFill>
                  <a:srgbClr val="CC0099"/>
                </a:solidFill>
              </a:rPr>
              <a:t>Weltweite Berühmtheit</a:t>
            </a:r>
          </a:p>
        </p:txBody>
      </p:sp>
      <p:pic>
        <p:nvPicPr>
          <p:cNvPr id="10243" name="Picture 3"/>
          <p:cNvPicPr>
            <a:picLocks noChangeAspect="1" noChangeArrowheads="1"/>
          </p:cNvPicPr>
          <p:nvPr/>
        </p:nvPicPr>
        <p:blipFill>
          <a:blip r:embed="rId3"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10244"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0245"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7" name="Text Box 7"/>
          <p:cNvSpPr txBox="1">
            <a:spLocks noChangeArrowheads="1"/>
          </p:cNvSpPr>
          <p:nvPr/>
        </p:nvSpPr>
        <p:spPr bwMode="auto">
          <a:xfrm>
            <a:off x="6948488" y="1341438"/>
            <a:ext cx="1135062" cy="519112"/>
          </a:xfrm>
          <a:prstGeom prst="rect">
            <a:avLst/>
          </a:prstGeom>
          <a:noFill/>
          <a:ln w="9525">
            <a:noFill/>
            <a:miter lim="800000"/>
            <a:headEnd/>
            <a:tailEnd/>
          </a:ln>
          <a:effectLst/>
        </p:spPr>
        <p:txBody>
          <a:bodyPr wrap="none">
            <a:spAutoFit/>
          </a:bodyPr>
          <a:lstStyle/>
          <a:p>
            <a:r>
              <a:rPr lang="de-DE" sz="2800"/>
              <a:t>Genie</a:t>
            </a:r>
          </a:p>
        </p:txBody>
      </p:sp>
      <p:sp>
        <p:nvSpPr>
          <p:cNvPr id="10248" name="Text Box 8"/>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0249" name="Rectangle 9"/>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10250" name="Picture 10" descr="int-fragez"/>
          <p:cNvPicPr>
            <a:picLocks noChangeAspect="1" noChangeArrowheads="1"/>
          </p:cNvPicPr>
          <p:nvPr/>
        </p:nvPicPr>
        <p:blipFill>
          <a:blip r:embed="rId6" cstate="print"/>
          <a:srcRect/>
          <a:stretch>
            <a:fillRect/>
          </a:stretch>
        </p:blipFill>
        <p:spPr bwMode="auto">
          <a:xfrm>
            <a:off x="7924800" y="333375"/>
            <a:ext cx="1219200" cy="4257675"/>
          </a:xfrm>
          <a:prstGeom prst="rect">
            <a:avLst/>
          </a:prstGeom>
          <a:noFill/>
        </p:spPr>
      </p:pic>
      <p:sp>
        <p:nvSpPr>
          <p:cNvPr id="10253" name="Text Box 13"/>
          <p:cNvSpPr txBox="1">
            <a:spLocks noChangeArrowheads="1"/>
          </p:cNvSpPr>
          <p:nvPr/>
        </p:nvSpPr>
        <p:spPr bwMode="auto">
          <a:xfrm>
            <a:off x="1187624" y="1628800"/>
            <a:ext cx="5472608" cy="769441"/>
          </a:xfrm>
          <a:prstGeom prst="rect">
            <a:avLst/>
          </a:prstGeom>
          <a:noFill/>
          <a:ln w="9525">
            <a:noFill/>
            <a:miter lim="800000"/>
            <a:headEnd/>
            <a:tailEnd/>
          </a:ln>
          <a:effectLst/>
        </p:spPr>
        <p:txBody>
          <a:bodyPr wrap="square">
            <a:spAutoFit/>
          </a:bodyPr>
          <a:lstStyle/>
          <a:p>
            <a:pPr marL="342900" indent="-342900"/>
            <a:r>
              <a:rPr lang="de-DE" sz="4400" dirty="0"/>
              <a:t>Bernhard Riemann</a:t>
            </a:r>
            <a:r>
              <a:rPr lang="de-DE" dirty="0"/>
              <a:t>,</a:t>
            </a:r>
          </a:p>
        </p:txBody>
      </p:sp>
      <p:sp>
        <p:nvSpPr>
          <p:cNvPr id="10254" name="Text Box 14"/>
          <p:cNvSpPr txBox="1">
            <a:spLocks noChangeArrowheads="1"/>
          </p:cNvSpPr>
          <p:nvPr/>
        </p:nvSpPr>
        <p:spPr bwMode="auto">
          <a:xfrm>
            <a:off x="1115616" y="4221088"/>
            <a:ext cx="5434501" cy="2185214"/>
          </a:xfrm>
          <a:prstGeom prst="rect">
            <a:avLst/>
          </a:prstGeom>
          <a:noFill/>
          <a:ln w="9525">
            <a:noFill/>
            <a:miter lim="800000"/>
            <a:headEnd/>
            <a:tailEnd/>
          </a:ln>
          <a:effectLst/>
        </p:spPr>
        <p:txBody>
          <a:bodyPr wrap="none">
            <a:spAutoFit/>
          </a:bodyPr>
          <a:lstStyle/>
          <a:p>
            <a:r>
              <a:rPr lang="de-DE" sz="3200" dirty="0"/>
              <a:t>der mehr als irgendein </a:t>
            </a:r>
          </a:p>
          <a:p>
            <a:r>
              <a:rPr lang="de-DE" sz="3200" dirty="0"/>
              <a:t>anderer den Weg der </a:t>
            </a:r>
          </a:p>
          <a:p>
            <a:r>
              <a:rPr lang="de-DE" sz="4000" dirty="0"/>
              <a:t>modernen Mathematik </a:t>
            </a:r>
          </a:p>
          <a:p>
            <a:r>
              <a:rPr lang="de-DE" sz="3200" dirty="0"/>
              <a:t>beeinflusst hat. </a:t>
            </a:r>
          </a:p>
        </p:txBody>
      </p:sp>
      <p:sp>
        <p:nvSpPr>
          <p:cNvPr id="16"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5</a:t>
            </a:fld>
            <a:endParaRPr lang="de-DE" sz="1200" dirty="0">
              <a:solidFill>
                <a:schemeClr val="tx2"/>
              </a:solidFill>
            </a:endParaRPr>
          </a:p>
        </p:txBody>
      </p:sp>
      <p:sp>
        <p:nvSpPr>
          <p:cNvPr id="17" name="Text Box 19"/>
          <p:cNvSpPr txBox="1">
            <a:spLocks noChangeArrowheads="1"/>
          </p:cNvSpPr>
          <p:nvPr/>
        </p:nvSpPr>
        <p:spPr bwMode="auto">
          <a:xfrm>
            <a:off x="1115616" y="2636912"/>
            <a:ext cx="5730875" cy="1066800"/>
          </a:xfrm>
          <a:prstGeom prst="rect">
            <a:avLst/>
          </a:prstGeom>
          <a:noFill/>
          <a:ln w="9525">
            <a:noFill/>
            <a:miter lim="800000"/>
            <a:headEnd/>
            <a:tailEnd/>
          </a:ln>
          <a:effectLst/>
        </p:spPr>
        <p:txBody>
          <a:bodyPr wrap="none">
            <a:spAutoFit/>
          </a:bodyPr>
          <a:lstStyle/>
          <a:p>
            <a:r>
              <a:rPr lang="de-DE" sz="3200" dirty="0"/>
              <a:t>... zählt zu den bedeutendsten </a:t>
            </a:r>
          </a:p>
          <a:p>
            <a:r>
              <a:rPr lang="de-DE" sz="3200" dirty="0"/>
              <a:t>Mathematikern seiner Zeit,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3" grpId="0"/>
      <p:bldP spid="10254"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1476375" y="404813"/>
            <a:ext cx="7343775" cy="1470025"/>
          </a:xfrm>
        </p:spPr>
        <p:txBody>
          <a:bodyPr/>
          <a:lstStyle/>
          <a:p>
            <a:r>
              <a:rPr lang="de-DE" sz="4000"/>
              <a:t>Bernhard Riemann, </a:t>
            </a:r>
            <a:br>
              <a:rPr lang="de-DE" sz="4000"/>
            </a:br>
            <a:r>
              <a:rPr lang="de-DE" sz="4000"/>
              <a:t>Gesammelte Werke (neu 1990)</a:t>
            </a:r>
          </a:p>
        </p:txBody>
      </p:sp>
      <p:sp>
        <p:nvSpPr>
          <p:cNvPr id="6656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66564"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66567" name="Text Box 7"/>
          <p:cNvSpPr txBox="1">
            <a:spLocks noChangeArrowheads="1"/>
          </p:cNvSpPr>
          <p:nvPr/>
        </p:nvSpPr>
        <p:spPr bwMode="auto">
          <a:xfrm>
            <a:off x="1547813" y="1844675"/>
            <a:ext cx="6911975" cy="4473575"/>
          </a:xfrm>
          <a:prstGeom prst="rect">
            <a:avLst/>
          </a:prstGeom>
          <a:noFill/>
          <a:ln w="9525">
            <a:noFill/>
            <a:miter lim="800000"/>
            <a:headEnd/>
            <a:tailEnd/>
          </a:ln>
          <a:effectLst/>
        </p:spPr>
        <p:txBody>
          <a:bodyPr>
            <a:spAutoFit/>
          </a:bodyPr>
          <a:lstStyle/>
          <a:p>
            <a:r>
              <a:rPr lang="de-DE" i="1" dirty="0" err="1">
                <a:latin typeface="Times New Roman" pitchFamily="18" charset="0"/>
              </a:rPr>
              <a:t>Narasimhan</a:t>
            </a:r>
            <a:r>
              <a:rPr lang="de-DE" i="1" dirty="0">
                <a:latin typeface="Times New Roman" pitchFamily="18" charset="0"/>
              </a:rPr>
              <a:t> betont,</a:t>
            </a:r>
            <a:r>
              <a:rPr lang="de-DE" dirty="0">
                <a:latin typeface="Times New Roman" pitchFamily="18" charset="0"/>
              </a:rPr>
              <a:t> ....</a:t>
            </a:r>
            <a:r>
              <a:rPr lang="de-DE" dirty="0" err="1">
                <a:latin typeface="Times New Roman" pitchFamily="18" charset="0"/>
              </a:rPr>
              <a:t>daß</a:t>
            </a:r>
            <a:r>
              <a:rPr lang="de-DE" dirty="0">
                <a:latin typeface="Times New Roman" pitchFamily="18" charset="0"/>
              </a:rPr>
              <a:t> diese Neuauflage von Riemanns Werken </a:t>
            </a:r>
            <a:r>
              <a:rPr lang="de-DE" b="1" dirty="0">
                <a:latin typeface="Times New Roman" pitchFamily="18" charset="0"/>
              </a:rPr>
              <a:t>nicht allein aus historischen Gründen</a:t>
            </a:r>
            <a:r>
              <a:rPr lang="de-DE" dirty="0">
                <a:latin typeface="Times New Roman" pitchFamily="18" charset="0"/>
              </a:rPr>
              <a:t> erfolgt ist. Hier liege der seltene Fall vor, </a:t>
            </a:r>
            <a:r>
              <a:rPr lang="de-DE" dirty="0" err="1">
                <a:latin typeface="Times New Roman" pitchFamily="18" charset="0"/>
              </a:rPr>
              <a:t>daß</a:t>
            </a:r>
            <a:r>
              <a:rPr lang="de-DE" dirty="0">
                <a:latin typeface="Times New Roman" pitchFamily="18" charset="0"/>
              </a:rPr>
              <a:t> das Werk eines Mathematikers über 100 Jahre nach seinem Tode noch in der originalen Form aktuell ist und </a:t>
            </a:r>
            <a:r>
              <a:rPr lang="de-DE" b="1" dirty="0">
                <a:latin typeface="Times New Roman" pitchFamily="18" charset="0"/>
              </a:rPr>
              <a:t>direkt weitere Forschungen anzuregen vermag</a:t>
            </a:r>
            <a:r>
              <a:rPr lang="de-DE" dirty="0">
                <a:latin typeface="Times New Roman" pitchFamily="18" charset="0"/>
              </a:rPr>
              <a:t>.</a:t>
            </a:r>
          </a:p>
          <a:p>
            <a:r>
              <a:rPr lang="de-DE" dirty="0">
                <a:latin typeface="Times New Roman" pitchFamily="18" charset="0"/>
              </a:rPr>
              <a:t>Obwohl in der Mathematik seitdem auch neue Perspektiven entwickelt wurden, haben Riemanns Ideen in erstaunlichen Grade dem Zahn der Zeit widerstanden und gelten in vielen Aspekten </a:t>
            </a:r>
            <a:r>
              <a:rPr lang="de-DE" b="1" dirty="0">
                <a:latin typeface="Times New Roman" pitchFamily="18" charset="0"/>
              </a:rPr>
              <a:t>nicht als überholt</a:t>
            </a:r>
            <a:r>
              <a:rPr lang="de-DE" dirty="0">
                <a:latin typeface="Times New Roman" pitchFamily="18" charset="0"/>
              </a:rPr>
              <a:t>.</a:t>
            </a:r>
          </a:p>
        </p:txBody>
      </p:sp>
      <p:sp>
        <p:nvSpPr>
          <p:cNvPr id="8"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50</a:t>
            </a:fld>
            <a:endParaRPr lang="de-DE" sz="1200" dirty="0">
              <a:solidFill>
                <a:schemeClr val="tx2"/>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1042988" y="404813"/>
            <a:ext cx="7921625" cy="1008062"/>
          </a:xfrm>
        </p:spPr>
        <p:txBody>
          <a:bodyPr/>
          <a:lstStyle/>
          <a:p>
            <a:r>
              <a:rPr lang="de-DE" sz="4000">
                <a:solidFill>
                  <a:schemeClr val="tx1"/>
                </a:solidFill>
              </a:rPr>
              <a:t>Mathematik ist weltumspanned !</a:t>
            </a:r>
          </a:p>
        </p:txBody>
      </p:sp>
      <p:sp>
        <p:nvSpPr>
          <p:cNvPr id="7373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73732"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34"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73735" name="Text Box 7"/>
          <p:cNvSpPr txBox="1">
            <a:spLocks noChangeArrowheads="1"/>
          </p:cNvSpPr>
          <p:nvPr/>
        </p:nvSpPr>
        <p:spPr bwMode="auto">
          <a:xfrm>
            <a:off x="1258888" y="1412875"/>
            <a:ext cx="6911975" cy="3013075"/>
          </a:xfrm>
          <a:prstGeom prst="rect">
            <a:avLst/>
          </a:prstGeom>
          <a:noFill/>
          <a:ln w="9525">
            <a:noFill/>
            <a:miter lim="800000"/>
            <a:headEnd/>
            <a:tailEnd/>
          </a:ln>
          <a:effectLst/>
        </p:spPr>
        <p:txBody>
          <a:bodyPr>
            <a:spAutoFit/>
          </a:bodyPr>
          <a:lstStyle/>
          <a:p>
            <a:r>
              <a:rPr lang="de-DE"/>
              <a:t>Ein</a:t>
            </a:r>
            <a:r>
              <a:rPr lang="de-DE" b="1"/>
              <a:t> Inder</a:t>
            </a:r>
            <a:endParaRPr lang="de-DE"/>
          </a:p>
          <a:p>
            <a:r>
              <a:rPr lang="de-DE"/>
              <a:t>gibt in </a:t>
            </a:r>
            <a:r>
              <a:rPr lang="de-DE" b="1"/>
              <a:t>Chicago</a:t>
            </a:r>
            <a:endParaRPr lang="de-DE"/>
          </a:p>
          <a:p>
            <a:r>
              <a:rPr lang="de-DE"/>
              <a:t>die Werke eines </a:t>
            </a:r>
            <a:r>
              <a:rPr lang="de-DE" b="1"/>
              <a:t>deutschen </a:t>
            </a:r>
            <a:r>
              <a:rPr lang="de-DE"/>
              <a:t>Mathematikers,</a:t>
            </a:r>
          </a:p>
          <a:p>
            <a:r>
              <a:rPr lang="de-DE"/>
              <a:t>mit </a:t>
            </a:r>
            <a:r>
              <a:rPr lang="de-DE" b="1"/>
              <a:t>deutschen </a:t>
            </a:r>
            <a:r>
              <a:rPr lang="de-DE"/>
              <a:t>Texten,</a:t>
            </a:r>
          </a:p>
          <a:p>
            <a:r>
              <a:rPr lang="de-DE" b="1"/>
              <a:t>italienischen </a:t>
            </a:r>
            <a:r>
              <a:rPr lang="de-DE"/>
              <a:t>Texten,</a:t>
            </a:r>
          </a:p>
          <a:p>
            <a:r>
              <a:rPr lang="de-DE" b="1"/>
              <a:t>lateinischen</a:t>
            </a:r>
            <a:r>
              <a:rPr lang="de-DE"/>
              <a:t> Texten,</a:t>
            </a:r>
          </a:p>
          <a:p>
            <a:r>
              <a:rPr lang="de-DE"/>
              <a:t>letztere gerichtet an die </a:t>
            </a:r>
            <a:r>
              <a:rPr lang="de-DE" b="1"/>
              <a:t>Französische</a:t>
            </a:r>
            <a:r>
              <a:rPr lang="de-DE"/>
              <a:t> Akademie,</a:t>
            </a:r>
          </a:p>
          <a:p>
            <a:r>
              <a:rPr lang="de-DE"/>
              <a:t>mit </a:t>
            </a:r>
            <a:r>
              <a:rPr lang="de-DE" b="1"/>
              <a:t>englischen</a:t>
            </a:r>
            <a:r>
              <a:rPr lang="de-DE"/>
              <a:t> Kommentaren heraus.</a:t>
            </a:r>
          </a:p>
        </p:txBody>
      </p:sp>
      <p:sp>
        <p:nvSpPr>
          <p:cNvPr id="73736" name="Text Box 8"/>
          <p:cNvSpPr txBox="1">
            <a:spLocks noChangeArrowheads="1"/>
          </p:cNvSpPr>
          <p:nvPr/>
        </p:nvSpPr>
        <p:spPr bwMode="auto">
          <a:xfrm>
            <a:off x="1258888" y="4508500"/>
            <a:ext cx="4465637" cy="1552575"/>
          </a:xfrm>
          <a:prstGeom prst="rect">
            <a:avLst/>
          </a:prstGeom>
          <a:noFill/>
          <a:ln w="9525">
            <a:noFill/>
            <a:miter lim="800000"/>
            <a:headEnd/>
            <a:tailEnd/>
          </a:ln>
          <a:effectLst/>
        </p:spPr>
        <p:txBody>
          <a:bodyPr>
            <a:spAutoFit/>
          </a:bodyPr>
          <a:lstStyle/>
          <a:p>
            <a:r>
              <a:rPr lang="de-DE"/>
              <a:t>Sitz des Verlages: </a:t>
            </a:r>
          </a:p>
          <a:p>
            <a:r>
              <a:rPr lang="de-DE"/>
              <a:t>Berlin, Heidelberg, New York,</a:t>
            </a:r>
          </a:p>
          <a:p>
            <a:r>
              <a:rPr lang="de-DE"/>
              <a:t>London, Paris, Tokyo</a:t>
            </a:r>
          </a:p>
          <a:p>
            <a:endParaRPr lang="de-DE"/>
          </a:p>
        </p:txBody>
      </p:sp>
      <p:pic>
        <p:nvPicPr>
          <p:cNvPr id="73737" name="Picture 9" descr="globus-2-amerika-super-tr"/>
          <p:cNvPicPr>
            <a:picLocks noChangeAspect="1" noChangeArrowheads="1"/>
          </p:cNvPicPr>
          <p:nvPr/>
        </p:nvPicPr>
        <p:blipFill>
          <a:blip r:embed="rId5" cstate="print"/>
          <a:srcRect/>
          <a:stretch>
            <a:fillRect/>
          </a:stretch>
        </p:blipFill>
        <p:spPr bwMode="auto">
          <a:xfrm>
            <a:off x="7019925" y="1125538"/>
            <a:ext cx="2374900" cy="1979612"/>
          </a:xfrm>
          <a:prstGeom prst="rect">
            <a:avLst/>
          </a:prstGeom>
          <a:noFill/>
        </p:spPr>
      </p:pic>
      <p:pic>
        <p:nvPicPr>
          <p:cNvPr id="73738" name="Picture 10" descr="globus-2-europa-super-tr-m"/>
          <p:cNvPicPr>
            <a:picLocks noChangeAspect="1" noChangeArrowheads="1"/>
          </p:cNvPicPr>
          <p:nvPr/>
        </p:nvPicPr>
        <p:blipFill>
          <a:blip r:embed="rId6" cstate="print"/>
          <a:srcRect/>
          <a:stretch>
            <a:fillRect/>
          </a:stretch>
        </p:blipFill>
        <p:spPr bwMode="auto">
          <a:xfrm>
            <a:off x="6372225" y="4005263"/>
            <a:ext cx="2162175" cy="2205037"/>
          </a:xfrm>
          <a:prstGeom prst="rect">
            <a:avLst/>
          </a:prstGeom>
          <a:noFill/>
        </p:spPr>
      </p:pic>
      <p:sp>
        <p:nvSpPr>
          <p:cNvPr id="11"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51</a:t>
            </a:fld>
            <a:endParaRPr lang="de-DE" sz="1200" dirty="0">
              <a:solidFill>
                <a:schemeClr val="tx2"/>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1476375" y="260350"/>
            <a:ext cx="6624638" cy="1223963"/>
          </a:xfrm>
        </p:spPr>
        <p:txBody>
          <a:bodyPr/>
          <a:lstStyle/>
          <a:p>
            <a:r>
              <a:rPr lang="de-DE"/>
              <a:t>Nachwort</a:t>
            </a:r>
          </a:p>
        </p:txBody>
      </p:sp>
      <p:sp>
        <p:nvSpPr>
          <p:cNvPr id="5734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57348"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49" name="Text Box 5"/>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57350"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7351" name="Text Box 7"/>
          <p:cNvSpPr txBox="1">
            <a:spLocks noChangeArrowheads="1"/>
          </p:cNvSpPr>
          <p:nvPr/>
        </p:nvSpPr>
        <p:spPr bwMode="auto">
          <a:xfrm>
            <a:off x="1547813" y="2852738"/>
            <a:ext cx="7200900" cy="3013075"/>
          </a:xfrm>
          <a:prstGeom prst="rect">
            <a:avLst/>
          </a:prstGeom>
          <a:noFill/>
          <a:ln w="9525">
            <a:noFill/>
            <a:miter lim="800000"/>
            <a:headEnd/>
            <a:tailEnd/>
          </a:ln>
          <a:effectLst/>
        </p:spPr>
        <p:txBody>
          <a:bodyPr>
            <a:spAutoFit/>
          </a:bodyPr>
          <a:lstStyle/>
          <a:p>
            <a:r>
              <a:rPr lang="de-DE"/>
              <a:t>... daß ich Riemann mehr verdanke, als er mir.</a:t>
            </a:r>
          </a:p>
          <a:p>
            <a:endParaRPr lang="de-DE"/>
          </a:p>
          <a:p>
            <a:r>
              <a:rPr lang="de-DE"/>
              <a:t>... ich bedaure sehr, daß mir nichts geblieben ist, von der Sinnigkeit und Einfachheit seiner Beweisführungen und Formelentwicklungen.</a:t>
            </a:r>
          </a:p>
          <a:p>
            <a:endParaRPr lang="de-DE"/>
          </a:p>
          <a:p>
            <a:r>
              <a:rPr lang="de-DE"/>
              <a:t>Schon damals war er ein Mathematiker, neben dessen Vermögen der Lehrer sich arm fühlte....</a:t>
            </a:r>
            <a:r>
              <a:rPr lang="de-DE" sz="2000">
                <a:latin typeface="Times New Roman" pitchFamily="18" charset="0"/>
              </a:rPr>
              <a:t> </a:t>
            </a:r>
          </a:p>
        </p:txBody>
      </p:sp>
      <p:sp>
        <p:nvSpPr>
          <p:cNvPr id="57352" name="Text Box 8"/>
          <p:cNvSpPr txBox="1">
            <a:spLocks noChangeArrowheads="1"/>
          </p:cNvSpPr>
          <p:nvPr/>
        </p:nvSpPr>
        <p:spPr bwMode="auto">
          <a:xfrm>
            <a:off x="1619250" y="4149725"/>
            <a:ext cx="6985000" cy="457200"/>
          </a:xfrm>
          <a:prstGeom prst="rect">
            <a:avLst/>
          </a:prstGeom>
          <a:noFill/>
          <a:ln w="9525">
            <a:noFill/>
            <a:miter lim="800000"/>
            <a:headEnd/>
            <a:tailEnd/>
          </a:ln>
          <a:effectLst/>
        </p:spPr>
        <p:txBody>
          <a:bodyPr>
            <a:spAutoFit/>
          </a:bodyPr>
          <a:lstStyle/>
          <a:p>
            <a:pPr>
              <a:spcBef>
                <a:spcPct val="50000"/>
              </a:spcBef>
            </a:pPr>
            <a:endParaRPr lang="de-DE">
              <a:latin typeface="Times New Roman" pitchFamily="18" charset="0"/>
            </a:endParaRPr>
          </a:p>
        </p:txBody>
      </p:sp>
      <p:pic>
        <p:nvPicPr>
          <p:cNvPr id="57354" name="Picture 10" descr="SMALFUS"/>
          <p:cNvPicPr>
            <a:picLocks noChangeAspect="1" noChangeArrowheads="1"/>
          </p:cNvPicPr>
          <p:nvPr/>
        </p:nvPicPr>
        <p:blipFill>
          <a:blip r:embed="rId5" cstate="print"/>
          <a:srcRect/>
          <a:stretch>
            <a:fillRect/>
          </a:stretch>
        </p:blipFill>
        <p:spPr bwMode="auto">
          <a:xfrm>
            <a:off x="1258888" y="1052513"/>
            <a:ext cx="1268412" cy="1512887"/>
          </a:xfrm>
          <a:prstGeom prst="rect">
            <a:avLst/>
          </a:prstGeom>
          <a:noFill/>
          <a:ln w="25400">
            <a:solidFill>
              <a:srgbClr val="993366"/>
            </a:solidFill>
            <a:miter lim="800000"/>
            <a:headEnd/>
            <a:tailEnd/>
          </a:ln>
        </p:spPr>
      </p:pic>
      <p:sp>
        <p:nvSpPr>
          <p:cNvPr id="57355" name="Text Box 11"/>
          <p:cNvSpPr txBox="1">
            <a:spLocks noChangeArrowheads="1"/>
          </p:cNvSpPr>
          <p:nvPr/>
        </p:nvSpPr>
        <p:spPr bwMode="auto">
          <a:xfrm>
            <a:off x="3276600" y="1341438"/>
            <a:ext cx="4403725" cy="701675"/>
          </a:xfrm>
          <a:prstGeom prst="rect">
            <a:avLst/>
          </a:prstGeom>
          <a:noFill/>
          <a:ln w="9525">
            <a:noFill/>
            <a:miter lim="800000"/>
            <a:headEnd/>
            <a:tailEnd/>
          </a:ln>
          <a:effectLst/>
        </p:spPr>
        <p:txBody>
          <a:bodyPr wrap="none">
            <a:spAutoFit/>
          </a:bodyPr>
          <a:lstStyle/>
          <a:p>
            <a:r>
              <a:rPr lang="de-DE" sz="2000" b="1">
                <a:solidFill>
                  <a:srgbClr val="008000"/>
                </a:solidFill>
              </a:rPr>
              <a:t>Brief von Schmalfuß an </a:t>
            </a:r>
          </a:p>
          <a:p>
            <a:r>
              <a:rPr lang="de-DE" sz="2000" b="1">
                <a:solidFill>
                  <a:srgbClr val="008000"/>
                </a:solidFill>
              </a:rPr>
              <a:t>Prof. Schering nach Riemanns Tod</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1476375" y="260350"/>
            <a:ext cx="6624638" cy="1223963"/>
          </a:xfrm>
        </p:spPr>
        <p:txBody>
          <a:bodyPr/>
          <a:lstStyle/>
          <a:p>
            <a:r>
              <a:rPr lang="de-DE"/>
              <a:t>Nachwort</a:t>
            </a:r>
          </a:p>
        </p:txBody>
      </p:sp>
      <p:sp>
        <p:nvSpPr>
          <p:cNvPr id="6758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67588"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590"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67591" name="Text Box 7"/>
          <p:cNvSpPr txBox="1">
            <a:spLocks noChangeArrowheads="1"/>
          </p:cNvSpPr>
          <p:nvPr/>
        </p:nvSpPr>
        <p:spPr bwMode="auto">
          <a:xfrm>
            <a:off x="1187450" y="2852738"/>
            <a:ext cx="7561263" cy="3508375"/>
          </a:xfrm>
          <a:prstGeom prst="rect">
            <a:avLst/>
          </a:prstGeom>
          <a:noFill/>
          <a:ln w="9525">
            <a:noFill/>
            <a:miter lim="800000"/>
            <a:headEnd/>
            <a:tailEnd/>
          </a:ln>
          <a:effectLst/>
        </p:spPr>
        <p:txBody>
          <a:bodyPr>
            <a:spAutoFit/>
          </a:bodyPr>
          <a:lstStyle/>
          <a:p>
            <a:r>
              <a:rPr lang="de-DE" sz="2800"/>
              <a:t>... Ich für meinen Theil habe es immer für ein großes Glück angesehen, daß ich einen solchen Schüler, wie Riemann, gehabt habe, und bin ihm heute noch für die vielfache Anregung, die er mir gegeben hat, und für die Freude, die ich an seiner wunderbaren Begabung und Entwickelung gehabt habe, für meine ganze Lebenszeit dankbar.</a:t>
            </a:r>
          </a:p>
        </p:txBody>
      </p:sp>
      <p:pic>
        <p:nvPicPr>
          <p:cNvPr id="67593" name="Picture 9" descr="SMALFUS"/>
          <p:cNvPicPr>
            <a:picLocks noChangeAspect="1" noChangeArrowheads="1"/>
          </p:cNvPicPr>
          <p:nvPr/>
        </p:nvPicPr>
        <p:blipFill>
          <a:blip r:embed="rId5" cstate="print"/>
          <a:srcRect/>
          <a:stretch>
            <a:fillRect/>
          </a:stretch>
        </p:blipFill>
        <p:spPr bwMode="auto">
          <a:xfrm>
            <a:off x="1258888" y="1052513"/>
            <a:ext cx="1268412" cy="1512887"/>
          </a:xfrm>
          <a:prstGeom prst="rect">
            <a:avLst/>
          </a:prstGeom>
          <a:noFill/>
          <a:ln w="25400">
            <a:solidFill>
              <a:srgbClr val="993366"/>
            </a:solidFill>
            <a:miter lim="800000"/>
            <a:headEnd/>
            <a:tailEnd/>
          </a:ln>
        </p:spPr>
      </p:pic>
      <p:sp>
        <p:nvSpPr>
          <p:cNvPr id="67594" name="Text Box 10"/>
          <p:cNvSpPr txBox="1">
            <a:spLocks noChangeArrowheads="1"/>
          </p:cNvSpPr>
          <p:nvPr/>
        </p:nvSpPr>
        <p:spPr bwMode="auto">
          <a:xfrm>
            <a:off x="3276600" y="1341438"/>
            <a:ext cx="4403725" cy="701675"/>
          </a:xfrm>
          <a:prstGeom prst="rect">
            <a:avLst/>
          </a:prstGeom>
          <a:noFill/>
          <a:ln w="9525">
            <a:noFill/>
            <a:miter lim="800000"/>
            <a:headEnd/>
            <a:tailEnd/>
          </a:ln>
          <a:effectLst/>
        </p:spPr>
        <p:txBody>
          <a:bodyPr wrap="none">
            <a:spAutoFit/>
          </a:bodyPr>
          <a:lstStyle/>
          <a:p>
            <a:r>
              <a:rPr lang="de-DE" sz="2000" b="1">
                <a:solidFill>
                  <a:srgbClr val="008000"/>
                </a:solidFill>
              </a:rPr>
              <a:t>Brief von Schmalfuß an </a:t>
            </a:r>
          </a:p>
          <a:p>
            <a:r>
              <a:rPr lang="de-DE" sz="2000" b="1">
                <a:solidFill>
                  <a:srgbClr val="008000"/>
                </a:solidFill>
              </a:rPr>
              <a:t>Prof. Schering nach Riemanns Tod</a:t>
            </a:r>
          </a:p>
        </p:txBody>
      </p:sp>
      <p:sp>
        <p:nvSpPr>
          <p:cNvPr id="10"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53</a:t>
            </a:fld>
            <a:endParaRPr lang="de-DE" sz="1200" dirty="0">
              <a:solidFill>
                <a:schemeClr val="tx2"/>
              </a:solidFill>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1476375" y="260350"/>
            <a:ext cx="6624638" cy="1223963"/>
          </a:xfrm>
        </p:spPr>
        <p:txBody>
          <a:bodyPr/>
          <a:lstStyle/>
          <a:p>
            <a:r>
              <a:rPr lang="de-DE"/>
              <a:t>Fazit</a:t>
            </a:r>
          </a:p>
        </p:txBody>
      </p:sp>
      <p:sp>
        <p:nvSpPr>
          <p:cNvPr id="70659"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70660"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662"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70663" name="Text Box 7"/>
          <p:cNvSpPr txBox="1">
            <a:spLocks noChangeArrowheads="1"/>
          </p:cNvSpPr>
          <p:nvPr/>
        </p:nvSpPr>
        <p:spPr bwMode="auto">
          <a:xfrm>
            <a:off x="1258888" y="3573463"/>
            <a:ext cx="7561262" cy="2409825"/>
          </a:xfrm>
          <a:prstGeom prst="rect">
            <a:avLst/>
          </a:prstGeom>
          <a:noFill/>
          <a:ln w="9525">
            <a:noFill/>
            <a:miter lim="800000"/>
            <a:headEnd/>
            <a:tailEnd/>
          </a:ln>
          <a:effectLst/>
        </p:spPr>
        <p:txBody>
          <a:bodyPr>
            <a:spAutoFit/>
          </a:bodyPr>
          <a:lstStyle/>
          <a:p>
            <a:r>
              <a:rPr lang="de-DE" sz="4000"/>
              <a:t>Als Menschen,</a:t>
            </a:r>
            <a:r>
              <a:rPr lang="de-DE" sz="2800"/>
              <a:t> jung wie alt, können wir lernen, wie nötig es sein kann, mutig die lange begangenen Pfade zu verlassen</a:t>
            </a:r>
          </a:p>
          <a:p>
            <a:r>
              <a:rPr lang="de-DE" sz="2800"/>
              <a:t>und wohlüberlegt und fundiert neue </a:t>
            </a:r>
          </a:p>
          <a:p>
            <a:r>
              <a:rPr lang="de-DE" sz="2800"/>
              <a:t>Perspektiven zu eröffnen.</a:t>
            </a:r>
          </a:p>
        </p:txBody>
      </p:sp>
      <p:sp>
        <p:nvSpPr>
          <p:cNvPr id="70666" name="Text Box 10"/>
          <p:cNvSpPr txBox="1">
            <a:spLocks noChangeArrowheads="1"/>
          </p:cNvSpPr>
          <p:nvPr/>
        </p:nvSpPr>
        <p:spPr bwMode="auto">
          <a:xfrm>
            <a:off x="1258888" y="1052513"/>
            <a:ext cx="7561262" cy="2409825"/>
          </a:xfrm>
          <a:prstGeom prst="rect">
            <a:avLst/>
          </a:prstGeom>
          <a:noFill/>
          <a:ln w="9525">
            <a:noFill/>
            <a:miter lim="800000"/>
            <a:headEnd/>
            <a:tailEnd/>
          </a:ln>
          <a:effectLst/>
        </p:spPr>
        <p:txBody>
          <a:bodyPr>
            <a:spAutoFit/>
          </a:bodyPr>
          <a:lstStyle/>
          <a:p>
            <a:r>
              <a:rPr lang="de-DE" sz="4000"/>
              <a:t>Als Lehrer</a:t>
            </a:r>
            <a:r>
              <a:rPr lang="de-DE" sz="2800"/>
              <a:t> können wir uns der Verantwortung bewusst werden, die wir für die jungen Menschen tragen,</a:t>
            </a:r>
          </a:p>
          <a:p>
            <a:r>
              <a:rPr lang="de-DE" sz="2800"/>
              <a:t>dass sie ihre Fähigkeiten entfalten</a:t>
            </a:r>
          </a:p>
          <a:p>
            <a:r>
              <a:rPr lang="de-DE" sz="2800"/>
              <a:t>und ihre Schwächen bewältigen lernen.</a:t>
            </a:r>
          </a:p>
        </p:txBody>
      </p:sp>
      <p:sp>
        <p:nvSpPr>
          <p:cNvPr id="9"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54</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6B39D3A-80D3-F66E-9E42-D6496226E628}"/>
              </a:ext>
            </a:extLst>
          </p:cNvPr>
          <p:cNvSpPr txBox="1">
            <a:spLocks noChangeArrowheads="1"/>
          </p:cNvSpPr>
          <p:nvPr/>
        </p:nvSpPr>
        <p:spPr bwMode="auto">
          <a:xfrm>
            <a:off x="1716581" y="313609"/>
            <a:ext cx="7336931" cy="863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de-DE" sz="5400" b="1" kern="0" dirty="0">
                <a:ln w="22225">
                  <a:solidFill>
                    <a:schemeClr val="accent2"/>
                  </a:solidFill>
                  <a:prstDash val="solid"/>
                </a:ln>
                <a:solidFill>
                  <a:srgbClr val="008000"/>
                </a:solidFill>
              </a:rPr>
              <a:t>Bernhard Riemann</a:t>
            </a:r>
          </a:p>
        </p:txBody>
      </p:sp>
      <p:pic>
        <p:nvPicPr>
          <p:cNvPr id="69636" name="Picture 4"/>
          <p:cNvPicPr>
            <a:picLocks noChangeAspect="1" noChangeArrowheads="1"/>
          </p:cNvPicPr>
          <p:nvPr/>
        </p:nvPicPr>
        <p:blipFill>
          <a:blip r:embed="rId3" cstate="print"/>
          <a:srcRect/>
          <a:stretch>
            <a:fillRect/>
          </a:stretch>
        </p:blipFill>
        <p:spPr bwMode="auto">
          <a:xfrm>
            <a:off x="6049962" y="1196752"/>
            <a:ext cx="3094038" cy="4392612"/>
          </a:xfrm>
          <a:prstGeom prst="rect">
            <a:avLst/>
          </a:prstGeom>
          <a:noFill/>
          <a:ln w="9525">
            <a:noFill/>
            <a:miter lim="800000"/>
            <a:headEnd/>
            <a:tailEnd/>
          </a:ln>
          <a:effectLst/>
        </p:spPr>
      </p:pic>
      <p:sp>
        <p:nvSpPr>
          <p:cNvPr id="69638" name="Rectangle 6"/>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69639" name="Object 7"/>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9642" name="Picture 10" descr="RIEMAG2"/>
          <p:cNvPicPr>
            <a:picLocks noChangeAspect="1" noChangeArrowheads="1"/>
          </p:cNvPicPr>
          <p:nvPr/>
        </p:nvPicPr>
        <p:blipFill>
          <a:blip r:embed="rId6" cstate="print"/>
          <a:srcRect/>
          <a:stretch>
            <a:fillRect/>
          </a:stretch>
        </p:blipFill>
        <p:spPr bwMode="auto">
          <a:xfrm>
            <a:off x="1331913" y="1557338"/>
            <a:ext cx="2662237" cy="3816350"/>
          </a:xfrm>
          <a:prstGeom prst="rect">
            <a:avLst/>
          </a:prstGeom>
          <a:noFill/>
        </p:spPr>
      </p:pic>
      <p:sp>
        <p:nvSpPr>
          <p:cNvPr id="69644" name="Text Box 12"/>
          <p:cNvSpPr txBox="1">
            <a:spLocks noChangeArrowheads="1"/>
          </p:cNvSpPr>
          <p:nvPr/>
        </p:nvSpPr>
        <p:spPr bwMode="auto">
          <a:xfrm>
            <a:off x="3995936" y="3789040"/>
            <a:ext cx="4032448" cy="2308324"/>
          </a:xfrm>
          <a:prstGeom prst="rect">
            <a:avLst/>
          </a:prstGeom>
          <a:noFill/>
          <a:ln w="9525">
            <a:noFill/>
            <a:miter lim="800000"/>
            <a:headEnd/>
            <a:tailEnd/>
          </a:ln>
          <a:effectLst/>
        </p:spPr>
        <p:txBody>
          <a:bodyPr wrap="square">
            <a:spAutoFit/>
          </a:bodyPr>
          <a:lstStyle/>
          <a:p>
            <a:pPr>
              <a:spcBef>
                <a:spcPct val="50000"/>
              </a:spcBef>
            </a:pPr>
            <a:r>
              <a:rPr lang="de-DE" sz="3600" b="1" dirty="0">
                <a:solidFill>
                  <a:srgbClr val="CC0099"/>
                </a:solidFill>
                <a:latin typeface="Cataneo BT" pitchFamily="66" charset="0"/>
              </a:rPr>
              <a:t>Vielen Dank </a:t>
            </a:r>
          </a:p>
          <a:p>
            <a:pPr>
              <a:spcBef>
                <a:spcPct val="50000"/>
              </a:spcBef>
            </a:pPr>
            <a:r>
              <a:rPr lang="de-DE" sz="3600" b="1" dirty="0">
                <a:solidFill>
                  <a:srgbClr val="CC0099"/>
                </a:solidFill>
                <a:latin typeface="Cataneo BT" pitchFamily="66" charset="0"/>
              </a:rPr>
              <a:t>für Ihre </a:t>
            </a:r>
          </a:p>
          <a:p>
            <a:pPr>
              <a:spcBef>
                <a:spcPct val="50000"/>
              </a:spcBef>
            </a:pPr>
            <a:r>
              <a:rPr lang="de-DE" sz="3600" b="1" dirty="0">
                <a:solidFill>
                  <a:srgbClr val="CC0099"/>
                </a:solidFill>
                <a:latin typeface="Cataneo BT" pitchFamily="66" charset="0"/>
              </a:rPr>
              <a:t>Aufmerksamkeit!</a:t>
            </a:r>
          </a:p>
        </p:txBody>
      </p:sp>
      <p:sp>
        <p:nvSpPr>
          <p:cNvPr id="9"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55</a:t>
            </a:fld>
            <a:endParaRPr lang="de-DE" sz="1200" dirty="0">
              <a:solidFill>
                <a:schemeClr val="tx2"/>
              </a:solidFill>
            </a:endParaRPr>
          </a:p>
        </p:txBody>
      </p:sp>
      <p:sp>
        <p:nvSpPr>
          <p:cNvPr id="3" name="Rechteck 2">
            <a:extLst>
              <a:ext uri="{FF2B5EF4-FFF2-40B4-BE49-F238E27FC236}">
                <a16:creationId xmlns:a16="http://schemas.microsoft.com/office/drawing/2014/main" id="{05DE016E-5561-6A37-6327-BE99F2DA71BC}"/>
              </a:ext>
            </a:extLst>
          </p:cNvPr>
          <p:cNvSpPr/>
          <p:nvPr/>
        </p:nvSpPr>
        <p:spPr>
          <a:xfrm>
            <a:off x="3363615" y="1021267"/>
            <a:ext cx="4088705" cy="2585323"/>
          </a:xfrm>
          <a:prstGeom prst="rect">
            <a:avLst/>
          </a:prstGeom>
          <a:noFill/>
        </p:spPr>
        <p:txBody>
          <a:bodyPr wrap="square" lIns="91440" tIns="45720" rIns="91440" bIns="45720">
            <a:spAutoFit/>
          </a:bodyPr>
          <a:lstStyle/>
          <a:p>
            <a:pPr algn="ctr"/>
            <a:r>
              <a:rPr lang="de-DE" sz="5400" b="1" cap="none" spc="0" dirty="0">
                <a:ln w="22225">
                  <a:solidFill>
                    <a:schemeClr val="accent2"/>
                  </a:solidFill>
                  <a:prstDash val="solid"/>
                </a:ln>
                <a:solidFill>
                  <a:srgbClr val="008000"/>
                </a:solidFill>
                <a:effectLst/>
              </a:rPr>
              <a:t>zum </a:t>
            </a:r>
            <a:r>
              <a:rPr lang="de-DE" sz="5400" b="1" dirty="0">
                <a:ln w="22225">
                  <a:solidFill>
                    <a:schemeClr val="accent2"/>
                  </a:solidFill>
                  <a:prstDash val="solid"/>
                </a:ln>
                <a:solidFill>
                  <a:srgbClr val="008000"/>
                </a:solidFill>
              </a:rPr>
              <a:t>19</a:t>
            </a:r>
            <a:r>
              <a:rPr lang="de-DE" sz="5400" b="1" cap="none" spc="0" dirty="0">
                <a:ln w="22225">
                  <a:solidFill>
                    <a:schemeClr val="accent2"/>
                  </a:solidFill>
                  <a:prstDash val="solid"/>
                </a:ln>
                <a:solidFill>
                  <a:srgbClr val="008000"/>
                </a:solidFill>
                <a:effectLst/>
              </a:rPr>
              <a:t>0. </a:t>
            </a:r>
          </a:p>
          <a:p>
            <a:pPr algn="ctr"/>
            <a:r>
              <a:rPr lang="de-DE" sz="5400" b="1" cap="none" spc="0" dirty="0">
                <a:ln w="22225">
                  <a:solidFill>
                    <a:schemeClr val="accent2"/>
                  </a:solidFill>
                  <a:prstDash val="solid"/>
                </a:ln>
                <a:solidFill>
                  <a:srgbClr val="008000"/>
                </a:solidFill>
                <a:effectLst/>
              </a:rPr>
              <a:t>Geburtstag</a:t>
            </a:r>
          </a:p>
          <a:p>
            <a:pPr algn="ctr"/>
            <a:r>
              <a:rPr lang="de-DE" sz="5400" b="1" dirty="0">
                <a:ln w="22225">
                  <a:solidFill>
                    <a:schemeClr val="accent2"/>
                  </a:solidFill>
                  <a:prstDash val="solid"/>
                </a:ln>
                <a:solidFill>
                  <a:srgbClr val="008000"/>
                </a:solidFill>
              </a:rPr>
              <a:t>2016</a:t>
            </a:r>
            <a:r>
              <a:rPr lang="de-DE" sz="5400" b="1" dirty="0">
                <a:ln w="22225">
                  <a:solidFill>
                    <a:schemeClr val="accent2"/>
                  </a:solidFill>
                  <a:prstDash val="solid"/>
                </a:ln>
                <a:solidFill>
                  <a:schemeClr val="accent2">
                    <a:lumMod val="40000"/>
                    <a:lumOff val="60000"/>
                  </a:schemeClr>
                </a:solidFill>
              </a:rPr>
              <a:t> </a:t>
            </a:r>
            <a:endParaRPr lang="de-DE" sz="54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69644"/>
                                        </p:tgtEl>
                                        <p:attrNameLst>
                                          <p:attrName>style.visibility</p:attrName>
                                        </p:attrNameLst>
                                      </p:cBhvr>
                                      <p:to>
                                        <p:strVal val="visible"/>
                                      </p:to>
                                    </p:set>
                                    <p:anim calcmode="lin" valueType="num">
                                      <p:cBhvr>
                                        <p:cTn id="13" dur="1000" fill="hold"/>
                                        <p:tgtEl>
                                          <p:spTgt spid="69644"/>
                                        </p:tgtEl>
                                        <p:attrNameLst>
                                          <p:attrName>ppt_w</p:attrName>
                                        </p:attrNameLst>
                                      </p:cBhvr>
                                      <p:tavLst>
                                        <p:tav tm="0">
                                          <p:val>
                                            <p:fltVal val="0"/>
                                          </p:val>
                                        </p:tav>
                                        <p:tav tm="100000">
                                          <p:val>
                                            <p:strVal val="#ppt_w"/>
                                          </p:val>
                                        </p:tav>
                                      </p:tavLst>
                                    </p:anim>
                                    <p:anim calcmode="lin" valueType="num">
                                      <p:cBhvr>
                                        <p:cTn id="14" dur="1000" fill="hold"/>
                                        <p:tgtEl>
                                          <p:spTgt spid="69644"/>
                                        </p:tgtEl>
                                        <p:attrNameLst>
                                          <p:attrName>ppt_h</p:attrName>
                                        </p:attrNameLst>
                                      </p:cBhvr>
                                      <p:tavLst>
                                        <p:tav tm="0">
                                          <p:val>
                                            <p:fltVal val="0"/>
                                          </p:val>
                                        </p:tav>
                                        <p:tav tm="100000">
                                          <p:val>
                                            <p:strVal val="#ppt_h"/>
                                          </p:val>
                                        </p:tav>
                                      </p:tavLst>
                                    </p:anim>
                                    <p:anim calcmode="lin" valueType="num">
                                      <p:cBhvr>
                                        <p:cTn id="15" dur="1000" fill="hold"/>
                                        <p:tgtEl>
                                          <p:spTgt spid="6964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964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4"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476375" y="404813"/>
            <a:ext cx="6624638" cy="1470025"/>
          </a:xfrm>
        </p:spPr>
        <p:txBody>
          <a:bodyPr/>
          <a:lstStyle/>
          <a:p>
            <a:r>
              <a:rPr lang="de-DE"/>
              <a:t>Bernhard Riemann</a:t>
            </a:r>
          </a:p>
        </p:txBody>
      </p:sp>
      <p:pic>
        <p:nvPicPr>
          <p:cNvPr id="11267" name="Picture 3"/>
          <p:cNvPicPr>
            <a:picLocks noChangeAspect="1" noChangeArrowheads="1"/>
          </p:cNvPicPr>
          <p:nvPr/>
        </p:nvPicPr>
        <p:blipFill>
          <a:blip r:embed="rId3"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11268"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1269"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Text Box 7"/>
          <p:cNvSpPr txBox="1">
            <a:spLocks noChangeArrowheads="1"/>
          </p:cNvSpPr>
          <p:nvPr/>
        </p:nvSpPr>
        <p:spPr bwMode="auto">
          <a:xfrm>
            <a:off x="7164388" y="1052513"/>
            <a:ext cx="1135062" cy="519112"/>
          </a:xfrm>
          <a:prstGeom prst="rect">
            <a:avLst/>
          </a:prstGeom>
          <a:noFill/>
          <a:ln w="9525">
            <a:noFill/>
            <a:miter lim="800000"/>
            <a:headEnd/>
            <a:tailEnd/>
          </a:ln>
          <a:effectLst/>
        </p:spPr>
        <p:txBody>
          <a:bodyPr wrap="none">
            <a:spAutoFit/>
          </a:bodyPr>
          <a:lstStyle/>
          <a:p>
            <a:r>
              <a:rPr lang="de-DE" sz="2800"/>
              <a:t>Genie</a:t>
            </a:r>
          </a:p>
        </p:txBody>
      </p:sp>
      <p:sp>
        <p:nvSpPr>
          <p:cNvPr id="11272" name="Text Box 8"/>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1273" name="Rectangle 9"/>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11274" name="Picture 10" descr="int-fragez"/>
          <p:cNvPicPr>
            <a:picLocks noChangeAspect="1" noChangeArrowheads="1"/>
          </p:cNvPicPr>
          <p:nvPr/>
        </p:nvPicPr>
        <p:blipFill>
          <a:blip r:embed="rId6" cstate="print"/>
          <a:srcRect/>
          <a:stretch>
            <a:fillRect/>
          </a:stretch>
        </p:blipFill>
        <p:spPr bwMode="auto">
          <a:xfrm>
            <a:off x="7924800" y="333375"/>
            <a:ext cx="1219200" cy="4257675"/>
          </a:xfrm>
          <a:prstGeom prst="rect">
            <a:avLst/>
          </a:prstGeom>
          <a:noFill/>
        </p:spPr>
      </p:pic>
      <p:sp>
        <p:nvSpPr>
          <p:cNvPr id="11275" name="Rectangle 11"/>
          <p:cNvSpPr>
            <a:spLocks noGrp="1" noChangeArrowheads="1"/>
          </p:cNvSpPr>
          <p:nvPr>
            <p:ph type="subTitle" idx="1"/>
          </p:nvPr>
        </p:nvSpPr>
        <p:spPr>
          <a:xfrm>
            <a:off x="1403350" y="1628775"/>
            <a:ext cx="4537075" cy="504825"/>
          </a:xfrm>
        </p:spPr>
        <p:txBody>
          <a:bodyPr/>
          <a:lstStyle/>
          <a:p>
            <a:pPr>
              <a:lnSpc>
                <a:spcPct val="90000"/>
              </a:lnSpc>
            </a:pPr>
            <a:r>
              <a:rPr lang="de-DE" sz="2800">
                <a:solidFill>
                  <a:srgbClr val="CC99FF"/>
                </a:solidFill>
              </a:rPr>
              <a:t>Weltweite Berühmtheit</a:t>
            </a:r>
          </a:p>
        </p:txBody>
      </p:sp>
      <p:sp>
        <p:nvSpPr>
          <p:cNvPr id="11276" name="Text Box 12"/>
          <p:cNvSpPr txBox="1">
            <a:spLocks noChangeArrowheads="1"/>
          </p:cNvSpPr>
          <p:nvPr/>
        </p:nvSpPr>
        <p:spPr bwMode="auto">
          <a:xfrm>
            <a:off x="900113" y="2276475"/>
            <a:ext cx="6300787" cy="457200"/>
          </a:xfrm>
          <a:prstGeom prst="rect">
            <a:avLst/>
          </a:prstGeom>
          <a:noFill/>
          <a:ln w="9525">
            <a:noFill/>
            <a:miter lim="800000"/>
            <a:headEnd/>
            <a:tailEnd/>
          </a:ln>
          <a:effectLst/>
        </p:spPr>
        <p:txBody>
          <a:bodyPr wrap="none">
            <a:spAutoFit/>
          </a:bodyPr>
          <a:lstStyle/>
          <a:p>
            <a:r>
              <a:rPr lang="de-DE">
                <a:solidFill>
                  <a:srgbClr val="008000"/>
                </a:solidFill>
              </a:rPr>
              <a:t>Struik: Abriss der Geschichte der Mathematik</a:t>
            </a:r>
            <a:endParaRPr lang="de-DE" sz="1600">
              <a:solidFill>
                <a:srgbClr val="008000"/>
              </a:solidFill>
            </a:endParaRPr>
          </a:p>
        </p:txBody>
      </p:sp>
      <p:sp>
        <p:nvSpPr>
          <p:cNvPr id="11277" name="Text Box 13"/>
          <p:cNvSpPr txBox="1">
            <a:spLocks noChangeArrowheads="1"/>
          </p:cNvSpPr>
          <p:nvPr/>
        </p:nvSpPr>
        <p:spPr bwMode="auto">
          <a:xfrm>
            <a:off x="1116013" y="2759075"/>
            <a:ext cx="5827712" cy="1187450"/>
          </a:xfrm>
          <a:prstGeom prst="rect">
            <a:avLst/>
          </a:prstGeom>
          <a:noFill/>
          <a:ln w="9525">
            <a:noFill/>
            <a:miter lim="800000"/>
            <a:headEnd/>
            <a:tailEnd/>
          </a:ln>
          <a:effectLst/>
        </p:spPr>
        <p:txBody>
          <a:bodyPr wrap="none">
            <a:spAutoFit/>
          </a:bodyPr>
          <a:lstStyle/>
          <a:p>
            <a:pPr marL="342900" indent="-342900"/>
            <a:r>
              <a:rPr lang="de-DE"/>
              <a:t>... In seinem kurzen Leben hat er nur eine</a:t>
            </a:r>
          </a:p>
          <a:p>
            <a:pPr marL="342900" indent="-342900"/>
            <a:r>
              <a:rPr lang="de-DE"/>
              <a:t>verhältnismäßig kleine Anzahl von </a:t>
            </a:r>
          </a:p>
          <a:p>
            <a:pPr marL="342900" indent="-342900"/>
            <a:r>
              <a:rPr lang="de-DE"/>
              <a:t>Arbeiten veröffentlicht, aber</a:t>
            </a:r>
          </a:p>
        </p:txBody>
      </p:sp>
      <p:sp>
        <p:nvSpPr>
          <p:cNvPr id="11278" name="Text Box 14"/>
          <p:cNvSpPr txBox="1">
            <a:spLocks noChangeArrowheads="1"/>
          </p:cNvSpPr>
          <p:nvPr/>
        </p:nvSpPr>
        <p:spPr bwMode="auto">
          <a:xfrm>
            <a:off x="1115616" y="4365010"/>
            <a:ext cx="7309245" cy="2492990"/>
          </a:xfrm>
          <a:prstGeom prst="rect">
            <a:avLst/>
          </a:prstGeom>
          <a:noFill/>
          <a:ln w="9525">
            <a:noFill/>
            <a:miter lim="800000"/>
            <a:headEnd/>
            <a:tailEnd/>
          </a:ln>
          <a:effectLst/>
        </p:spPr>
        <p:txBody>
          <a:bodyPr wrap="none">
            <a:spAutoFit/>
          </a:bodyPr>
          <a:lstStyle/>
          <a:p>
            <a:r>
              <a:rPr lang="de-DE" dirty="0"/>
              <a:t>jede von ihnen war </a:t>
            </a:r>
          </a:p>
          <a:p>
            <a:r>
              <a:rPr lang="de-DE" dirty="0"/>
              <a:t>-und ist es noch- bedeutend</a:t>
            </a:r>
          </a:p>
          <a:p>
            <a:r>
              <a:rPr lang="de-DE" dirty="0"/>
              <a:t>und einige von ihnen haben ganz</a:t>
            </a:r>
          </a:p>
          <a:p>
            <a:r>
              <a:rPr lang="de-DE" sz="3600" dirty="0"/>
              <a:t>neue und fruchtbare Gebiete </a:t>
            </a:r>
            <a:r>
              <a:rPr lang="de-DE" dirty="0"/>
              <a:t>eröffnet.</a:t>
            </a:r>
          </a:p>
          <a:p>
            <a:endParaRPr lang="de-DE" dirty="0"/>
          </a:p>
          <a:p>
            <a:endParaRPr lang="de-DE" dirty="0"/>
          </a:p>
        </p:txBody>
      </p:sp>
      <p:sp>
        <p:nvSpPr>
          <p:cNvPr id="15"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6</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p:bldP spid="1127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1476375" y="404813"/>
            <a:ext cx="6624638" cy="1470025"/>
          </a:xfrm>
        </p:spPr>
        <p:txBody>
          <a:bodyPr/>
          <a:lstStyle/>
          <a:p>
            <a:r>
              <a:rPr lang="de-DE" dirty="0"/>
              <a:t>Bernhard Riemann</a:t>
            </a:r>
          </a:p>
        </p:txBody>
      </p:sp>
      <p:pic>
        <p:nvPicPr>
          <p:cNvPr id="12291" name="Picture 3"/>
          <p:cNvPicPr>
            <a:picLocks noChangeAspect="1" noChangeArrowheads="1"/>
          </p:cNvPicPr>
          <p:nvPr/>
        </p:nvPicPr>
        <p:blipFill>
          <a:blip r:embed="rId3"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12292"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2293"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5" name="Text Box 7"/>
          <p:cNvSpPr txBox="1">
            <a:spLocks noChangeArrowheads="1"/>
          </p:cNvSpPr>
          <p:nvPr/>
        </p:nvSpPr>
        <p:spPr bwMode="auto">
          <a:xfrm>
            <a:off x="7164388" y="981075"/>
            <a:ext cx="1135062" cy="519113"/>
          </a:xfrm>
          <a:prstGeom prst="rect">
            <a:avLst/>
          </a:prstGeom>
          <a:noFill/>
          <a:ln w="9525">
            <a:noFill/>
            <a:miter lim="800000"/>
            <a:headEnd/>
            <a:tailEnd/>
          </a:ln>
          <a:effectLst/>
        </p:spPr>
        <p:txBody>
          <a:bodyPr wrap="none">
            <a:spAutoFit/>
          </a:bodyPr>
          <a:lstStyle/>
          <a:p>
            <a:r>
              <a:rPr lang="de-DE" sz="2800"/>
              <a:t>Genie</a:t>
            </a:r>
          </a:p>
        </p:txBody>
      </p:sp>
      <p:sp>
        <p:nvSpPr>
          <p:cNvPr id="12296" name="Text Box 8"/>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2297" name="Rectangle 9"/>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12298" name="Picture 10" descr="int-fragez"/>
          <p:cNvPicPr>
            <a:picLocks noChangeAspect="1" noChangeArrowheads="1"/>
          </p:cNvPicPr>
          <p:nvPr/>
        </p:nvPicPr>
        <p:blipFill>
          <a:blip r:embed="rId6" cstate="print"/>
          <a:srcRect/>
          <a:stretch>
            <a:fillRect/>
          </a:stretch>
        </p:blipFill>
        <p:spPr bwMode="auto">
          <a:xfrm>
            <a:off x="7924800" y="333375"/>
            <a:ext cx="1219200" cy="4257675"/>
          </a:xfrm>
          <a:prstGeom prst="rect">
            <a:avLst/>
          </a:prstGeom>
          <a:noFill/>
        </p:spPr>
      </p:pic>
      <p:sp>
        <p:nvSpPr>
          <p:cNvPr id="12299" name="Rectangle 11"/>
          <p:cNvSpPr>
            <a:spLocks noGrp="1" noChangeArrowheads="1"/>
          </p:cNvSpPr>
          <p:nvPr>
            <p:ph type="subTitle" idx="1"/>
          </p:nvPr>
        </p:nvSpPr>
        <p:spPr>
          <a:xfrm>
            <a:off x="1403350" y="1628775"/>
            <a:ext cx="4537075" cy="504825"/>
          </a:xfrm>
        </p:spPr>
        <p:txBody>
          <a:bodyPr/>
          <a:lstStyle/>
          <a:p>
            <a:pPr>
              <a:lnSpc>
                <a:spcPct val="90000"/>
              </a:lnSpc>
            </a:pPr>
            <a:r>
              <a:rPr lang="de-DE" sz="2800">
                <a:solidFill>
                  <a:srgbClr val="CC99FF"/>
                </a:solidFill>
              </a:rPr>
              <a:t>Weltweite Berühmtheit</a:t>
            </a:r>
          </a:p>
        </p:txBody>
      </p:sp>
      <p:sp>
        <p:nvSpPr>
          <p:cNvPr id="12301" name="Text Box 13"/>
          <p:cNvSpPr txBox="1">
            <a:spLocks noChangeArrowheads="1"/>
          </p:cNvSpPr>
          <p:nvPr/>
        </p:nvSpPr>
        <p:spPr bwMode="auto">
          <a:xfrm>
            <a:off x="1043608" y="2132856"/>
            <a:ext cx="3796232" cy="461665"/>
          </a:xfrm>
          <a:prstGeom prst="rect">
            <a:avLst/>
          </a:prstGeom>
          <a:noFill/>
          <a:ln w="9525">
            <a:noFill/>
            <a:miter lim="800000"/>
            <a:headEnd/>
            <a:tailEnd/>
          </a:ln>
          <a:effectLst/>
        </p:spPr>
        <p:txBody>
          <a:bodyPr wrap="none">
            <a:spAutoFit/>
          </a:bodyPr>
          <a:lstStyle/>
          <a:p>
            <a:pPr marL="342900" indent="-342900"/>
            <a:r>
              <a:rPr lang="de-DE" dirty="0"/>
              <a:t>Felix Klein  charakterisiert:</a:t>
            </a:r>
          </a:p>
        </p:txBody>
      </p:sp>
      <p:sp>
        <p:nvSpPr>
          <p:cNvPr id="12302" name="Text Box 14"/>
          <p:cNvSpPr txBox="1">
            <a:spLocks noChangeArrowheads="1"/>
          </p:cNvSpPr>
          <p:nvPr/>
        </p:nvSpPr>
        <p:spPr bwMode="auto">
          <a:xfrm>
            <a:off x="1043608" y="2924944"/>
            <a:ext cx="6697662" cy="1552575"/>
          </a:xfrm>
          <a:prstGeom prst="rect">
            <a:avLst/>
          </a:prstGeom>
          <a:noFill/>
          <a:ln w="9525">
            <a:noFill/>
            <a:miter lim="800000"/>
            <a:headEnd/>
            <a:tailEnd/>
          </a:ln>
          <a:effectLst/>
        </p:spPr>
        <p:txBody>
          <a:bodyPr>
            <a:spAutoFit/>
          </a:bodyPr>
          <a:lstStyle/>
          <a:p>
            <a:r>
              <a:rPr lang="de-DE" dirty="0"/>
              <a:t>Riemann ist der Mann der </a:t>
            </a:r>
          </a:p>
          <a:p>
            <a:r>
              <a:rPr lang="de-DE" dirty="0"/>
              <a:t>glänzenden Intuition. </a:t>
            </a:r>
          </a:p>
          <a:p>
            <a:r>
              <a:rPr lang="de-DE" dirty="0"/>
              <a:t>Durch seine umfassende Genialität</a:t>
            </a:r>
          </a:p>
          <a:p>
            <a:r>
              <a:rPr lang="de-DE" dirty="0"/>
              <a:t>überragt er alle seine Zeitgenossen.</a:t>
            </a:r>
          </a:p>
        </p:txBody>
      </p:sp>
      <p:sp>
        <p:nvSpPr>
          <p:cNvPr id="12303" name="Text Box 15"/>
          <p:cNvSpPr txBox="1">
            <a:spLocks noChangeArrowheads="1"/>
          </p:cNvSpPr>
          <p:nvPr/>
        </p:nvSpPr>
        <p:spPr bwMode="auto">
          <a:xfrm>
            <a:off x="1043608" y="4797152"/>
            <a:ext cx="4541837" cy="1187450"/>
          </a:xfrm>
          <a:prstGeom prst="rect">
            <a:avLst/>
          </a:prstGeom>
          <a:noFill/>
          <a:ln w="9525">
            <a:noFill/>
            <a:miter lim="800000"/>
            <a:headEnd/>
            <a:tailEnd/>
          </a:ln>
          <a:effectLst/>
        </p:spPr>
        <p:txBody>
          <a:bodyPr wrap="none">
            <a:spAutoFit/>
          </a:bodyPr>
          <a:lstStyle/>
          <a:p>
            <a:r>
              <a:rPr lang="de-DE" dirty="0"/>
              <a:t>Wo sein Interesse geweckt ist, </a:t>
            </a:r>
          </a:p>
          <a:p>
            <a:r>
              <a:rPr lang="de-DE" dirty="0"/>
              <a:t>beginnt er neu, ohne sich durch </a:t>
            </a:r>
          </a:p>
          <a:p>
            <a:r>
              <a:rPr lang="de-DE" dirty="0"/>
              <a:t>Traditionen beirren zu lassen.</a:t>
            </a:r>
          </a:p>
        </p:txBody>
      </p:sp>
      <p:sp>
        <p:nvSpPr>
          <p:cNvPr id="16"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7</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1" grpId="0"/>
      <p:bldP spid="12302" grpId="0"/>
      <p:bldP spid="1230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476375" y="404813"/>
            <a:ext cx="6624638" cy="1470025"/>
          </a:xfrm>
        </p:spPr>
        <p:txBody>
          <a:bodyPr/>
          <a:lstStyle/>
          <a:p>
            <a:r>
              <a:rPr lang="de-DE"/>
              <a:t>Bernhard Riemann</a:t>
            </a:r>
          </a:p>
        </p:txBody>
      </p:sp>
      <p:pic>
        <p:nvPicPr>
          <p:cNvPr id="13315" name="Picture 3"/>
          <p:cNvPicPr>
            <a:picLocks noChangeAspect="1" noChangeArrowheads="1"/>
          </p:cNvPicPr>
          <p:nvPr/>
        </p:nvPicPr>
        <p:blipFill>
          <a:blip r:embed="rId3"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13316"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3317"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9" name="Text Box 7"/>
          <p:cNvSpPr txBox="1">
            <a:spLocks noChangeArrowheads="1"/>
          </p:cNvSpPr>
          <p:nvPr/>
        </p:nvSpPr>
        <p:spPr bwMode="auto">
          <a:xfrm>
            <a:off x="7235825" y="981075"/>
            <a:ext cx="1135063" cy="519113"/>
          </a:xfrm>
          <a:prstGeom prst="rect">
            <a:avLst/>
          </a:prstGeom>
          <a:noFill/>
          <a:ln w="9525">
            <a:noFill/>
            <a:miter lim="800000"/>
            <a:headEnd/>
            <a:tailEnd/>
          </a:ln>
          <a:effectLst/>
        </p:spPr>
        <p:txBody>
          <a:bodyPr wrap="none">
            <a:spAutoFit/>
          </a:bodyPr>
          <a:lstStyle/>
          <a:p>
            <a:r>
              <a:rPr lang="de-DE" sz="2800"/>
              <a:t>Genie</a:t>
            </a:r>
          </a:p>
        </p:txBody>
      </p:sp>
      <p:sp>
        <p:nvSpPr>
          <p:cNvPr id="13320" name="Text Box 8"/>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3321" name="Rectangle 9"/>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13322" name="Picture 10" descr="int-fragez"/>
          <p:cNvPicPr>
            <a:picLocks noChangeAspect="1" noChangeArrowheads="1"/>
          </p:cNvPicPr>
          <p:nvPr/>
        </p:nvPicPr>
        <p:blipFill>
          <a:blip r:embed="rId6" cstate="print"/>
          <a:srcRect/>
          <a:stretch>
            <a:fillRect/>
          </a:stretch>
        </p:blipFill>
        <p:spPr bwMode="auto">
          <a:xfrm>
            <a:off x="7924800" y="333375"/>
            <a:ext cx="1219200" cy="4257675"/>
          </a:xfrm>
          <a:prstGeom prst="rect">
            <a:avLst/>
          </a:prstGeom>
          <a:noFill/>
        </p:spPr>
      </p:pic>
      <p:sp>
        <p:nvSpPr>
          <p:cNvPr id="13323" name="Rectangle 11"/>
          <p:cNvSpPr>
            <a:spLocks noGrp="1" noChangeArrowheads="1"/>
          </p:cNvSpPr>
          <p:nvPr>
            <p:ph type="subTitle" idx="1"/>
          </p:nvPr>
        </p:nvSpPr>
        <p:spPr>
          <a:xfrm>
            <a:off x="1403350" y="1628775"/>
            <a:ext cx="4537075" cy="504825"/>
          </a:xfrm>
        </p:spPr>
        <p:txBody>
          <a:bodyPr/>
          <a:lstStyle/>
          <a:p>
            <a:pPr>
              <a:lnSpc>
                <a:spcPct val="90000"/>
              </a:lnSpc>
            </a:pPr>
            <a:r>
              <a:rPr lang="de-DE" sz="2800">
                <a:solidFill>
                  <a:srgbClr val="CC99FF"/>
                </a:solidFill>
              </a:rPr>
              <a:t>Weltweite Berühmtheit</a:t>
            </a:r>
          </a:p>
        </p:txBody>
      </p:sp>
      <p:pic>
        <p:nvPicPr>
          <p:cNvPr id="13328" name="Picture 16" descr="int"/>
          <p:cNvPicPr>
            <a:picLocks noChangeAspect="1" noChangeArrowheads="1"/>
          </p:cNvPicPr>
          <p:nvPr/>
        </p:nvPicPr>
        <p:blipFill>
          <a:blip r:embed="rId7" cstate="print"/>
          <a:srcRect/>
          <a:stretch>
            <a:fillRect/>
          </a:stretch>
        </p:blipFill>
        <p:spPr bwMode="auto">
          <a:xfrm>
            <a:off x="2411413" y="2060575"/>
            <a:ext cx="1638300" cy="4248150"/>
          </a:xfrm>
          <a:prstGeom prst="rect">
            <a:avLst/>
          </a:prstGeom>
          <a:noFill/>
        </p:spPr>
      </p:pic>
      <p:sp>
        <p:nvSpPr>
          <p:cNvPr id="13329" name="Text Box 17"/>
          <p:cNvSpPr txBox="1">
            <a:spLocks noChangeArrowheads="1"/>
          </p:cNvSpPr>
          <p:nvPr/>
        </p:nvSpPr>
        <p:spPr bwMode="auto">
          <a:xfrm>
            <a:off x="4284663" y="3500438"/>
            <a:ext cx="836612" cy="1098550"/>
          </a:xfrm>
          <a:prstGeom prst="rect">
            <a:avLst/>
          </a:prstGeom>
          <a:noFill/>
          <a:ln w="9525">
            <a:noFill/>
            <a:miter lim="800000"/>
            <a:headEnd/>
            <a:tailEnd/>
          </a:ln>
          <a:effectLst/>
        </p:spPr>
        <p:txBody>
          <a:bodyPr wrap="none">
            <a:spAutoFit/>
          </a:bodyPr>
          <a:lstStyle/>
          <a:p>
            <a:r>
              <a:rPr lang="de-DE" sz="6600"/>
              <a:t>ja</a:t>
            </a:r>
          </a:p>
        </p:txBody>
      </p:sp>
      <p:sp>
        <p:nvSpPr>
          <p:cNvPr id="14"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8</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7777 0.04607 L -0.63681 0.41366 " pathEditMode="relative" ptsTypes="AA">
                                      <p:cBhvr>
                                        <p:cTn id="6" dur="1000" fill="hold"/>
                                        <p:tgtEl>
                                          <p:spTgt spid="13319"/>
                                        </p:tgtEl>
                                        <p:attrNameLst>
                                          <p:attrName>ppt_x</p:attrName>
                                          <p:attrName>ppt_y</p:attrName>
                                        </p:attrNameLst>
                                      </p:cBhvr>
                                    </p:animMotion>
                                  </p:childTnLst>
                                </p:cTn>
                              </p:par>
                              <p:par>
                                <p:cTn id="7" presetID="4" presetClass="emph" presetSubtype="2" fill="hold" grpId="1" nodeType="withEffect">
                                  <p:stCondLst>
                                    <p:cond delay="0"/>
                                  </p:stCondLst>
                                  <p:childTnLst>
                                    <p:anim to="1.5" calcmode="lin" valueType="num">
                                      <p:cBhvr override="childStyle">
                                        <p:cTn id="8" dur="2000" fill="hold"/>
                                        <p:tgtEl>
                                          <p:spTgt spid="13319"/>
                                        </p:tgtEl>
                                        <p:attrNameLst>
                                          <p:attrName>style.fontSize</p:attrName>
                                        </p:attrNameLst>
                                      </p:cBhvr>
                                    </p:anim>
                                  </p:childTnLst>
                                </p:cTn>
                              </p:par>
                              <p:par>
                                <p:cTn id="9" presetID="0" presetClass="path" presetSubtype="0" accel="50000" decel="50000" fill="hold" nodeType="withEffect">
                                  <p:stCondLst>
                                    <p:cond delay="0"/>
                                  </p:stCondLst>
                                  <p:childTnLst>
                                    <p:animMotion origin="layout" path="M -0.0552 -0.11111 L -0.61441 0.2669 " pathEditMode="relative" rAng="0" ptsTypes="AA">
                                      <p:cBhvr>
                                        <p:cTn id="10" dur="1000" fill="hold"/>
                                        <p:tgtEl>
                                          <p:spTgt spid="13322"/>
                                        </p:tgtEl>
                                        <p:attrNameLst>
                                          <p:attrName>ppt_x</p:attrName>
                                          <p:attrName>ppt_y</p:attrName>
                                        </p:attrNameLst>
                                      </p:cBhvr>
                                      <p:rCtr x="-28000" y="18900"/>
                                    </p:animMotion>
                                  </p:childTnLst>
                                </p:cTn>
                              </p:par>
                            </p:childTnLst>
                          </p:cTn>
                        </p:par>
                        <p:par>
                          <p:cTn id="11" fill="hold">
                            <p:stCondLst>
                              <p:cond delay="2000"/>
                            </p:stCondLst>
                            <p:childTnLst>
                              <p:par>
                                <p:cTn id="12" presetID="1" presetClass="exit" presetSubtype="0" fill="hold" nodeType="afterEffect">
                                  <p:stCondLst>
                                    <p:cond delay="0"/>
                                  </p:stCondLst>
                                  <p:childTnLst>
                                    <p:set>
                                      <p:cBhvr>
                                        <p:cTn id="13" dur="1" fill="hold">
                                          <p:stCondLst>
                                            <p:cond delay="0"/>
                                          </p:stCondLst>
                                        </p:cTn>
                                        <p:tgtEl>
                                          <p:spTgt spid="13322"/>
                                        </p:tgtEl>
                                        <p:attrNameLst>
                                          <p:attrName>style.visibility</p:attrName>
                                        </p:attrNameLst>
                                      </p:cBhvr>
                                      <p:to>
                                        <p:strVal val="hidden"/>
                                      </p:to>
                                    </p:set>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13328"/>
                                        </p:tgtEl>
                                        <p:attrNameLst>
                                          <p:attrName>style.visibility</p:attrName>
                                        </p:attrNameLst>
                                      </p:cBhvr>
                                      <p:to>
                                        <p:strVal val="visible"/>
                                      </p:to>
                                    </p:set>
                                  </p:childTnLst>
                                </p:cTn>
                              </p:par>
                            </p:childTnLst>
                          </p:cTn>
                        </p:par>
                        <p:par>
                          <p:cTn id="17" fill="hold">
                            <p:stCondLst>
                              <p:cond delay="2000"/>
                            </p:stCondLst>
                            <p:childTnLst>
                              <p:par>
                                <p:cTn id="18" presetID="15" presetClass="entr" presetSubtype="0" fill="hold" grpId="0" nodeType="afterEffect">
                                  <p:stCondLst>
                                    <p:cond delay="1000"/>
                                  </p:stCondLst>
                                  <p:childTnLst>
                                    <p:set>
                                      <p:cBhvr>
                                        <p:cTn id="19" dur="1" fill="hold">
                                          <p:stCondLst>
                                            <p:cond delay="0"/>
                                          </p:stCondLst>
                                        </p:cTn>
                                        <p:tgtEl>
                                          <p:spTgt spid="13329"/>
                                        </p:tgtEl>
                                        <p:attrNameLst>
                                          <p:attrName>style.visibility</p:attrName>
                                        </p:attrNameLst>
                                      </p:cBhvr>
                                      <p:to>
                                        <p:strVal val="visible"/>
                                      </p:to>
                                    </p:set>
                                    <p:anim calcmode="lin" valueType="num">
                                      <p:cBhvr>
                                        <p:cTn id="20" dur="1000" fill="hold"/>
                                        <p:tgtEl>
                                          <p:spTgt spid="13329"/>
                                        </p:tgtEl>
                                        <p:attrNameLst>
                                          <p:attrName>ppt_w</p:attrName>
                                        </p:attrNameLst>
                                      </p:cBhvr>
                                      <p:tavLst>
                                        <p:tav tm="0">
                                          <p:val>
                                            <p:fltVal val="0"/>
                                          </p:val>
                                        </p:tav>
                                        <p:tav tm="100000">
                                          <p:val>
                                            <p:strVal val="#ppt_w"/>
                                          </p:val>
                                        </p:tav>
                                      </p:tavLst>
                                    </p:anim>
                                    <p:anim calcmode="lin" valueType="num">
                                      <p:cBhvr>
                                        <p:cTn id="21" dur="1000" fill="hold"/>
                                        <p:tgtEl>
                                          <p:spTgt spid="13329"/>
                                        </p:tgtEl>
                                        <p:attrNameLst>
                                          <p:attrName>ppt_h</p:attrName>
                                        </p:attrNameLst>
                                      </p:cBhvr>
                                      <p:tavLst>
                                        <p:tav tm="0">
                                          <p:val>
                                            <p:fltVal val="0"/>
                                          </p:val>
                                        </p:tav>
                                        <p:tav tm="100000">
                                          <p:val>
                                            <p:strVal val="#ppt_h"/>
                                          </p:val>
                                        </p:tav>
                                      </p:tavLst>
                                    </p:anim>
                                    <p:anim calcmode="lin" valueType="num">
                                      <p:cBhvr>
                                        <p:cTn id="22" dur="1000" fill="hold"/>
                                        <p:tgtEl>
                                          <p:spTgt spid="13329"/>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332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19" grpId="1"/>
      <p:bldP spid="133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1476375" y="404813"/>
            <a:ext cx="7416800" cy="576262"/>
          </a:xfrm>
        </p:spPr>
        <p:txBody>
          <a:bodyPr/>
          <a:lstStyle/>
          <a:p>
            <a:pPr algn="l"/>
            <a:r>
              <a:rPr lang="de-DE" sz="4000" dirty="0"/>
              <a:t>Artikel mit eigenem Absatz</a:t>
            </a:r>
          </a:p>
        </p:txBody>
      </p:sp>
      <p:sp>
        <p:nvSpPr>
          <p:cNvPr id="14340"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4341"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2" name="Text Box 6"/>
          <p:cNvSpPr txBox="1">
            <a:spLocks noChangeArrowheads="1"/>
          </p:cNvSpPr>
          <p:nvPr/>
        </p:nvSpPr>
        <p:spPr bwMode="auto">
          <a:xfrm>
            <a:off x="250825" y="6381750"/>
            <a:ext cx="8640763" cy="312738"/>
          </a:xfrm>
          <a:prstGeom prst="rect">
            <a:avLst/>
          </a:prstGeom>
          <a:noFill/>
          <a:ln w="38100" cmpd="dbl">
            <a:solidFill>
              <a:srgbClr val="E0B9E1"/>
            </a:solidFill>
            <a:miter lim="800000"/>
            <a:headEnd/>
            <a:tailEnd/>
          </a:ln>
          <a:effectLst/>
        </p:spPr>
        <p:txBody>
          <a:bodyPr>
            <a:spAutoFit/>
          </a:bodyPr>
          <a:lstStyle/>
          <a:p>
            <a:pPr algn="ctr"/>
            <a:r>
              <a:rPr lang="de-DE" sz="1200">
                <a:solidFill>
                  <a:schemeClr val="tx2"/>
                </a:solidFill>
              </a:rPr>
              <a:t>Prof. Dr. Dörte Haftendorn, Leuphana Universität Lüneburg, www.mathematik-verstehen.de    --&gt;  Geschichte --&gt; Riemann</a:t>
            </a:r>
          </a:p>
        </p:txBody>
      </p:sp>
      <p:sp>
        <p:nvSpPr>
          <p:cNvPr id="14344" name="Text Box 8"/>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4351" name="Text Box 15"/>
          <p:cNvSpPr txBox="1">
            <a:spLocks noChangeArrowheads="1"/>
          </p:cNvSpPr>
          <p:nvPr/>
        </p:nvSpPr>
        <p:spPr bwMode="auto">
          <a:xfrm>
            <a:off x="1547813" y="981075"/>
            <a:ext cx="3602037" cy="457200"/>
          </a:xfrm>
          <a:prstGeom prst="rect">
            <a:avLst/>
          </a:prstGeom>
          <a:noFill/>
          <a:ln w="9525">
            <a:noFill/>
            <a:miter lim="800000"/>
            <a:headEnd/>
            <a:tailEnd/>
          </a:ln>
          <a:effectLst/>
        </p:spPr>
        <p:txBody>
          <a:bodyPr wrap="none">
            <a:spAutoFit/>
          </a:bodyPr>
          <a:lstStyle/>
          <a:p>
            <a:r>
              <a:rPr lang="de-DE">
                <a:solidFill>
                  <a:srgbClr val="008000"/>
                </a:solidFill>
              </a:rPr>
              <a:t>Brockhaus Band 18  </a:t>
            </a:r>
            <a:r>
              <a:rPr lang="de-DE" sz="1600">
                <a:solidFill>
                  <a:srgbClr val="008000"/>
                </a:solidFill>
              </a:rPr>
              <a:t>(1992)</a:t>
            </a:r>
          </a:p>
        </p:txBody>
      </p:sp>
      <p:sp>
        <p:nvSpPr>
          <p:cNvPr id="14352" name="Rectangle 16"/>
          <p:cNvSpPr>
            <a:spLocks noGrp="1" noChangeArrowheads="1"/>
          </p:cNvSpPr>
          <p:nvPr>
            <p:ph type="subTitle" idx="1"/>
          </p:nvPr>
        </p:nvSpPr>
        <p:spPr>
          <a:xfrm>
            <a:off x="1547813" y="1484313"/>
            <a:ext cx="6985000" cy="4681537"/>
          </a:xfrm>
        </p:spPr>
        <p:txBody>
          <a:bodyPr/>
          <a:lstStyle/>
          <a:p>
            <a:pPr algn="l">
              <a:lnSpc>
                <a:spcPct val="90000"/>
              </a:lnSpc>
            </a:pPr>
            <a:r>
              <a:rPr lang="de-DE" sz="2400"/>
              <a:t>Riemannsche  Zahlenkugel</a:t>
            </a:r>
          </a:p>
          <a:p>
            <a:pPr algn="l">
              <a:lnSpc>
                <a:spcPct val="90000"/>
              </a:lnSpc>
            </a:pPr>
            <a:r>
              <a:rPr lang="de-DE" sz="2400"/>
              <a:t>Riemannsche  Flächen</a:t>
            </a:r>
          </a:p>
          <a:p>
            <a:pPr algn="l">
              <a:lnSpc>
                <a:spcPct val="90000"/>
              </a:lnSpc>
            </a:pPr>
            <a:r>
              <a:rPr lang="de-DE" sz="2400"/>
              <a:t>Riemannscher Abbildungssatz ... </a:t>
            </a:r>
            <a:r>
              <a:rPr lang="de-DE" sz="1800"/>
              <a:t>zentraler Satz 			     der Funktionentheorie und der Topologie</a:t>
            </a:r>
          </a:p>
          <a:p>
            <a:pPr algn="l">
              <a:lnSpc>
                <a:spcPct val="90000"/>
              </a:lnSpc>
            </a:pPr>
            <a:r>
              <a:rPr lang="de-DE" sz="2400"/>
              <a:t>Riemannsches Integral .......</a:t>
            </a:r>
          </a:p>
          <a:p>
            <a:pPr algn="l">
              <a:lnSpc>
                <a:spcPct val="90000"/>
              </a:lnSpc>
            </a:pPr>
            <a:r>
              <a:rPr lang="de-DE" sz="2400"/>
              <a:t>Riemannsche  Zetafunktion </a:t>
            </a:r>
          </a:p>
          <a:p>
            <a:pPr algn="l">
              <a:lnSpc>
                <a:spcPct val="90000"/>
              </a:lnSpc>
            </a:pPr>
            <a:r>
              <a:rPr lang="de-DE" sz="2400"/>
              <a:t>Riemannsche  Vermutung </a:t>
            </a:r>
          </a:p>
          <a:p>
            <a:pPr algn="l">
              <a:lnSpc>
                <a:spcPct val="90000"/>
              </a:lnSpc>
            </a:pPr>
            <a:r>
              <a:rPr lang="de-DE" sz="2400"/>
              <a:t>Riemannsche  Geometrie </a:t>
            </a:r>
          </a:p>
          <a:p>
            <a:pPr algn="l">
              <a:lnSpc>
                <a:spcPct val="90000"/>
              </a:lnSpc>
            </a:pPr>
            <a:r>
              <a:rPr lang="de-DE" sz="2400"/>
              <a:t>Riemannsche  Mannigfaltigkeit -&gt;</a:t>
            </a:r>
            <a:r>
              <a:rPr lang="de-DE" sz="2000"/>
              <a:t>Riemannscher 						Raum.</a:t>
            </a:r>
          </a:p>
          <a:p>
            <a:pPr algn="l">
              <a:lnSpc>
                <a:spcPct val="90000"/>
              </a:lnSpc>
            </a:pPr>
            <a:r>
              <a:rPr lang="de-DE" sz="2400"/>
              <a:t>Riemannscher Raum</a:t>
            </a:r>
          </a:p>
          <a:p>
            <a:pPr algn="l">
              <a:lnSpc>
                <a:spcPct val="90000"/>
              </a:lnSpc>
            </a:pPr>
            <a:r>
              <a:rPr lang="de-DE" sz="2400"/>
              <a:t>Riemannscher Krümmungstensor</a:t>
            </a:r>
          </a:p>
        </p:txBody>
      </p:sp>
      <p:graphicFrame>
        <p:nvGraphicFramePr>
          <p:cNvPr id="14356" name="Object 20"/>
          <p:cNvGraphicFramePr>
            <a:graphicFrameLocks noChangeAspect="1"/>
          </p:cNvGraphicFramePr>
          <p:nvPr/>
        </p:nvGraphicFramePr>
        <p:xfrm>
          <a:off x="7667625"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625"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5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5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5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5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35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35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14356"/>
                                        </p:tgtEl>
                                        <p:attrNameLst>
                                          <p:attrName>style.visibility</p:attrName>
                                        </p:attrNameLst>
                                      </p:cBhvr>
                                      <p:to>
                                        <p:strVal val="visible"/>
                                      </p:to>
                                    </p:set>
                                    <p:anim calcmode="lin" valueType="num">
                                      <p:cBhvr>
                                        <p:cTn id="47" dur="1000" fill="hold"/>
                                        <p:tgtEl>
                                          <p:spTgt spid="14356"/>
                                        </p:tgtEl>
                                        <p:attrNameLst>
                                          <p:attrName>ppt_w</p:attrName>
                                        </p:attrNameLst>
                                      </p:cBhvr>
                                      <p:tavLst>
                                        <p:tav tm="0">
                                          <p:val>
                                            <p:fltVal val="0"/>
                                          </p:val>
                                        </p:tav>
                                        <p:tav tm="100000">
                                          <p:val>
                                            <p:strVal val="#ppt_w"/>
                                          </p:val>
                                        </p:tav>
                                      </p:tavLst>
                                    </p:anim>
                                    <p:anim calcmode="lin" valueType="num">
                                      <p:cBhvr>
                                        <p:cTn id="48" dur="1000" fill="hold"/>
                                        <p:tgtEl>
                                          <p:spTgt spid="14356"/>
                                        </p:tgtEl>
                                        <p:attrNameLst>
                                          <p:attrName>ppt_h</p:attrName>
                                        </p:attrNameLst>
                                      </p:cBhvr>
                                      <p:tavLst>
                                        <p:tav tm="0">
                                          <p:val>
                                            <p:fltVal val="0"/>
                                          </p:val>
                                        </p:tav>
                                        <p:tav tm="100000">
                                          <p:val>
                                            <p:strVal val="#ppt_h"/>
                                          </p:val>
                                        </p:tav>
                                      </p:tavLst>
                                    </p:anim>
                                    <p:anim calcmode="lin" valueType="num">
                                      <p:cBhvr>
                                        <p:cTn id="49" dur="1000" fill="hold"/>
                                        <p:tgtEl>
                                          <p:spTgt spid="14356"/>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435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2" grpId="0" build="p"/>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4298</Words>
  <Application>Microsoft Office PowerPoint</Application>
  <PresentationFormat>Bildschirmpräsentation (4:3)</PresentationFormat>
  <Paragraphs>453</Paragraphs>
  <Slides>55</Slides>
  <Notes>55</Notes>
  <HiddenSlides>6</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55</vt:i4>
      </vt:variant>
    </vt:vector>
  </HeadingPairs>
  <TitlesOfParts>
    <vt:vector size="62" baseType="lpstr">
      <vt:lpstr>Arial</vt:lpstr>
      <vt:lpstr>Cataneo BT</vt:lpstr>
      <vt:lpstr>CloisterBlack BT</vt:lpstr>
      <vt:lpstr>Engravers MT</vt:lpstr>
      <vt:lpstr>Times New Roman</vt:lpstr>
      <vt:lpstr>Standarddesign</vt:lpstr>
      <vt:lpstr>Equation</vt:lpstr>
      <vt:lpstr>Bernhard Riemann</vt:lpstr>
      <vt:lpstr>Bernhard Riemann</vt:lpstr>
      <vt:lpstr>Bernhard Riemann</vt:lpstr>
      <vt:lpstr>Bernhard Riemann</vt:lpstr>
      <vt:lpstr>Weltweite Berühmtheit</vt:lpstr>
      <vt:lpstr>Bernhard Riemann</vt:lpstr>
      <vt:lpstr>Bernhard Riemann</vt:lpstr>
      <vt:lpstr>Bernhard Riemann</vt:lpstr>
      <vt:lpstr>Artikel mit eigenem Absatz</vt:lpstr>
      <vt:lpstr>dtv-Atlas der Mathematik</vt:lpstr>
      <vt:lpstr>Wikipedia: Bernhard Riemann</vt:lpstr>
      <vt:lpstr>Kindheit       </vt:lpstr>
      <vt:lpstr>Kindheit</vt:lpstr>
      <vt:lpstr>Riemann mit 7 Jahren</vt:lpstr>
      <vt:lpstr>Riemann mit 7 Jahren</vt:lpstr>
      <vt:lpstr>Riemann mit 9 Jahren</vt:lpstr>
      <vt:lpstr>Hannover</vt:lpstr>
      <vt:lpstr>Johanneum Lüneburg</vt:lpstr>
      <vt:lpstr>Direktor Dr. Karl Haage 1801-42</vt:lpstr>
      <vt:lpstr>Direktor Dr. Karl Haage 1801-42</vt:lpstr>
      <vt:lpstr>Direktor F.Constantin Schmalfuß 1806-71</vt:lpstr>
      <vt:lpstr>Direktor F. Constantin Schmalfuß 1806-71</vt:lpstr>
      <vt:lpstr>Lehrer Dr. Seffer 1816-76</vt:lpstr>
      <vt:lpstr>Lehrer Dr. Seffer 1816-76</vt:lpstr>
      <vt:lpstr>Mathematik bei Schmalfuß</vt:lpstr>
      <vt:lpstr>Mathematik bei Schmalfuß</vt:lpstr>
      <vt:lpstr>Mathematik bei Schmalfuß</vt:lpstr>
      <vt:lpstr>Abitur bei Schmalfuß</vt:lpstr>
      <vt:lpstr>Abitur bei Schmalfuß</vt:lpstr>
      <vt:lpstr>Abiturzeugnis „Erster Klasse“</vt:lpstr>
      <vt:lpstr>Abiturzeugnis „Erster Klasse“</vt:lpstr>
      <vt:lpstr>PowerPoint-Präsentation</vt:lpstr>
      <vt:lpstr>Abiturzeugnis „Erster Klasse“</vt:lpstr>
      <vt:lpstr>Abiturzeugnis „Erster Klasse“</vt:lpstr>
      <vt:lpstr>Bernhard Riemann</vt:lpstr>
      <vt:lpstr>Studium und Mathematik</vt:lpstr>
      <vt:lpstr>Studium und Mathematik</vt:lpstr>
      <vt:lpstr>Studium und Mathematik</vt:lpstr>
      <vt:lpstr>Studium und Mathematik</vt:lpstr>
      <vt:lpstr>PowerPoint-Präsentation</vt:lpstr>
      <vt:lpstr>Weg zum Professor</vt:lpstr>
      <vt:lpstr>Riemann und sein Integral</vt:lpstr>
      <vt:lpstr>Phantasie und  Riemannsche Zahlenkugel</vt:lpstr>
      <vt:lpstr>Phantasie und Mathematik</vt:lpstr>
      <vt:lpstr>Studium und Leben</vt:lpstr>
      <vt:lpstr>Überraschender Bezug zu</vt:lpstr>
      <vt:lpstr>Anerkennung, Glück und Krankheit</vt:lpstr>
      <vt:lpstr>sein Lebensende</vt:lpstr>
      <vt:lpstr>Seine Frau Elise  und die Tochter Ida</vt:lpstr>
      <vt:lpstr>Bernhard Riemann,  Gesammelte Werke (neu 1990)</vt:lpstr>
      <vt:lpstr>Mathematik ist weltumspanned !</vt:lpstr>
      <vt:lpstr>Nachwort</vt:lpstr>
      <vt:lpstr>Nachwort</vt:lpstr>
      <vt:lpstr>Fazit</vt:lpstr>
      <vt:lpstr>PowerPoint-Präsentation</vt:lpstr>
    </vt:vector>
  </TitlesOfParts>
  <Company>Universität Lüneburg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Bernhard Riemann</dc:title>
  <dc:creator>Prof. Dr. Haftendorn</dc:creator>
  <cp:lastModifiedBy>Dörte Haftendorn</cp:lastModifiedBy>
  <cp:revision>90</cp:revision>
  <cp:lastPrinted>2026-07-05T22:56:24Z</cp:lastPrinted>
  <dcterms:created xsi:type="dcterms:W3CDTF">2006-09-09T21:09:11Z</dcterms:created>
  <dcterms:modified xsi:type="dcterms:W3CDTF">2026-07-07T09:38:48Z</dcterms:modified>
</cp:coreProperties>
</file>