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ink/ink1.xml" ContentType="application/inkml+xml"/>
  <Override PartName="/ppt/notesSlides/notesSlide48.xml" ContentType="application/vnd.openxmlformats-officedocument.presentationml.notesSlide+xml"/>
  <Override PartName="/ppt/ink/ink2.xml" ContentType="application/inkml+xml"/>
  <Override PartName="/ppt/notesSlides/notesSlide49.xml" ContentType="application/vnd.openxmlformats-officedocument.presentationml.notesSlide+xml"/>
  <Override PartName="/ppt/ink/ink3.xml" ContentType="application/inkml+xml"/>
  <Override PartName="/ppt/notesSlides/notesSlide50.xml" ContentType="application/vnd.openxmlformats-officedocument.presentationml.notesSlide+xml"/>
  <Override PartName="/ppt/ink/ink4.xml" ContentType="application/inkml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360" r:id="rId2"/>
    <p:sldId id="337" r:id="rId3"/>
    <p:sldId id="259" r:id="rId4"/>
    <p:sldId id="364" r:id="rId5"/>
    <p:sldId id="357" r:id="rId6"/>
    <p:sldId id="265" r:id="rId7"/>
    <p:sldId id="266" r:id="rId8"/>
    <p:sldId id="268" r:id="rId9"/>
    <p:sldId id="269" r:id="rId10"/>
    <p:sldId id="350" r:id="rId11"/>
    <p:sldId id="267" r:id="rId12"/>
    <p:sldId id="358" r:id="rId13"/>
    <p:sldId id="354" r:id="rId14"/>
    <p:sldId id="345" r:id="rId15"/>
    <p:sldId id="346" r:id="rId16"/>
    <p:sldId id="276" r:id="rId17"/>
    <p:sldId id="277" r:id="rId18"/>
    <p:sldId id="278" r:id="rId19"/>
    <p:sldId id="279" r:id="rId20"/>
    <p:sldId id="280" r:id="rId21"/>
    <p:sldId id="282" r:id="rId22"/>
    <p:sldId id="281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3" r:id="rId31"/>
    <p:sldId id="294" r:id="rId32"/>
    <p:sldId id="297" r:id="rId33"/>
    <p:sldId id="272" r:id="rId34"/>
    <p:sldId id="351" r:id="rId35"/>
    <p:sldId id="298" r:id="rId36"/>
    <p:sldId id="296" r:id="rId37"/>
    <p:sldId id="303" r:id="rId38"/>
    <p:sldId id="304" r:id="rId39"/>
    <p:sldId id="313" r:id="rId40"/>
    <p:sldId id="338" r:id="rId41"/>
    <p:sldId id="323" r:id="rId42"/>
    <p:sldId id="368" r:id="rId43"/>
    <p:sldId id="326" r:id="rId44"/>
    <p:sldId id="366" r:id="rId45"/>
    <p:sldId id="367" r:id="rId46"/>
    <p:sldId id="369" r:id="rId47"/>
    <p:sldId id="305" r:id="rId48"/>
    <p:sldId id="344" r:id="rId49"/>
    <p:sldId id="353" r:id="rId50"/>
    <p:sldId id="352" r:id="rId51"/>
    <p:sldId id="339" r:id="rId52"/>
    <p:sldId id="342" r:id="rId53"/>
    <p:sldId id="343" r:id="rId54"/>
    <p:sldId id="315" r:id="rId55"/>
    <p:sldId id="321" r:id="rId56"/>
    <p:sldId id="306" r:id="rId57"/>
    <p:sldId id="370" r:id="rId58"/>
    <p:sldId id="284" r:id="rId59"/>
    <p:sldId id="318" r:id="rId60"/>
    <p:sldId id="317" r:id="rId61"/>
  </p:sldIdLst>
  <p:sldSz cx="9144000" cy="6858000" type="screen4x3"/>
  <p:notesSz cx="6888163" cy="100187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008000"/>
    <a:srgbClr val="7E694E"/>
    <a:srgbClr val="FF0066"/>
    <a:srgbClr val="C2CBCC"/>
    <a:srgbClr val="E0B9E1"/>
    <a:srgbClr val="CC99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6" autoAdjust="0"/>
    <p:restoredTop sz="95680" autoAdjust="0"/>
  </p:normalViewPr>
  <p:slideViewPr>
    <p:cSldViewPr>
      <p:cViewPr varScale="1">
        <p:scale>
          <a:sx n="111" d="100"/>
          <a:sy n="111" d="100"/>
        </p:scale>
        <p:origin x="732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t" anchorCtr="0" compatLnSpc="1">
            <a:prstTxWarp prst="textNoShape">
              <a:avLst/>
            </a:prstTxWarp>
          </a:bodyPr>
          <a:lstStyle>
            <a:lvl1pPr defTabSz="965631">
              <a:defRPr sz="1300"/>
            </a:lvl1pPr>
          </a:lstStyle>
          <a:p>
            <a:endParaRPr lang="de-DE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1550" y="2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t" anchorCtr="0" compatLnSpc="1">
            <a:prstTxWarp prst="textNoShape">
              <a:avLst/>
            </a:prstTxWarp>
          </a:bodyPr>
          <a:lstStyle>
            <a:lvl1pPr algn="r" defTabSz="965631">
              <a:defRPr sz="1300"/>
            </a:lvl1pPr>
          </a:lstStyle>
          <a:p>
            <a:endParaRPr lang="de-DE"/>
          </a:p>
        </p:txBody>
      </p:sp>
      <p:sp>
        <p:nvSpPr>
          <p:cNvPr id="137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516769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b" anchorCtr="0" compatLnSpc="1">
            <a:prstTxWarp prst="textNoShape">
              <a:avLst/>
            </a:prstTxWarp>
          </a:bodyPr>
          <a:lstStyle>
            <a:lvl1pPr defTabSz="965631">
              <a:defRPr sz="1300"/>
            </a:lvl1pPr>
          </a:lstStyle>
          <a:p>
            <a:endParaRPr lang="de-DE"/>
          </a:p>
        </p:txBody>
      </p:sp>
      <p:sp>
        <p:nvSpPr>
          <p:cNvPr id="137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1550" y="9516769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b" anchorCtr="0" compatLnSpc="1">
            <a:prstTxWarp prst="textNoShape">
              <a:avLst/>
            </a:prstTxWarp>
          </a:bodyPr>
          <a:lstStyle>
            <a:lvl1pPr algn="r" defTabSz="965631">
              <a:defRPr sz="1300"/>
            </a:lvl1pPr>
          </a:lstStyle>
          <a:p>
            <a:fld id="{EAA2FC1D-B3F7-4050-AEF9-8B63DBC8D70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32767" units="dev"/>
        </inkml:traceFormat>
        <inkml:channelProperties>
          <inkml:channelProperty channel="X" name="resolution" value="3971.75757" units="1/in"/>
          <inkml:channelProperty channel="Y" name="resolution" value="5295.24854" units="1/in"/>
          <inkml:channelProperty channel="F" name="resolution" value="0" units="1/dev"/>
        </inkml:channelProperties>
      </inkml:inkSource>
      <inkml:timestamp xml:id="ts0" timeString="2013-02-07T23:50:39.812"/>
    </inkml:context>
    <inkml:brush xml:id="br0">
      <inkml:brushProperty name="width" value="0.05292" units="cm"/>
      <inkml:brushProperty name="height" value="0.05292" units="cm"/>
      <inkml:brushProperty name="color" value="#CC00CC"/>
      <inkml:brushProperty name="fitToCurve" value="1"/>
    </inkml:brush>
  </inkml:definitions>
  <inkml:trace contextRef="#ctx0" brushRef="#br0">143 18 1161,'0'0'1935,"-18"-2"-387,18 2-258,0 0 129,0 0-516,0 0 0,0 0 0,0 0-258,-15 0-129,15 0 129,0 0-129,0 0 258,0 0-129,0 0 0,0 0 129,0 0-258,0 0 0,0 15 129,0-15-129,0 0 0,0 0 129,0 0-258,0 0 0,0 0 129,0 0-129,13 2 0,-13-2 0,0 0 0,0 0-129,0 0 258,0 0-258,15-6 0,-15 6 0,0 0 0,0 0-129,0 0 0,17-9-129,-17 9 129,0 0 0,0 0-129,17-2 129,-17 2-129,0 0 129,15-4 0,-15 4-129,0 0 129,0 0-129,19-4 129,-19 4-129,0 0 0,15-3 258,-15 3-258,0 0 0,17-4 0,-17 4 0,0 0 0,19-1 129,-19 1-129,0 0 0,21 0 0,-21 0 0,0 0 0,20 0 0,-20 0 0,0 0 0,19 16 0,-19-16 0,0 0 0,20 17 0,-20-17 0,12 18 0,-12-18 0,9 15 0,-9-15 0,9 15 0,-9-15 0,1 17 0,-1-17 0,0 0 0,0 23 129,0-23-129,0 0 0,0 15 0,0-15 0,0 0 129,0 0-129,0 17 0,0-17 0,0 0 129,0 0-129,-7 16 0,7-16 0,0 0 0,-15 11 129,15-11-258,0 0 258,-21 12-258,21-12 129,0 0 0,-20 9 0,20-9 0,0 0 0,-19 6 129,19-6-129,0 0 0,-18 6 0,18-6 0,0 0 0,-18 11 0,18-11 0,0 0 0,-18 12 0,18-12 0,0 0 0,-20 17 0,20-17 0,0 0 0,-15 16 0,15-16 0,0 0 0,0 0 0,-16 17 0,16-17 0,0 0 0,0 0 0,0 0 0,0 0-129,0 0 129,0 0 129,0 0-129,0 0 0,0 0 0,0 0 0,0 0 0,0 0 0,0 0 129,-19 13-129,19-13 0,0 0 0,0 0 0,0 0 129,0 0-129,0 0 0,0 0 129,0 0-129,0 0 129,0 0-129,0 0 0,0 0 0,0 0 0,0 0 0,0 0 0,0 0 0,0 0 0,0 0 0,0 0 0,0 0 0,0 17 0,0-17 0,0 0 0,0 0 0,8 21 129,-8-21-129,0 0 0,15 12 0,-15-12 129,0 0-129,0 0 0,17 13 0,-17-13 0,0 0 0,18 4 0,-18-4 0,0 0 0,0 0 129,18 5-129,-18-5 0,0 0 0,0 0 0,19 7 0,-19-7 0,0 0 129,0 0-129,18 3 0,-18-3 0,0 0 0,0 0 0,17 7 0,-17-7 0,0 0 0,0 0 0,12 17 0,-12-17 0,0 0 0,0 0 0,13 16 0,-13-16 0,0 0 129,0 0-129,0 0 0,0 0 0,14 15 129,-14-15-129,0 0 0,0 0 129,1 16-129,-1-16 129,0 0-129,0 19 129,0-19 0,0 0-129,-1 21 129,1-21 0,0 0 0,-12 15 0,12-15-129,0 0 129,0 0-129,-20 19 129,20-19-129,0 0 129,0 0 0,-16 14-129,16-14 129,0 0-129,-17 13 129,17-13-129,0 0 0,-16 12 129,16-12-129,0 0 0,0 0 0,-20 13 129,20-13-129,0 0 129,0 0-129,-19 9 0,19-9 0,0 0 129,-15 5-129,15-5 129,0 0-129,0 0 0,-17 5 129,17-5-129,0 0 129,0 0-129,-20 6 0,20-6 0,0 0 129,0 0-129,-18 2 129,18-2-129,0 0 129,-19 0-129,19 0 129,0 0-129,-23 3 0,23-3 129,-15 1-129,15-1 0,-16 4 129,16-4-129,0 0 0,-20 3 0,20-3 0,0 0 0,0 0 0,-16 2 0,16-2 0,0 0 0,0 0 0,0 0 0,0 0 0,0 0 0,-15 4 0,15-4 0,0 0 0,0 0 0,0 0 0,0 0 0,0 0 0,0 0 129,0 0-129,0 0-129,0 0 129,0 0-258,0 0-258,0 0-258,0 0-516,-6 15-2451,6-15-1290,0 0-258,-11 15-258,11-15-129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3-02-07T23:52:11.578"/>
    </inkml:context>
    <inkml:brush xml:id="br0">
      <inkml:brushProperty name="width" value="0.05292" units="cm"/>
      <inkml:brushProperty name="height" value="0.05292" units="cm"/>
      <inkml:brushProperty name="color" value="#CC00CC"/>
      <inkml:brushProperty name="fitToCurv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3-02-07T23:52:11.578"/>
    </inkml:context>
    <inkml:brush xml:id="br0">
      <inkml:brushProperty name="width" value="0.05292" units="cm"/>
      <inkml:brushProperty name="height" value="0.05292" units="cm"/>
      <inkml:brushProperty name="color" value="#CC00CC"/>
      <inkml:brushProperty name="fitToCurv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3-02-07T23:52:11.578"/>
    </inkml:context>
    <inkml:brush xml:id="br0">
      <inkml:brushProperty name="width" value="0.05292" units="cm"/>
      <inkml:brushProperty name="height" value="0.05292" units="cm"/>
      <inkml:brushProperty name="color" value="#CC00CC"/>
      <inkml:brushProperty name="fitToCurv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t" anchorCtr="0" compatLnSpc="1">
            <a:prstTxWarp prst="textNoShape">
              <a:avLst/>
            </a:prstTxWarp>
          </a:bodyPr>
          <a:lstStyle>
            <a:lvl1pPr defTabSz="965631">
              <a:defRPr sz="1300"/>
            </a:lvl1pPr>
          </a:lstStyle>
          <a:p>
            <a:endParaRPr lang="de-DE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1550" y="2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t" anchorCtr="0" compatLnSpc="1">
            <a:prstTxWarp prst="textNoShape">
              <a:avLst/>
            </a:prstTxWarp>
          </a:bodyPr>
          <a:lstStyle>
            <a:lvl1pPr algn="r" defTabSz="965631">
              <a:defRPr sz="1300"/>
            </a:lvl1pPr>
          </a:lstStyle>
          <a:p>
            <a:endParaRPr lang="de-DE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1388" y="754063"/>
            <a:ext cx="5005387" cy="37544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509" y="4758384"/>
            <a:ext cx="5511147" cy="450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516769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b" anchorCtr="0" compatLnSpc="1">
            <a:prstTxWarp prst="textNoShape">
              <a:avLst/>
            </a:prstTxWarp>
          </a:bodyPr>
          <a:lstStyle>
            <a:lvl1pPr defTabSz="965631">
              <a:defRPr sz="1300"/>
            </a:lvl1pPr>
          </a:lstStyle>
          <a:p>
            <a:endParaRPr lang="de-DE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1550" y="9516769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b" anchorCtr="0" compatLnSpc="1">
            <a:prstTxWarp prst="textNoShape">
              <a:avLst/>
            </a:prstTxWarp>
          </a:bodyPr>
          <a:lstStyle>
            <a:lvl1pPr algn="r" defTabSz="965631">
              <a:defRPr sz="1300"/>
            </a:lvl1pPr>
          </a:lstStyle>
          <a:p>
            <a:fld id="{30B04DDE-B401-4743-A1B0-BB8C1D35D585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48F96-5CCA-CBC4-55E3-D6598B30C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038251C-B1AC-97A9-3E72-B9D105E2C1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FDC0D3-5EE4-468B-8EC6-1141A6CB5259}" type="slidenum">
              <a:rPr lang="de-DE"/>
              <a:pPr/>
              <a:t>1</a:t>
            </a:fld>
            <a:endParaRPr lang="de-DE"/>
          </a:p>
        </p:txBody>
      </p:sp>
      <p:sp>
        <p:nvSpPr>
          <p:cNvPr id="136194" name="Rectangle 2">
            <a:extLst>
              <a:ext uri="{FF2B5EF4-FFF2-40B4-BE49-F238E27FC236}">
                <a16:creationId xmlns:a16="http://schemas.microsoft.com/office/drawing/2014/main" id="{D681F36A-E59D-16CD-03C4-1D61D6E1F3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2475"/>
            <a:ext cx="5005387" cy="3756025"/>
          </a:xfrm>
          <a:ln/>
        </p:spPr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2F3FADD6-1E41-C392-1134-B044A5D9BE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9450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8A9F5E-6776-4F33-94C0-46E801E9932D}" type="slidenum">
              <a:rPr lang="de-DE"/>
              <a:pPr/>
              <a:t>2</a:t>
            </a:fld>
            <a:endParaRPr lang="de-DE"/>
          </a:p>
        </p:txBody>
      </p:sp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2475"/>
            <a:ext cx="5005387" cy="3756025"/>
          </a:xfrm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6C3A0D-E6FF-4FB5-AAEB-33B45B2B0CEC}" type="slidenum">
              <a:rPr lang="de-DE"/>
              <a:pPr/>
              <a:t>3</a:t>
            </a:fld>
            <a:endParaRPr lang="de-DE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719C0F-4F4C-4BAF-8828-9BEFC0C649CE}" type="slidenum">
              <a:rPr lang="de-DE"/>
              <a:pPr/>
              <a:t>4</a:t>
            </a:fld>
            <a:endParaRPr lang="de-DE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3A8714-D4EE-47D4-875F-4322538821D8}" type="slidenum">
              <a:rPr lang="de-DE"/>
              <a:pPr/>
              <a:t>5</a:t>
            </a:fld>
            <a:endParaRPr lang="de-DE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FFF240-879E-4AB9-99FD-8AE973723302}" type="slidenum">
              <a:rPr lang="de-DE"/>
              <a:pPr/>
              <a:t>6</a:t>
            </a:fld>
            <a:endParaRPr lang="de-DE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8135BB-1825-40C5-B88C-82005FCBF170}" type="slidenum">
              <a:rPr lang="de-DE"/>
              <a:pPr/>
              <a:t>7</a:t>
            </a:fld>
            <a:endParaRPr lang="de-DE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BE7CE6-EDD9-4548-B700-479835C823D4}" type="slidenum">
              <a:rPr lang="de-DE"/>
              <a:pPr/>
              <a:t>8</a:t>
            </a:fld>
            <a:endParaRPr lang="de-DE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012B09-AED1-4D62-926F-3825DD6BFC32}" type="slidenum">
              <a:rPr lang="de-DE"/>
              <a:pPr/>
              <a:t>9</a:t>
            </a:fld>
            <a:endParaRPr lang="de-DE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012B09-AED1-4D62-926F-3825DD6BFC32}" type="slidenum">
              <a:rPr lang="de-DE"/>
              <a:pPr/>
              <a:t>10</a:t>
            </a:fld>
            <a:endParaRPr lang="de-DE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8F1AA9-2B3F-4B02-8718-3B8EDC73AC43}" type="slidenum">
              <a:rPr lang="de-DE"/>
              <a:pPr/>
              <a:t>11</a:t>
            </a:fld>
            <a:endParaRPr lang="de-DE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0A9901B-92D4-4FBD-8835-B41B22009D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5647D1-D473-42A9-8A5F-B684262A5E3F}" type="slidenum">
              <a:rPr lang="de-DE" altLang="de-DE"/>
              <a:pPr/>
              <a:t>12</a:t>
            </a:fld>
            <a:endParaRPr lang="de-DE" altLang="de-DE"/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2E56556C-F10F-48B8-99C4-F5D484A4BE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F0930D55-90EE-48D6-9ED6-2152C6F972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7454FAD-F570-4E93-97A0-5067CD87C0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576441-D200-4DFA-B3EC-2ABAE9397DFE}" type="slidenum">
              <a:rPr lang="de-DE" altLang="de-DE"/>
              <a:pPr/>
              <a:t>13</a:t>
            </a:fld>
            <a:endParaRPr lang="de-DE" altLang="de-DE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C0B479FC-D967-4DFD-9516-FB89A99731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CD6D0BC1-E3A9-4BE0-8ED3-56EFBFB828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3208FE-CC71-4244-8BDC-D60458F530CF}" type="slidenum">
              <a:rPr lang="de-DE"/>
              <a:pPr/>
              <a:t>14</a:t>
            </a:fld>
            <a:endParaRPr lang="de-DE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3208FE-CC71-4244-8BDC-D60458F530CF}" type="slidenum">
              <a:rPr lang="de-DE"/>
              <a:pPr/>
              <a:t>15</a:t>
            </a:fld>
            <a:endParaRPr lang="de-DE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EE6222-DABF-44EA-BF09-4AE81B5212D5}" type="slidenum">
              <a:rPr lang="de-DE"/>
              <a:pPr/>
              <a:t>16</a:t>
            </a:fld>
            <a:endParaRPr lang="de-DE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81355A-9988-4B54-A924-A9900998ABFD}" type="slidenum">
              <a:rPr lang="de-DE"/>
              <a:pPr/>
              <a:t>17</a:t>
            </a:fld>
            <a:endParaRPr lang="de-DE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7BF651-8F00-465F-9F05-EC59689429F5}" type="slidenum">
              <a:rPr lang="de-DE"/>
              <a:pPr/>
              <a:t>18</a:t>
            </a:fld>
            <a:endParaRPr lang="de-DE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86AE5C-2504-4B7E-B25C-2451CE8D8A13}" type="slidenum">
              <a:rPr lang="de-DE"/>
              <a:pPr/>
              <a:t>19</a:t>
            </a:fld>
            <a:endParaRPr lang="de-DE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672E6C-6572-40F8-BD49-C1A3A299CFD0}" type="slidenum">
              <a:rPr lang="de-DE"/>
              <a:pPr/>
              <a:t>20</a:t>
            </a:fld>
            <a:endParaRPr lang="de-DE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0F0D14-D76D-4EB5-BF89-9B94E66A172C}" type="slidenum">
              <a:rPr lang="de-DE"/>
              <a:pPr/>
              <a:t>21</a:t>
            </a:fld>
            <a:endParaRPr lang="de-DE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E2FBE2-673C-4673-9617-895F04683E72}" type="slidenum">
              <a:rPr lang="de-DE"/>
              <a:pPr/>
              <a:t>22</a:t>
            </a:fld>
            <a:endParaRPr lang="de-DE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F2B77B-26D2-47B3-9560-A0277813DCCC}" type="slidenum">
              <a:rPr lang="de-DE"/>
              <a:pPr/>
              <a:t>23</a:t>
            </a:fld>
            <a:endParaRPr lang="de-DE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14F052-23E8-4411-8522-51CEF9D6C785}" type="slidenum">
              <a:rPr lang="de-DE"/>
              <a:pPr/>
              <a:t>24</a:t>
            </a:fld>
            <a:endParaRPr lang="de-DE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147F11-CD54-4D31-968B-C307106C256F}" type="slidenum">
              <a:rPr lang="de-DE"/>
              <a:pPr/>
              <a:t>25</a:t>
            </a:fld>
            <a:endParaRPr lang="de-DE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B086ED-6C4A-4AF3-B4F6-D8F768B4C993}" type="slidenum">
              <a:rPr lang="de-DE"/>
              <a:pPr/>
              <a:t>26</a:t>
            </a:fld>
            <a:endParaRPr lang="de-DE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C3078B-CE19-4DF1-A858-68F7E55BBD62}" type="slidenum">
              <a:rPr lang="de-DE"/>
              <a:pPr/>
              <a:t>27</a:t>
            </a:fld>
            <a:endParaRPr lang="de-DE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AC943D-1670-43F2-97D0-700089DFFC4B}" type="slidenum">
              <a:rPr lang="de-DE"/>
              <a:pPr/>
              <a:t>28</a:t>
            </a:fld>
            <a:endParaRPr lang="de-DE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CD399E-B32B-4D9C-9813-53CB359C21CE}" type="slidenum">
              <a:rPr lang="de-DE"/>
              <a:pPr/>
              <a:t>29</a:t>
            </a:fld>
            <a:endParaRPr lang="de-DE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996E0F-BA94-46B2-BF5B-21A7B5327E11}" type="slidenum">
              <a:rPr lang="de-DE"/>
              <a:pPr/>
              <a:t>30</a:t>
            </a:fld>
            <a:endParaRPr lang="de-DE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5E7712-EAA6-4BBA-822C-72F053D1B099}" type="slidenum">
              <a:rPr lang="de-DE"/>
              <a:pPr/>
              <a:t>31</a:t>
            </a:fld>
            <a:endParaRPr lang="de-DE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3B613A-9754-40BB-8B02-58CB54BF5229}" type="slidenum">
              <a:rPr lang="de-DE"/>
              <a:pPr/>
              <a:t>32</a:t>
            </a:fld>
            <a:endParaRPr lang="de-D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2393DD-B522-450B-A05A-11659EAA0758}" type="slidenum">
              <a:rPr lang="de-DE"/>
              <a:pPr/>
              <a:t>33</a:t>
            </a:fld>
            <a:endParaRPr lang="de-DE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2393DD-B522-450B-A05A-11659EAA0758}" type="slidenum">
              <a:rPr lang="de-DE"/>
              <a:pPr/>
              <a:t>34</a:t>
            </a:fld>
            <a:endParaRPr lang="de-DE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3B6E78-3294-4FEB-B440-79B7301EA4FA}" type="slidenum">
              <a:rPr lang="de-DE"/>
              <a:pPr/>
              <a:t>35</a:t>
            </a:fld>
            <a:endParaRPr lang="de-DE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D31FCB-A5EB-4331-83C7-60F54EEB6793}" type="slidenum">
              <a:rPr lang="de-DE"/>
              <a:pPr/>
              <a:t>36</a:t>
            </a:fld>
            <a:endParaRPr lang="de-DE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DF7581-4D91-49E2-A9F8-573BDCC6AACC}" type="slidenum">
              <a:rPr lang="de-DE"/>
              <a:pPr/>
              <a:t>37</a:t>
            </a:fld>
            <a:endParaRPr lang="de-DE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B6AD8D-FCFE-45FB-A4F0-360C4F88C132}" type="slidenum">
              <a:rPr lang="de-DE"/>
              <a:pPr/>
              <a:t>38</a:t>
            </a:fld>
            <a:endParaRPr lang="de-DE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3A9B68-CFD3-4DF0-95FC-170867FA6E7D}" type="slidenum">
              <a:rPr lang="de-DE"/>
              <a:pPr/>
              <a:t>39</a:t>
            </a:fld>
            <a:endParaRPr lang="de-DE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300F5D-F22F-47C0-A36C-B349969F92F3}" type="slidenum">
              <a:rPr lang="de-DE"/>
              <a:pPr/>
              <a:t>40</a:t>
            </a:fld>
            <a:endParaRPr lang="de-DE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060015-9740-40E2-B16B-02B64B8E24BC}" type="slidenum">
              <a:rPr lang="de-DE"/>
              <a:pPr/>
              <a:t>41</a:t>
            </a:fld>
            <a:endParaRPr lang="de-DE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C1DAD4-DA29-4500-951F-AF0050FBBDE8}" type="slidenum">
              <a:rPr lang="de-DE"/>
              <a:pPr/>
              <a:t>42</a:t>
            </a:fld>
            <a:endParaRPr lang="de-DE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2475"/>
            <a:ext cx="5005387" cy="3756025"/>
          </a:xfrm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C1DAD4-DA29-4500-951F-AF0050FBBDE8}" type="slidenum">
              <a:rPr lang="de-DE"/>
              <a:pPr/>
              <a:t>43</a:t>
            </a:fld>
            <a:endParaRPr lang="de-DE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2475"/>
            <a:ext cx="5005387" cy="3756025"/>
          </a:xfrm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F6764E-E61F-4DCF-A7A4-DF3466FDA52E}" type="slidenum">
              <a:rPr lang="de-DE"/>
              <a:pPr/>
              <a:t>44</a:t>
            </a:fld>
            <a:endParaRPr lang="de-DE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52475"/>
            <a:ext cx="5006975" cy="3756025"/>
          </a:xfrm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5672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B8E3D0-9D42-4A85-9E01-7FB45DA47931}" type="slidenum">
              <a:rPr lang="de-DE"/>
              <a:pPr/>
              <a:t>45</a:t>
            </a:fld>
            <a:endParaRPr lang="de-DE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52475"/>
            <a:ext cx="5006975" cy="3756025"/>
          </a:xfrm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86700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6FCC1-DEDE-8171-7A14-82ABB2BA5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E7010BC-1C70-7B14-4202-14A487F06D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17F436-18FA-4D21-AC0A-CB23C251318B}" type="slidenum">
              <a:rPr lang="de-DE"/>
              <a:pPr/>
              <a:t>46</a:t>
            </a:fld>
            <a:endParaRPr lang="de-DE"/>
          </a:p>
        </p:txBody>
      </p:sp>
      <p:sp>
        <p:nvSpPr>
          <p:cNvPr id="162818" name="Rectangle 2">
            <a:extLst>
              <a:ext uri="{FF2B5EF4-FFF2-40B4-BE49-F238E27FC236}">
                <a16:creationId xmlns:a16="http://schemas.microsoft.com/office/drawing/2014/main" id="{27BE12F8-C903-032E-A503-137FA45076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2475"/>
            <a:ext cx="5005387" cy="3756025"/>
          </a:xfrm>
          <a:ln/>
        </p:spPr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0ABD8EBB-E185-15BB-F59C-CEDECC2A40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7860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AA0D0-9DB4-439F-BB23-D7DC04D192F2}" type="slidenum">
              <a:rPr lang="de-DE"/>
              <a:pPr/>
              <a:t>47</a:t>
            </a:fld>
            <a:endParaRPr lang="de-DE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AA0D0-9DB4-439F-BB23-D7DC04D192F2}" type="slidenum">
              <a:rPr lang="de-DE"/>
              <a:pPr/>
              <a:t>48</a:t>
            </a:fld>
            <a:endParaRPr lang="de-DE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AA0D0-9DB4-439F-BB23-D7DC04D192F2}" type="slidenum">
              <a:rPr lang="de-DE"/>
              <a:pPr/>
              <a:t>49</a:t>
            </a:fld>
            <a:endParaRPr lang="de-DE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52475"/>
            <a:ext cx="5006975" cy="3756025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AA0D0-9DB4-439F-BB23-D7DC04D192F2}" type="slidenum">
              <a:rPr lang="de-DE"/>
              <a:pPr/>
              <a:t>50</a:t>
            </a:fld>
            <a:endParaRPr lang="de-DE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52475"/>
            <a:ext cx="5006975" cy="3756025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AA0D0-9DB4-439F-BB23-D7DC04D192F2}" type="slidenum">
              <a:rPr lang="de-DE"/>
              <a:pPr/>
              <a:t>51</a:t>
            </a:fld>
            <a:endParaRPr lang="de-DE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AA0D0-9DB4-439F-BB23-D7DC04D192F2}" type="slidenum">
              <a:rPr lang="de-DE"/>
              <a:pPr/>
              <a:t>52</a:t>
            </a:fld>
            <a:endParaRPr lang="de-DE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AA0D0-9DB4-439F-BB23-D7DC04D192F2}" type="slidenum">
              <a:rPr lang="de-DE"/>
              <a:pPr/>
              <a:t>53</a:t>
            </a:fld>
            <a:endParaRPr lang="de-DE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2C89F3-06D1-46D7-9350-784BED6EE950}" type="slidenum">
              <a:rPr lang="de-DE"/>
              <a:pPr/>
              <a:t>54</a:t>
            </a:fld>
            <a:endParaRPr lang="de-DE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658E3D-13F3-4859-8DB4-A92F5D8B721A}" type="slidenum">
              <a:rPr lang="de-DE"/>
              <a:pPr/>
              <a:t>55</a:t>
            </a:fld>
            <a:endParaRPr lang="de-DE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5A6840-B47F-4F47-9713-3FBFB0E2C20C}" type="slidenum">
              <a:rPr lang="de-DE"/>
              <a:pPr/>
              <a:t>56</a:t>
            </a:fld>
            <a:endParaRPr lang="de-DE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5363" y="769938"/>
            <a:ext cx="5113337" cy="3835400"/>
          </a:xfrm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931D8-6C27-A606-756D-51BBFE85B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380BE04-B91E-CF5B-C44B-BE4E838CC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D290D3-7AC3-47FD-9833-2C39C8BA3227}" type="slidenum">
              <a:rPr lang="de-DE"/>
              <a:pPr/>
              <a:t>57</a:t>
            </a:fld>
            <a:endParaRPr lang="de-DE"/>
          </a:p>
        </p:txBody>
      </p:sp>
      <p:sp>
        <p:nvSpPr>
          <p:cNvPr id="134146" name="Rectangle 2">
            <a:extLst>
              <a:ext uri="{FF2B5EF4-FFF2-40B4-BE49-F238E27FC236}">
                <a16:creationId xmlns:a16="http://schemas.microsoft.com/office/drawing/2014/main" id="{A1F92DD7-C0B7-91BA-9076-B508A6A27F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94EEA9A1-3161-F6D3-9FE4-9F8E7E8535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279756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AC49ED-4996-42CD-91AB-BC92F5DDD52C}" type="slidenum">
              <a:rPr lang="de-DE"/>
              <a:pPr/>
              <a:t>58</a:t>
            </a:fld>
            <a:endParaRPr lang="de-DE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99018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719862-1DA5-47CF-9777-ECDBCB5ECEEF}" type="slidenum">
              <a:rPr lang="de-DE"/>
              <a:pPr/>
              <a:t>59</a:t>
            </a:fld>
            <a:endParaRPr lang="de-DE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FDC0D3-5EE4-468B-8EC6-1141A6CB5259}" type="slidenum">
              <a:rPr lang="de-DE"/>
              <a:pPr/>
              <a:t>60</a:t>
            </a:fld>
            <a:endParaRPr lang="de-DE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0F3253-5A83-4D97-9066-210E87000527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2A1E2D-43D4-4E77-8467-A1BC87684CDA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5C453-D1EC-45C1-B992-B1A43C9FF99A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9897E-EE11-448C-ACEC-8DCBC25982A0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4BBDB5-25C6-4E67-A128-02BA698DA1D6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E119E-5FCE-4E4F-AF94-E8CF712935DE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6B2D-6B4D-41D3-80F5-5B6A47101E07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6964AF-BAE5-49A6-B079-B374C60BD8F5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DE3A33-E8D9-45FF-AE57-DA01A15FC7A5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27895E-3F34-4AD0-A3EE-14CE4A29E046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7FEFC2-2AC5-4824-AF82-AB48B3D29747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5F5484E-10E9-4C31-8660-A60BFACEC2D1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8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11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wmf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4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12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12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12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2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2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0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hyperlink" Target="file:///D:\mathe-lehramt\geschichte\riemann\riemann-int.mn" TargetMode="External"/><Relationship Id="rId5" Type="http://schemas.openxmlformats.org/officeDocument/2006/relationships/image" Target="../media/image2.wmf"/><Relationship Id="rId10" Type="http://schemas.openxmlformats.org/officeDocument/2006/relationships/image" Target="../media/image560.png"/><Relationship Id="rId4" Type="http://schemas.openxmlformats.org/officeDocument/2006/relationships/oleObject" Target="../embeddings/oleObject22.bin"/><Relationship Id="rId9" Type="http://schemas.openxmlformats.org/officeDocument/2006/relationships/image" Target="../media/image5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3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2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9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.xm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0.png"/><Relationship Id="rId5" Type="http://schemas.openxmlformats.org/officeDocument/2006/relationships/customXml" Target="../ink/ink2.xml"/><Relationship Id="rId4" Type="http://schemas.openxmlformats.org/officeDocument/2006/relationships/image" Target="../media/image5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customXml" Target="../ink/ink3.xml"/><Relationship Id="rId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9.jpe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customXml" Target="../ink/ink4.xml"/><Relationship Id="rId4" Type="http://schemas.openxmlformats.org/officeDocument/2006/relationships/image" Target="../media/image6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7.png"/><Relationship Id="rId4" Type="http://schemas.openxmlformats.org/officeDocument/2006/relationships/image" Target="../media/image2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2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2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12.wmf"/><Relationship Id="rId4" Type="http://schemas.openxmlformats.org/officeDocument/2006/relationships/oleObject" Target="../embeddings/oleObject3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3AA0F-A218-3F3F-ED20-60253F60F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>
            <a:extLst>
              <a:ext uri="{FF2B5EF4-FFF2-40B4-BE49-F238E27FC236}">
                <a16:creationId xmlns:a16="http://schemas.microsoft.com/office/drawing/2014/main" id="{CCF6E9B8-C7B6-B8C2-159A-69B683904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3944" y="1192436"/>
            <a:ext cx="2945162" cy="418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9634" name="Rectangle 2">
            <a:extLst>
              <a:ext uri="{FF2B5EF4-FFF2-40B4-BE49-F238E27FC236}">
                <a16:creationId xmlns:a16="http://schemas.microsoft.com/office/drawing/2014/main" id="{9289E31A-C6D1-8B25-636B-A2C7FAE9DBF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16581" y="313609"/>
            <a:ext cx="7336931" cy="863600"/>
          </a:xfrm>
        </p:spPr>
        <p:txBody>
          <a:bodyPr/>
          <a:lstStyle/>
          <a:p>
            <a:r>
              <a:rPr lang="de-D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</a:rPr>
              <a:t>Bernhard Riemann</a:t>
            </a:r>
          </a:p>
        </p:txBody>
      </p:sp>
      <p:sp>
        <p:nvSpPr>
          <p:cNvPr id="69638" name="Rectangle 6">
            <a:extLst>
              <a:ext uri="{FF2B5EF4-FFF2-40B4-BE49-F238E27FC236}">
                <a16:creationId xmlns:a16="http://schemas.microsoft.com/office/drawing/2014/main" id="{87947E07-8403-B0AD-CC5A-421A3A721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69639" name="Object 7">
            <a:extLst>
              <a:ext uri="{FF2B5EF4-FFF2-40B4-BE49-F238E27FC236}">
                <a16:creationId xmlns:a16="http://schemas.microsoft.com/office/drawing/2014/main" id="{8395FADE-D8BB-6478-4CBB-D6889E3210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50" y="313609"/>
          <a:ext cx="1169144" cy="5396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69639" name="Object 7">
                        <a:extLst>
                          <a:ext uri="{FF2B5EF4-FFF2-40B4-BE49-F238E27FC236}">
                            <a16:creationId xmlns:a16="http://schemas.microsoft.com/office/drawing/2014/main" id="{8395FADE-D8BB-6478-4CBB-D6889E3210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50" y="313609"/>
                        <a:ext cx="1169144" cy="53968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9642" name="Picture 10" descr="RIEMAG2">
            <a:extLst>
              <a:ext uri="{FF2B5EF4-FFF2-40B4-BE49-F238E27FC236}">
                <a16:creationId xmlns:a16="http://schemas.microsoft.com/office/drawing/2014/main" id="{72456778-D07B-F65E-B14B-67748BB2E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913" y="1557338"/>
            <a:ext cx="2662237" cy="3816350"/>
          </a:xfrm>
          <a:prstGeom prst="rect">
            <a:avLst/>
          </a:prstGeom>
          <a:noFill/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2E0C2139-0842-BF7A-F2C9-9DD158B7D0F5}"/>
              </a:ext>
            </a:extLst>
          </p:cNvPr>
          <p:cNvSpPr/>
          <p:nvPr/>
        </p:nvSpPr>
        <p:spPr>
          <a:xfrm>
            <a:off x="3507631" y="1021267"/>
            <a:ext cx="408870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zum 200. </a:t>
            </a:r>
          </a:p>
          <a:p>
            <a:pPr algn="ctr"/>
            <a:r>
              <a:rPr lang="de-DE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Geburtstag</a:t>
            </a:r>
          </a:p>
          <a:p>
            <a:pPr algn="ctr"/>
            <a:r>
              <a:rPr lang="de-D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</a:rPr>
              <a:t>2026</a:t>
            </a:r>
            <a:r>
              <a:rPr lang="de-D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de-DE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Text Box 8">
            <a:extLst>
              <a:ext uri="{FF2B5EF4-FFF2-40B4-BE49-F238E27FC236}">
                <a16:creationId xmlns:a16="http://schemas.microsoft.com/office/drawing/2014/main" id="{B445E132-4B09-222D-8C2B-ECB9B73DA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79" y="6535838"/>
            <a:ext cx="8964041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</a:t>
            </a:r>
            <a:r>
              <a:rPr lang="de-DE" sz="1200" dirty="0" err="1">
                <a:solidFill>
                  <a:schemeClr val="tx2"/>
                </a:solidFill>
              </a:rPr>
              <a:t>www.mathematik-verstehen.de</a:t>
            </a:r>
            <a:r>
              <a:rPr lang="de-DE" sz="1200" dirty="0">
                <a:solidFill>
                  <a:schemeClr val="tx2"/>
                </a:solidFill>
              </a:rPr>
              <a:t> --&gt; Geschichte --&gt; Riemann, Folie 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CC666776-0AAB-0638-3436-4ED82FC767F9}"/>
              </a:ext>
            </a:extLst>
          </p:cNvPr>
          <p:cNvSpPr txBox="1">
            <a:spLocks/>
          </p:cNvSpPr>
          <p:nvPr/>
        </p:nvSpPr>
        <p:spPr bwMode="auto">
          <a:xfrm>
            <a:off x="7010400" y="6523857"/>
            <a:ext cx="2133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60F3253-5A83-4D97-9066-210E87000527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646172A-DE47-4D80-4C98-83A1A4DE2BFF}"/>
              </a:ext>
            </a:extLst>
          </p:cNvPr>
          <p:cNvSpPr txBox="1"/>
          <p:nvPr/>
        </p:nvSpPr>
        <p:spPr>
          <a:xfrm>
            <a:off x="4124535" y="3714083"/>
            <a:ext cx="22894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/>
              <a:t>Breselenz</a:t>
            </a:r>
            <a:r>
              <a:rPr lang="de-DE" dirty="0"/>
              <a:t> </a:t>
            </a:r>
          </a:p>
          <a:p>
            <a:pPr algn="ctr"/>
            <a:r>
              <a:rPr lang="de-DE" dirty="0"/>
              <a:t>17. September </a:t>
            </a:r>
          </a:p>
          <a:p>
            <a:pPr algn="ctr"/>
            <a:r>
              <a:rPr lang="de-DE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79204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65425" y="414338"/>
            <a:ext cx="5545237" cy="834051"/>
          </a:xfrm>
        </p:spPr>
        <p:txBody>
          <a:bodyPr/>
          <a:lstStyle/>
          <a:p>
            <a:r>
              <a:rPr lang="de-DE" dirty="0"/>
              <a:t>Bernhard Riemann</a:t>
            </a:r>
          </a:p>
        </p:txBody>
      </p:sp>
      <p:pic>
        <p:nvPicPr>
          <p:cNvPr id="1699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557338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9989" name="Picture 5" descr="Jubilogo plus Oran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773238"/>
            <a:ext cx="1284287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9990" name="Rectangle 6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69991" name="Object 7"/>
          <p:cNvGraphicFramePr>
            <a:graphicFrameLocks noChangeAspect="1"/>
          </p:cNvGraphicFramePr>
          <p:nvPr/>
        </p:nvGraphicFramePr>
        <p:xfrm>
          <a:off x="0" y="-26988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" imgH="647700" progId="Equation.DSMT4">
                  <p:embed/>
                </p:oleObj>
              </mc:Choice>
              <mc:Fallback>
                <p:oleObj name="Equation" r:id="rId5" imgW="228600" imgH="647700" progId="Equation.DSMT4">
                  <p:embed/>
                  <p:pic>
                    <p:nvPicPr>
                      <p:cNvPr id="16999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26988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9994" name="Picture 10" descr="globus-2-europa-super-tr-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95738" y="1412875"/>
            <a:ext cx="2373312" cy="2420938"/>
          </a:xfrm>
          <a:prstGeom prst="rect">
            <a:avLst/>
          </a:prstGeom>
          <a:noFill/>
        </p:spPr>
      </p:pic>
      <p:sp>
        <p:nvSpPr>
          <p:cNvPr id="169996" name="Rectangle 12"/>
          <p:cNvSpPr>
            <a:spLocks noChangeArrowheads="1"/>
          </p:cNvSpPr>
          <p:nvPr/>
        </p:nvSpPr>
        <p:spPr bwMode="auto">
          <a:xfrm>
            <a:off x="1102056" y="2245877"/>
            <a:ext cx="295116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de-DE" sz="2800" dirty="0"/>
              <a:t>Weltweite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de-DE" sz="2800" dirty="0"/>
              <a:t>Berühmtheit</a:t>
            </a:r>
          </a:p>
        </p:txBody>
      </p:sp>
      <p:pic>
        <p:nvPicPr>
          <p:cNvPr id="169999" name="Picture 15" descr="int-fragez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24800" y="333375"/>
            <a:ext cx="1219200" cy="4257675"/>
          </a:xfrm>
          <a:prstGeom prst="rect">
            <a:avLst/>
          </a:prstGeom>
          <a:noFill/>
        </p:spPr>
      </p:pic>
      <p:sp>
        <p:nvSpPr>
          <p:cNvPr id="2" name="Text Box 8">
            <a:extLst>
              <a:ext uri="{FF2B5EF4-FFF2-40B4-BE49-F238E27FC236}">
                <a16:creationId xmlns:a16="http://schemas.microsoft.com/office/drawing/2014/main" id="{B26EFB29-8B75-992C-7CBB-6E090A9BC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79" y="6490121"/>
            <a:ext cx="8964041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</a:t>
            </a:r>
            <a:r>
              <a:rPr lang="de-DE" sz="1200" dirty="0" err="1">
                <a:solidFill>
                  <a:schemeClr val="tx2"/>
                </a:solidFill>
              </a:rPr>
              <a:t>www.mathematik-verstehen.de</a:t>
            </a:r>
            <a:r>
              <a:rPr lang="de-DE" sz="1200" dirty="0">
                <a:solidFill>
                  <a:schemeClr val="tx2"/>
                </a:solidFill>
              </a:rPr>
              <a:t> --&gt; Geschichte --&gt; Riemann, Folie </a:t>
            </a:r>
          </a:p>
        </p:txBody>
      </p:sp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2002B274-F21C-693B-F49B-7EA58A318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74904" y="6464019"/>
            <a:ext cx="2133600" cy="276999"/>
          </a:xfrm>
        </p:spPr>
        <p:txBody>
          <a:bodyPr/>
          <a:lstStyle/>
          <a:p>
            <a:fld id="{860F3253-5A83-4D97-9066-210E87000527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4" name="Grafik 3" descr="herrn-professor-riemann.jpg">
            <a:extLst>
              <a:ext uri="{FF2B5EF4-FFF2-40B4-BE49-F238E27FC236}">
                <a16:creationId xmlns:a16="http://schemas.microsoft.com/office/drawing/2014/main" id="{80103D4F-94A5-C627-3BB3-2AABB22FA3E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01966" y="4075651"/>
            <a:ext cx="4751675" cy="186779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D101FE4-A0EE-4B03-E51E-B80A5B8DF7C7}"/>
              </a:ext>
            </a:extLst>
          </p:cNvPr>
          <p:cNvSpPr txBox="1"/>
          <p:nvPr/>
        </p:nvSpPr>
        <p:spPr>
          <a:xfrm>
            <a:off x="853517" y="692696"/>
            <a:ext cx="2324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Georg Friedrich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9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 descr="st-andrew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549275"/>
            <a:ext cx="857250" cy="5667375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/>
              <a:t>Bernhard Riemann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557338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" imgH="647700" progId="Equation.DSMT4">
                  <p:embed/>
                </p:oleObj>
              </mc:Choice>
              <mc:Fallback>
                <p:oleObj name="Equation" r:id="rId5" imgW="228600" imgH="647700" progId="Equation.DSMT4">
                  <p:embed/>
                  <p:pic>
                    <p:nvPicPr>
                      <p:cNvPr id="512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7164388" y="1052513"/>
            <a:ext cx="11350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800"/>
              <a:t>Genie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0" y="1090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5132" name="Picture 12" descr="int-fragez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4800" y="333375"/>
            <a:ext cx="1219200" cy="4257675"/>
          </a:xfrm>
          <a:prstGeom prst="rect">
            <a:avLst/>
          </a:prstGeom>
          <a:noFill/>
        </p:spPr>
      </p:pic>
      <p:pic>
        <p:nvPicPr>
          <p:cNvPr id="5135" name="Picture 15" descr="st-andrews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413" y="4292600"/>
            <a:ext cx="2859087" cy="1957388"/>
          </a:xfrm>
          <a:prstGeom prst="rect">
            <a:avLst/>
          </a:prstGeom>
          <a:noFill/>
        </p:spPr>
      </p:pic>
      <p:pic>
        <p:nvPicPr>
          <p:cNvPr id="5136" name="Picture 16" descr="st-andrews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79613" y="2924175"/>
            <a:ext cx="2876550" cy="1382713"/>
          </a:xfrm>
          <a:prstGeom prst="rect">
            <a:avLst/>
          </a:prstGeom>
          <a:noFill/>
        </p:spPr>
      </p:pic>
      <p:sp>
        <p:nvSpPr>
          <p:cNvPr id="5139" name="Rectangle 19"/>
          <p:cNvSpPr>
            <a:spLocks noGrp="1" noChangeArrowheads="1"/>
          </p:cNvSpPr>
          <p:nvPr>
            <p:ph type="subTitle" idx="1"/>
          </p:nvPr>
        </p:nvSpPr>
        <p:spPr>
          <a:xfrm>
            <a:off x="1692275" y="1412875"/>
            <a:ext cx="2624138" cy="1271588"/>
          </a:xfrm>
          <a:noFill/>
          <a:ln/>
        </p:spPr>
        <p:txBody>
          <a:bodyPr/>
          <a:lstStyle/>
          <a:p>
            <a:r>
              <a:rPr lang="de-DE"/>
              <a:t>Weltweite </a:t>
            </a:r>
          </a:p>
          <a:p>
            <a:r>
              <a:rPr lang="de-DE"/>
              <a:t>Berühmtheit</a:t>
            </a:r>
          </a:p>
        </p:txBody>
      </p:sp>
      <p:pic>
        <p:nvPicPr>
          <p:cNvPr id="5133" name="Picture 13" descr="globus-2-europa-super-tr-m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95738" y="1412875"/>
            <a:ext cx="2373312" cy="2420938"/>
          </a:xfrm>
          <a:prstGeom prst="rect">
            <a:avLst/>
          </a:prstGeom>
          <a:noFill/>
        </p:spPr>
      </p:pic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25152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819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4" name="Picture 2" descr="RIEMAG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2276872"/>
            <a:ext cx="3078162" cy="4203700"/>
          </a:xfrm>
          <a:prstGeom prst="rect">
            <a:avLst/>
          </a:prstGeom>
          <a:noFill/>
        </p:spPr>
      </p:pic>
      <p:pic>
        <p:nvPicPr>
          <p:cNvPr id="8195" name="Picture 3" descr="st-andrews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548680"/>
            <a:ext cx="857250" cy="5667375"/>
          </a:xfrm>
          <a:prstGeom prst="rect">
            <a:avLst/>
          </a:prstGeom>
          <a:noFill/>
        </p:spPr>
      </p:pic>
      <p:sp>
        <p:nvSpPr>
          <p:cNvPr id="81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 dirty="0"/>
              <a:t>Bernhard Riemann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1090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820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042987" y="1539938"/>
            <a:ext cx="6400800" cy="71965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de-DE" sz="2400" b="1" dirty="0">
                <a:latin typeface="Times New Roman" pitchFamily="18" charset="0"/>
              </a:rPr>
              <a:t>Born: 17 </a:t>
            </a:r>
            <a:r>
              <a:rPr lang="de-DE" sz="2400" b="1" dirty="0" err="1">
                <a:latin typeface="Times New Roman" pitchFamily="18" charset="0"/>
              </a:rPr>
              <a:t>sept</a:t>
            </a:r>
            <a:r>
              <a:rPr lang="de-DE" sz="2400" b="1" dirty="0">
                <a:latin typeface="Times New Roman" pitchFamily="18" charset="0"/>
              </a:rPr>
              <a:t> 1826 in </a:t>
            </a:r>
            <a:r>
              <a:rPr lang="de-DE" sz="2400" b="1" dirty="0" err="1">
                <a:latin typeface="Times New Roman" pitchFamily="18" charset="0"/>
              </a:rPr>
              <a:t>Breselenz</a:t>
            </a:r>
            <a:r>
              <a:rPr lang="de-DE" sz="2400" b="1" dirty="0">
                <a:latin typeface="Times New Roman" pitchFamily="18" charset="0"/>
              </a:rPr>
              <a:t>, Hannover (</a:t>
            </a:r>
            <a:r>
              <a:rPr lang="de-DE" sz="2400" b="1" dirty="0" err="1">
                <a:latin typeface="Times New Roman" pitchFamily="18" charset="0"/>
              </a:rPr>
              <a:t>now</a:t>
            </a:r>
            <a:r>
              <a:rPr lang="de-DE" sz="2400" b="1" dirty="0">
                <a:latin typeface="Times New Roman" pitchFamily="18" charset="0"/>
              </a:rPr>
              <a:t> Germany)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864370" y="2170894"/>
            <a:ext cx="4758034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de-DE" b="1" dirty="0" err="1">
                <a:latin typeface="Times New Roman" pitchFamily="18" charset="0"/>
              </a:rPr>
              <a:t>Died</a:t>
            </a:r>
            <a:r>
              <a:rPr lang="de-DE" b="1" dirty="0">
                <a:latin typeface="Times New Roman" pitchFamily="18" charset="0"/>
              </a:rPr>
              <a:t>: 20 </a:t>
            </a:r>
            <a:r>
              <a:rPr lang="de-DE" b="1" dirty="0" err="1">
                <a:latin typeface="Times New Roman" pitchFamily="18" charset="0"/>
              </a:rPr>
              <a:t>July</a:t>
            </a:r>
            <a:r>
              <a:rPr lang="de-DE" b="1" dirty="0">
                <a:latin typeface="Times New Roman" pitchFamily="18" charset="0"/>
              </a:rPr>
              <a:t> 1866 in </a:t>
            </a:r>
            <a:r>
              <a:rPr lang="de-DE" b="1" dirty="0" err="1">
                <a:latin typeface="Times New Roman" pitchFamily="18" charset="0"/>
              </a:rPr>
              <a:t>Selasca</a:t>
            </a:r>
            <a:r>
              <a:rPr lang="de-DE" b="1" dirty="0">
                <a:latin typeface="Times New Roman" pitchFamily="18" charset="0"/>
              </a:rPr>
              <a:t>, </a:t>
            </a:r>
            <a:r>
              <a:rPr lang="de-DE" b="1" dirty="0" err="1">
                <a:latin typeface="Times New Roman" pitchFamily="18" charset="0"/>
              </a:rPr>
              <a:t>Italy</a:t>
            </a:r>
            <a:endParaRPr lang="de-DE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4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1884698" y="2552899"/>
            <a:ext cx="4440394" cy="82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dirty="0"/>
              <a:t>... </a:t>
            </a:r>
            <a:r>
              <a:rPr lang="de-DE" sz="2000" dirty="0"/>
              <a:t>zählt</a:t>
            </a:r>
            <a:r>
              <a:rPr lang="de-DE" dirty="0"/>
              <a:t> zu den </a:t>
            </a:r>
            <a:r>
              <a:rPr lang="de-DE" dirty="0">
                <a:solidFill>
                  <a:srgbClr val="FF0000"/>
                </a:solidFill>
              </a:rPr>
              <a:t>bedeutendsten </a:t>
            </a:r>
          </a:p>
          <a:p>
            <a:r>
              <a:rPr lang="de-DE" dirty="0">
                <a:solidFill>
                  <a:srgbClr val="FF0000"/>
                </a:solidFill>
              </a:rPr>
              <a:t>Mathematikern</a:t>
            </a:r>
            <a:r>
              <a:rPr lang="de-DE" dirty="0"/>
              <a:t> seiner Zeit,</a:t>
            </a:r>
          </a:p>
        </p:txBody>
      </p:sp>
      <p:sp>
        <p:nvSpPr>
          <p:cNvPr id="2" name="Text Box 14">
            <a:extLst>
              <a:ext uri="{FF2B5EF4-FFF2-40B4-BE49-F238E27FC236}">
                <a16:creationId xmlns:a16="http://schemas.microsoft.com/office/drawing/2014/main" id="{B2864BAA-ABF5-F3C2-3C2D-C84F0A60C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941" y="3602928"/>
            <a:ext cx="535998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dirty="0"/>
              <a:t>… hat mehr als irgendein anderer </a:t>
            </a:r>
          </a:p>
          <a:p>
            <a:r>
              <a:rPr lang="de-DE" dirty="0"/>
              <a:t>den Weg der </a:t>
            </a:r>
            <a:r>
              <a:rPr lang="de-DE" dirty="0">
                <a:solidFill>
                  <a:srgbClr val="FF0000"/>
                </a:solidFill>
              </a:rPr>
              <a:t>modernen Mathematik</a:t>
            </a:r>
            <a:r>
              <a:rPr lang="de-DE" dirty="0"/>
              <a:t> </a:t>
            </a:r>
          </a:p>
          <a:p>
            <a:r>
              <a:rPr lang="de-DE" dirty="0"/>
              <a:t>beeinflusst.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44CAF6D-15BA-92B6-AFF2-3FF926133C22}"/>
              </a:ext>
            </a:extLst>
          </p:cNvPr>
          <p:cNvSpPr txBox="1"/>
          <p:nvPr/>
        </p:nvSpPr>
        <p:spPr>
          <a:xfrm>
            <a:off x="1331221" y="5599450"/>
            <a:ext cx="59766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/>
              <a:t>… präzisierte den </a:t>
            </a:r>
            <a:r>
              <a:rPr lang="de-DE" sz="1800" b="1" dirty="0"/>
              <a:t>Integralbegriff</a:t>
            </a:r>
            <a:r>
              <a:rPr lang="de-DE" sz="1800" dirty="0"/>
              <a:t>, </a:t>
            </a:r>
          </a:p>
          <a:p>
            <a:r>
              <a:rPr lang="de-DE" sz="1800" dirty="0"/>
              <a:t>den wir heute </a:t>
            </a:r>
            <a:r>
              <a:rPr lang="de-DE" sz="1800" b="1" dirty="0">
                <a:solidFill>
                  <a:srgbClr val="FF0000"/>
                </a:solidFill>
              </a:rPr>
              <a:t>das </a:t>
            </a:r>
            <a:r>
              <a:rPr lang="de-DE" sz="1800" b="1" dirty="0" err="1">
                <a:solidFill>
                  <a:srgbClr val="FF0000"/>
                </a:solidFill>
              </a:rPr>
              <a:t>Rieman‘sche</a:t>
            </a:r>
            <a:r>
              <a:rPr lang="de-DE" sz="1800" b="1" dirty="0">
                <a:solidFill>
                  <a:srgbClr val="FF0000"/>
                </a:solidFill>
              </a:rPr>
              <a:t> Integral </a:t>
            </a:r>
            <a:r>
              <a:rPr lang="de-DE" sz="1800" dirty="0"/>
              <a:t>nennen</a:t>
            </a:r>
            <a:r>
              <a:rPr lang="de-DE" dirty="0"/>
              <a:t>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474AE96-6776-6F1E-37B3-6DAD00E2AFB6}"/>
              </a:ext>
            </a:extLst>
          </p:cNvPr>
          <p:cNvSpPr txBox="1"/>
          <p:nvPr/>
        </p:nvSpPr>
        <p:spPr>
          <a:xfrm>
            <a:off x="1331221" y="4964119"/>
            <a:ext cx="5231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…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clarified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the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notion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of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integral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by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defining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what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we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now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call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the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Riemann integral.</a:t>
            </a:r>
            <a:endParaRPr lang="de-DE" sz="2000" dirty="0">
              <a:solidFill>
                <a:srgbClr val="0070C0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647A8E6-675C-6A96-912F-1666644F0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205" y="259496"/>
            <a:ext cx="6183585" cy="509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kern="0" dirty="0">
                <a:solidFill>
                  <a:srgbClr val="CC0099"/>
                </a:solidFill>
              </a:rPr>
              <a:t>Weltweite Berühmtheit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" grpId="0"/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 dirty="0">
                <a:solidFill>
                  <a:srgbClr val="CC0099"/>
                </a:solidFill>
              </a:rPr>
              <a:t>Weltweite Berühmtheit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557338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102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6948488" y="1341438"/>
            <a:ext cx="11350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800"/>
              <a:t>Genie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0" y="1090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10250" name="Picture 10" descr="int-fragez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333375"/>
            <a:ext cx="1219200" cy="4257675"/>
          </a:xfrm>
          <a:prstGeom prst="rect">
            <a:avLst/>
          </a:prstGeom>
          <a:noFill/>
        </p:spPr>
      </p:pic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187624" y="1628800"/>
            <a:ext cx="547260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de-DE" sz="4400" dirty="0"/>
              <a:t>Bernhard Riemann</a:t>
            </a:r>
            <a:r>
              <a:rPr lang="de-DE" dirty="0"/>
              <a:t>,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115616" y="4221088"/>
            <a:ext cx="5434501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3200" dirty="0"/>
              <a:t>der mehr als irgendein </a:t>
            </a:r>
          </a:p>
          <a:p>
            <a:r>
              <a:rPr lang="de-DE" sz="3200" dirty="0"/>
              <a:t>anderer den </a:t>
            </a:r>
            <a:r>
              <a:rPr lang="de-DE" sz="3200" dirty="0">
                <a:solidFill>
                  <a:srgbClr val="FF0000"/>
                </a:solidFill>
              </a:rPr>
              <a:t>Weg der </a:t>
            </a:r>
          </a:p>
          <a:p>
            <a:r>
              <a:rPr lang="de-DE" sz="4000" dirty="0">
                <a:solidFill>
                  <a:srgbClr val="FF0000"/>
                </a:solidFill>
              </a:rPr>
              <a:t>modernen Mathematik</a:t>
            </a:r>
            <a:r>
              <a:rPr lang="de-DE" sz="4000" dirty="0"/>
              <a:t> </a:t>
            </a:r>
          </a:p>
          <a:p>
            <a:r>
              <a:rPr lang="de-DE" sz="3200" dirty="0"/>
              <a:t>beeinflusst hat. 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1115616" y="2636912"/>
            <a:ext cx="57308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3200" dirty="0"/>
              <a:t>... zählt zu den bedeutendsten </a:t>
            </a:r>
          </a:p>
          <a:p>
            <a:r>
              <a:rPr lang="de-DE" sz="3200" dirty="0"/>
              <a:t>Mathematikern seiner Zeit,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3" grpId="0"/>
      <p:bldP spid="10254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/>
              <a:t>Bernhard Riemann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557338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1126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7164388" y="1052513"/>
            <a:ext cx="11350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800"/>
              <a:t>Genie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1090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11274" name="Picture 10" descr="int-fragez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333375"/>
            <a:ext cx="1219200" cy="4257675"/>
          </a:xfrm>
          <a:prstGeom prst="rect">
            <a:avLst/>
          </a:prstGeom>
          <a:noFill/>
        </p:spPr>
      </p:pic>
      <p:sp>
        <p:nvSpPr>
          <p:cNvPr id="1127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1628775"/>
            <a:ext cx="4537075" cy="5048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800" dirty="0">
                <a:solidFill>
                  <a:srgbClr val="CC0099"/>
                </a:solidFill>
              </a:rPr>
              <a:t>Weltweite Berühmtheit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1488858" y="2545174"/>
            <a:ext cx="42930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600" dirty="0" err="1">
                <a:solidFill>
                  <a:srgbClr val="008000"/>
                </a:solidFill>
              </a:rPr>
              <a:t>Struik</a:t>
            </a:r>
            <a:r>
              <a:rPr lang="de-DE" sz="1600" dirty="0">
                <a:solidFill>
                  <a:srgbClr val="008000"/>
                </a:solidFill>
              </a:rPr>
              <a:t>: Abriss der Geschichte der Mathematik</a:t>
            </a:r>
            <a:endParaRPr lang="de-DE" sz="1100" dirty="0">
              <a:solidFill>
                <a:srgbClr val="008000"/>
              </a:solidFill>
            </a:endParaRP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1116013" y="2759075"/>
            <a:ext cx="58277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de-DE" dirty="0"/>
              <a:t>... In seinem kurzen Leben hat er nur eine</a:t>
            </a:r>
          </a:p>
          <a:p>
            <a:pPr marL="342900" indent="-342900"/>
            <a:r>
              <a:rPr lang="de-DE" dirty="0"/>
              <a:t>verhältnismäßig kleine Anzahl von </a:t>
            </a:r>
          </a:p>
          <a:p>
            <a:pPr marL="342900" indent="-342900"/>
            <a:r>
              <a:rPr lang="de-DE" dirty="0"/>
              <a:t>Arbeiten veröffentlicht, aber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1115616" y="4365010"/>
            <a:ext cx="7309245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dirty="0"/>
              <a:t>jede von ihnen war </a:t>
            </a:r>
          </a:p>
          <a:p>
            <a:r>
              <a:rPr lang="de-DE" dirty="0"/>
              <a:t>-und ist es noch- bedeutend</a:t>
            </a:r>
          </a:p>
          <a:p>
            <a:r>
              <a:rPr lang="de-DE" dirty="0"/>
              <a:t>und einige von ihnen haben ganz</a:t>
            </a:r>
          </a:p>
          <a:p>
            <a:r>
              <a:rPr lang="de-DE" sz="3600" dirty="0">
                <a:solidFill>
                  <a:schemeClr val="accent2"/>
                </a:solidFill>
              </a:rPr>
              <a:t>neue und fruchtbare Gebiete</a:t>
            </a:r>
            <a:r>
              <a:rPr lang="de-DE" sz="3600" dirty="0"/>
              <a:t> </a:t>
            </a:r>
            <a:r>
              <a:rPr lang="de-DE" dirty="0"/>
              <a:t>eröffnet.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6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7" grpId="0"/>
      <p:bldP spid="1127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 dirty="0"/>
              <a:t>Bernhard Riemann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557338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1229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7164388" y="981075"/>
            <a:ext cx="11350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800"/>
              <a:t>Genie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1090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12298" name="Picture 10" descr="int-fragez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333375"/>
            <a:ext cx="1219200" cy="4257675"/>
          </a:xfrm>
          <a:prstGeom prst="rect">
            <a:avLst/>
          </a:prstGeom>
          <a:noFill/>
        </p:spPr>
      </p:pic>
      <p:sp>
        <p:nvSpPr>
          <p:cNvPr id="12299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1628775"/>
            <a:ext cx="4537075" cy="5048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800">
                <a:solidFill>
                  <a:srgbClr val="CC99FF"/>
                </a:solidFill>
              </a:rPr>
              <a:t>Weltweite Berühmtheit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1043608" y="2132856"/>
            <a:ext cx="37962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de-DE" dirty="0"/>
              <a:t>Felix Klein  charakterisiert: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1043608" y="2924944"/>
            <a:ext cx="669766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dirty="0"/>
              <a:t>Riemann ist der Mann der </a:t>
            </a:r>
          </a:p>
          <a:p>
            <a:r>
              <a:rPr lang="de-DE" dirty="0">
                <a:solidFill>
                  <a:srgbClr val="0070C0"/>
                </a:solidFill>
              </a:rPr>
              <a:t>glänzenden Intuition</a:t>
            </a:r>
            <a:r>
              <a:rPr lang="de-DE" dirty="0"/>
              <a:t>. </a:t>
            </a:r>
          </a:p>
          <a:p>
            <a:r>
              <a:rPr lang="de-DE" dirty="0"/>
              <a:t>Durch seine </a:t>
            </a:r>
            <a:r>
              <a:rPr lang="de-DE" dirty="0">
                <a:solidFill>
                  <a:srgbClr val="0070C0"/>
                </a:solidFill>
              </a:rPr>
              <a:t>umfassende Genialität</a:t>
            </a:r>
          </a:p>
          <a:p>
            <a:r>
              <a:rPr lang="de-DE" dirty="0">
                <a:solidFill>
                  <a:srgbClr val="0070C0"/>
                </a:solidFill>
              </a:rPr>
              <a:t>überragt</a:t>
            </a:r>
            <a:r>
              <a:rPr lang="de-DE" dirty="0"/>
              <a:t> er alle seine Zeitgenossen.</a:t>
            </a: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1043608" y="4797152"/>
            <a:ext cx="458490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dirty="0"/>
              <a:t>Wo sein Interesse geweckt ist, </a:t>
            </a:r>
          </a:p>
          <a:p>
            <a:r>
              <a:rPr lang="de-DE" dirty="0"/>
              <a:t>beginnt er </a:t>
            </a:r>
            <a:r>
              <a:rPr lang="de-DE" dirty="0">
                <a:solidFill>
                  <a:srgbClr val="0070C0"/>
                </a:solidFill>
              </a:rPr>
              <a:t>neu, ohne sich durch </a:t>
            </a:r>
          </a:p>
          <a:p>
            <a:r>
              <a:rPr lang="de-DE" dirty="0">
                <a:solidFill>
                  <a:srgbClr val="0070C0"/>
                </a:solidFill>
              </a:rPr>
              <a:t>Traditionen beirren zu lassen</a:t>
            </a:r>
            <a:r>
              <a:rPr lang="de-DE" dirty="0"/>
              <a:t>.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7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1" grpId="0"/>
      <p:bldP spid="12302" grpId="0"/>
      <p:bldP spid="1230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7416800" cy="576262"/>
          </a:xfrm>
        </p:spPr>
        <p:txBody>
          <a:bodyPr/>
          <a:lstStyle/>
          <a:p>
            <a:pPr algn="l"/>
            <a:r>
              <a:rPr lang="de-DE" sz="4000" dirty="0"/>
              <a:t>Artikel mit eigenem Absatz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1434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50825" y="6381750"/>
            <a:ext cx="8640763" cy="312738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 sz="1200">
                <a:solidFill>
                  <a:schemeClr val="tx2"/>
                </a:solidFill>
              </a:rPr>
              <a:t>Prof. Dr. Dörte Haftendorn, Leuphana Universität Lüneburg, www.mathematik-verstehen.de    --&gt;  Geschichte --&gt; Riemann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1547813" y="981075"/>
            <a:ext cx="3602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solidFill>
                  <a:srgbClr val="008000"/>
                </a:solidFill>
              </a:rPr>
              <a:t>Brockhaus Band 18  </a:t>
            </a:r>
            <a:r>
              <a:rPr lang="de-DE" sz="1600">
                <a:solidFill>
                  <a:srgbClr val="008000"/>
                </a:solidFill>
              </a:rPr>
              <a:t>(1992)</a:t>
            </a:r>
          </a:p>
        </p:txBody>
      </p:sp>
      <p:sp>
        <p:nvSpPr>
          <p:cNvPr id="14352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1484313"/>
            <a:ext cx="6985000" cy="4681537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de-DE" sz="2400" dirty="0"/>
              <a:t>Riemannsche  Zahlenkugel</a:t>
            </a:r>
          </a:p>
          <a:p>
            <a:pPr algn="l">
              <a:lnSpc>
                <a:spcPct val="90000"/>
              </a:lnSpc>
            </a:pPr>
            <a:r>
              <a:rPr lang="de-DE" sz="2400" dirty="0"/>
              <a:t>Riemannsche  Flächen</a:t>
            </a:r>
          </a:p>
          <a:p>
            <a:pPr algn="l">
              <a:lnSpc>
                <a:spcPct val="90000"/>
              </a:lnSpc>
            </a:pPr>
            <a:r>
              <a:rPr lang="de-DE" sz="2400" dirty="0"/>
              <a:t>Riemannscher Abbildungssatz ... </a:t>
            </a:r>
            <a:r>
              <a:rPr lang="de-DE" sz="1800" dirty="0"/>
              <a:t>zentraler Satz 			     der Funktionentheorie und der Topologie</a:t>
            </a:r>
          </a:p>
          <a:p>
            <a:pPr algn="l">
              <a:lnSpc>
                <a:spcPct val="90000"/>
              </a:lnSpc>
            </a:pPr>
            <a:r>
              <a:rPr lang="de-DE" sz="2400" dirty="0"/>
              <a:t>Riemannsches Integral .......</a:t>
            </a:r>
          </a:p>
          <a:p>
            <a:pPr algn="l">
              <a:lnSpc>
                <a:spcPct val="90000"/>
              </a:lnSpc>
            </a:pPr>
            <a:r>
              <a:rPr lang="de-DE" sz="2400" dirty="0">
                <a:solidFill>
                  <a:schemeClr val="accent2"/>
                </a:solidFill>
              </a:rPr>
              <a:t>Riemannsche  </a:t>
            </a:r>
            <a:r>
              <a:rPr lang="de-DE" sz="2400" dirty="0" err="1">
                <a:solidFill>
                  <a:schemeClr val="accent2"/>
                </a:solidFill>
              </a:rPr>
              <a:t>Zetafunktion</a:t>
            </a:r>
            <a:r>
              <a:rPr lang="de-DE" sz="2400" dirty="0"/>
              <a:t> </a:t>
            </a:r>
          </a:p>
          <a:p>
            <a:pPr algn="l">
              <a:lnSpc>
                <a:spcPct val="90000"/>
              </a:lnSpc>
            </a:pPr>
            <a:r>
              <a:rPr lang="de-DE" sz="2400" dirty="0">
                <a:solidFill>
                  <a:schemeClr val="accent2"/>
                </a:solidFill>
              </a:rPr>
              <a:t>Riemannsche  Vermutung</a:t>
            </a:r>
            <a:r>
              <a:rPr lang="de-DE" sz="2400" dirty="0"/>
              <a:t> </a:t>
            </a:r>
          </a:p>
          <a:p>
            <a:pPr algn="l">
              <a:lnSpc>
                <a:spcPct val="90000"/>
              </a:lnSpc>
            </a:pPr>
            <a:r>
              <a:rPr lang="de-DE" sz="2400" dirty="0"/>
              <a:t>Riemannsche  Geometrie </a:t>
            </a:r>
          </a:p>
          <a:p>
            <a:pPr algn="l">
              <a:lnSpc>
                <a:spcPct val="90000"/>
              </a:lnSpc>
            </a:pPr>
            <a:r>
              <a:rPr lang="de-DE" sz="2400" dirty="0"/>
              <a:t>Riemannsche  Mannigfaltigkeit -&gt;</a:t>
            </a:r>
            <a:r>
              <a:rPr lang="de-DE" sz="2000" dirty="0"/>
              <a:t>Riemannscher 						Raum.</a:t>
            </a:r>
          </a:p>
          <a:p>
            <a:pPr algn="l">
              <a:lnSpc>
                <a:spcPct val="90000"/>
              </a:lnSpc>
            </a:pPr>
            <a:r>
              <a:rPr lang="de-DE" sz="2400" dirty="0"/>
              <a:t>Riemannscher Raum</a:t>
            </a:r>
          </a:p>
          <a:p>
            <a:pPr algn="l">
              <a:lnSpc>
                <a:spcPct val="90000"/>
              </a:lnSpc>
            </a:pPr>
            <a:r>
              <a:rPr lang="de-DE" sz="2400" dirty="0"/>
              <a:t>Riemannscher Krümmungstensor</a:t>
            </a:r>
          </a:p>
        </p:txBody>
      </p:sp>
      <p:graphicFrame>
        <p:nvGraphicFramePr>
          <p:cNvPr id="14356" name="Object 20"/>
          <p:cNvGraphicFramePr>
            <a:graphicFrameLocks noChangeAspect="1"/>
          </p:cNvGraphicFramePr>
          <p:nvPr/>
        </p:nvGraphicFramePr>
        <p:xfrm>
          <a:off x="7793840" y="-138082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14356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3840" y="-138082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C03ED7A1-FDB0-98E9-72EE-E7F154F71B9C}"/>
              </a:ext>
            </a:extLst>
          </p:cNvPr>
          <p:cNvSpPr txBox="1"/>
          <p:nvPr/>
        </p:nvSpPr>
        <p:spPr>
          <a:xfrm>
            <a:off x="5365910" y="3502141"/>
            <a:ext cx="222549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600" dirty="0">
                <a:solidFill>
                  <a:srgbClr val="008000"/>
                </a:solidFill>
              </a:rPr>
              <a:t>Wer diese Vermutung</a:t>
            </a:r>
          </a:p>
          <a:p>
            <a:pPr>
              <a:lnSpc>
                <a:spcPct val="90000"/>
              </a:lnSpc>
            </a:pPr>
            <a:r>
              <a:rPr lang="de-DE" sz="1600" dirty="0">
                <a:solidFill>
                  <a:srgbClr val="008000"/>
                </a:solidFill>
              </a:rPr>
              <a:t>beweist, bekommt </a:t>
            </a:r>
          </a:p>
          <a:p>
            <a:pPr>
              <a:lnSpc>
                <a:spcPct val="90000"/>
              </a:lnSpc>
            </a:pPr>
            <a:r>
              <a:rPr lang="de-DE" sz="1600" dirty="0">
                <a:solidFill>
                  <a:srgbClr val="008000"/>
                </a:solidFill>
              </a:rPr>
              <a:t>1 Million Dollar</a:t>
            </a:r>
            <a:endParaRPr lang="de-DE" dirty="0">
              <a:solidFill>
                <a:srgbClr val="008000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31929BB-212C-CA3D-D0F2-E6B1C80B2A4F}"/>
              </a:ext>
            </a:extLst>
          </p:cNvPr>
          <p:cNvSpPr txBox="1"/>
          <p:nvPr/>
        </p:nvSpPr>
        <p:spPr>
          <a:xfrm>
            <a:off x="871738" y="5915033"/>
            <a:ext cx="7300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008000"/>
                </a:solidFill>
              </a:rPr>
              <a:t>Wikipedia</a:t>
            </a:r>
            <a:r>
              <a:rPr lang="de-DE" dirty="0">
                <a:solidFill>
                  <a:srgbClr val="008000"/>
                </a:solidFill>
              </a:rPr>
              <a:t> </a:t>
            </a:r>
            <a:r>
              <a:rPr lang="de-DE" sz="1400" dirty="0">
                <a:solidFill>
                  <a:srgbClr val="008000"/>
                </a:solidFill>
              </a:rPr>
              <a:t>dt.: </a:t>
            </a:r>
            <a:r>
              <a:rPr lang="de-DE" sz="1400" b="1" dirty="0">
                <a:solidFill>
                  <a:srgbClr val="008000"/>
                </a:solidFill>
              </a:rPr>
              <a:t>Riemannsche </a:t>
            </a:r>
            <a:r>
              <a:rPr lang="de-DE" sz="1400" b="1" dirty="0" err="1">
                <a:solidFill>
                  <a:srgbClr val="008000"/>
                </a:solidFill>
              </a:rPr>
              <a:t>Zetafunktion</a:t>
            </a:r>
            <a:r>
              <a:rPr lang="de-DE" sz="1400" dirty="0">
                <a:solidFill>
                  <a:srgbClr val="008000"/>
                </a:solidFill>
              </a:rPr>
              <a:t>, eindrucksvoll, auch wenn man nichts versteht</a:t>
            </a:r>
            <a:endParaRPr lang="de-DE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720725"/>
          </a:xfrm>
        </p:spPr>
        <p:txBody>
          <a:bodyPr/>
          <a:lstStyle/>
          <a:p>
            <a:r>
              <a:rPr lang="de-DE" sz="4000"/>
              <a:t>dtv-Atlas der Mathematik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153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1536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1196975"/>
            <a:ext cx="7634288" cy="5762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dirty="0"/>
              <a:t>Benannte Objekte im Inhaltsverzeichnis</a:t>
            </a:r>
          </a:p>
        </p:txBody>
      </p:sp>
      <p:pic>
        <p:nvPicPr>
          <p:cNvPr id="15370" name="Picture 10" descr="dtv-nennunge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913" y="1773238"/>
            <a:ext cx="5619750" cy="2514600"/>
          </a:xfrm>
          <a:prstGeom prst="rect">
            <a:avLst/>
          </a:prstGeom>
          <a:noFill/>
        </p:spPr>
      </p:pic>
      <p:pic>
        <p:nvPicPr>
          <p:cNvPr id="15371" name="Picture 11" descr="dtv-lebensdau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85912" y="4361445"/>
            <a:ext cx="5686425" cy="2133600"/>
          </a:xfrm>
          <a:prstGeom prst="rect">
            <a:avLst/>
          </a:prstGeom>
          <a:noFill/>
        </p:spPr>
      </p:pic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7019925" y="1916113"/>
            <a:ext cx="1873250" cy="2160587"/>
          </a:xfrm>
          <a:prstGeom prst="wedgeRectCallout">
            <a:avLst>
              <a:gd name="adj1" fmla="val -75338"/>
              <a:gd name="adj2" fmla="val 26194"/>
            </a:avLst>
          </a:prstGeom>
          <a:solidFill>
            <a:srgbClr val="E0B9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 sz="1800" dirty="0"/>
              <a:t>Das sind die 8 </a:t>
            </a:r>
          </a:p>
          <a:p>
            <a:pPr algn="ctr"/>
            <a:r>
              <a:rPr lang="de-DE" sz="1800" dirty="0"/>
              <a:t>häufigsten,</a:t>
            </a:r>
          </a:p>
          <a:p>
            <a:pPr algn="ctr"/>
            <a:r>
              <a:rPr lang="de-DE" sz="1800" dirty="0"/>
              <a:t>andere </a:t>
            </a:r>
          </a:p>
          <a:p>
            <a:pPr algn="ctr"/>
            <a:r>
              <a:rPr lang="de-DE" sz="1800" dirty="0"/>
              <a:t>Mathematiker haben weniger „eigene“ Objekte</a:t>
            </a:r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 rot="16200000">
            <a:off x="5940425" y="4221163"/>
            <a:ext cx="647700" cy="647700"/>
          </a:xfrm>
          <a:prstGeom prst="leftRightArrow">
            <a:avLst>
              <a:gd name="adj1" fmla="val 50000"/>
              <a:gd name="adj2" fmla="val 20000"/>
            </a:avLst>
          </a:prstGeom>
          <a:solidFill>
            <a:srgbClr val="E0B9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15374" name="Picture 14" descr="in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4750" y="4221163"/>
            <a:ext cx="722313" cy="1873250"/>
          </a:xfrm>
          <a:prstGeom prst="rect">
            <a:avLst/>
          </a:prstGeom>
          <a:noFill/>
        </p:spPr>
      </p:pic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9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0E8F1D3-FA88-0F7F-D75D-BDF68026442B}"/>
              </a:ext>
            </a:extLst>
          </p:cNvPr>
          <p:cNvSpPr txBox="1"/>
          <p:nvPr/>
        </p:nvSpPr>
        <p:spPr>
          <a:xfrm>
            <a:off x="4116946" y="297287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B032E8D-582E-D79B-1713-D8EA4FDE2F50}"/>
              </a:ext>
            </a:extLst>
          </p:cNvPr>
          <p:cNvSpPr txBox="1"/>
          <p:nvPr/>
        </p:nvSpPr>
        <p:spPr>
          <a:xfrm>
            <a:off x="4159707" y="4118561"/>
            <a:ext cx="484301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de-DE" sz="1600" dirty="0"/>
              <a:t>16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D88B21F-3263-75EE-7409-1B86B35A2F0E}"/>
              </a:ext>
            </a:extLst>
          </p:cNvPr>
          <p:cNvSpPr txBox="1"/>
          <p:nvPr/>
        </p:nvSpPr>
        <p:spPr>
          <a:xfrm>
            <a:off x="6483808" y="2658646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3" grpId="0" animBg="1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404813"/>
            <a:ext cx="7776864" cy="720725"/>
          </a:xfrm>
        </p:spPr>
        <p:txBody>
          <a:bodyPr/>
          <a:lstStyle/>
          <a:p>
            <a:r>
              <a:rPr lang="de-DE" sz="4000" dirty="0" err="1"/>
              <a:t>Wikipedia</a:t>
            </a:r>
            <a:r>
              <a:rPr lang="de-DE" sz="4000" dirty="0"/>
              <a:t>: Bernhard Riemann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153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15374" name="Picture 14" descr="i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8344" y="4869160"/>
            <a:ext cx="722313" cy="1297186"/>
          </a:xfrm>
          <a:prstGeom prst="rect">
            <a:avLst/>
          </a:prstGeom>
          <a:noFill/>
        </p:spPr>
      </p:pic>
      <p:pic>
        <p:nvPicPr>
          <p:cNvPr id="30618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1340768"/>
            <a:ext cx="7776864" cy="3257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-12217" y="6620063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10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/>
              <a:t>Bernhard Riemann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557338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133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7235825" y="981075"/>
            <a:ext cx="11350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800" dirty="0"/>
              <a:t>Genie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0" y="1090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13322" name="Picture 10" descr="int-fragez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333375"/>
            <a:ext cx="1219200" cy="4257675"/>
          </a:xfrm>
          <a:prstGeom prst="rect">
            <a:avLst/>
          </a:prstGeom>
          <a:noFill/>
        </p:spPr>
      </p:pic>
      <p:sp>
        <p:nvSpPr>
          <p:cNvPr id="13323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1628775"/>
            <a:ext cx="4537075" cy="5048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800">
                <a:solidFill>
                  <a:srgbClr val="CC99FF"/>
                </a:solidFill>
              </a:rPr>
              <a:t>Weltweite Berühmtheit</a:t>
            </a:r>
          </a:p>
        </p:txBody>
      </p:sp>
      <p:pic>
        <p:nvPicPr>
          <p:cNvPr id="13328" name="Picture 16" descr="in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413" y="2060575"/>
            <a:ext cx="1638300" cy="4248150"/>
          </a:xfrm>
          <a:prstGeom prst="rect">
            <a:avLst/>
          </a:prstGeom>
          <a:noFill/>
        </p:spPr>
      </p:pic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4284663" y="3500438"/>
            <a:ext cx="78418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6000" dirty="0"/>
              <a:t>ja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11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4857AA7-0358-5FAC-F6A6-FF6A8FAD6EDB}"/>
              </a:ext>
            </a:extLst>
          </p:cNvPr>
          <p:cNvSpPr txBox="1"/>
          <p:nvPr/>
        </p:nvSpPr>
        <p:spPr>
          <a:xfrm>
            <a:off x="691488" y="3568395"/>
            <a:ext cx="22381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/>
              <a:t>Genie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1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9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189F23F-9A12-40B1-B899-33BFC9E91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1681271"/>
            <a:ext cx="3258056" cy="2971584"/>
          </a:xfrm>
          <a:prstGeom prst="rect">
            <a:avLst/>
          </a:prstGeom>
        </p:spPr>
      </p:pic>
      <p:sp>
        <p:nvSpPr>
          <p:cNvPr id="20482" name="Rectangle 2">
            <a:extLst>
              <a:ext uri="{FF2B5EF4-FFF2-40B4-BE49-F238E27FC236}">
                <a16:creationId xmlns:a16="http://schemas.microsoft.com/office/drawing/2014/main" id="{9E76CEF6-0E3D-4C8A-A867-BCA85DD487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4391025" cy="792162"/>
          </a:xfrm>
        </p:spPr>
        <p:txBody>
          <a:bodyPr anchor="ctr"/>
          <a:lstStyle/>
          <a:p>
            <a:r>
              <a:rPr lang="de-DE" altLang="de-DE" sz="4400"/>
              <a:t>Kindheit       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71D01368-1229-4512-BEEC-3049B1390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436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0486" name="Text Box 6">
            <a:extLst>
              <a:ext uri="{FF2B5EF4-FFF2-40B4-BE49-F238E27FC236}">
                <a16:creationId xmlns:a16="http://schemas.microsoft.com/office/drawing/2014/main" id="{190B3694-FDE1-497F-A4F1-6D1200C4C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 altLang="de-DE" sz="1800"/>
          </a:p>
        </p:txBody>
      </p:sp>
      <p:pic>
        <p:nvPicPr>
          <p:cNvPr id="20488" name="Picture 8" descr="elbe-streifen">
            <a:extLst>
              <a:ext uri="{FF2B5EF4-FFF2-40B4-BE49-F238E27FC236}">
                <a16:creationId xmlns:a16="http://schemas.microsoft.com/office/drawing/2014/main" id="{FED7FA0C-A45A-402E-9091-FF3B9C1DF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704850" cy="611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9" name="Picture 9" descr="RIEHAUS1">
            <a:extLst>
              <a:ext uri="{FF2B5EF4-FFF2-40B4-BE49-F238E27FC236}">
                <a16:creationId xmlns:a16="http://schemas.microsoft.com/office/drawing/2014/main" id="{FAC3CFA3-5E8B-4558-AD00-0239170A7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213100"/>
            <a:ext cx="4105275" cy="279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6" name="Text Box 26">
            <a:extLst>
              <a:ext uri="{FF2B5EF4-FFF2-40B4-BE49-F238E27FC236}">
                <a16:creationId xmlns:a16="http://schemas.microsoft.com/office/drawing/2014/main" id="{3DB8640A-433D-40B5-96E0-F0A666549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125538"/>
            <a:ext cx="3889375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/>
              <a:t>Bernhard Riemann</a:t>
            </a:r>
          </a:p>
          <a:p>
            <a:r>
              <a:rPr lang="de-DE" altLang="de-DE"/>
              <a:t>wurde 17. September 1826 in Breselenz bei Dannenberg geboren.</a:t>
            </a:r>
          </a:p>
          <a:p>
            <a:r>
              <a:rPr lang="de-DE" altLang="de-DE"/>
              <a:t>Sein Vater war dort Pastor.</a:t>
            </a:r>
          </a:p>
        </p:txBody>
      </p:sp>
      <p:pic>
        <p:nvPicPr>
          <p:cNvPr id="20507" name="Picture 27" descr="RIEHAUS2">
            <a:extLst>
              <a:ext uri="{FF2B5EF4-FFF2-40B4-BE49-F238E27FC236}">
                <a16:creationId xmlns:a16="http://schemas.microsoft.com/office/drawing/2014/main" id="{EEC95BE0-00DF-4BBB-9B47-6E0C2008C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88913"/>
            <a:ext cx="3276600" cy="258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D07B6166-99D0-4A77-8D26-5C1B609DB2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1734" y="4725880"/>
            <a:ext cx="1440160" cy="1208660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3020F509-2585-4200-9089-1F027EAAB449}"/>
              </a:ext>
            </a:extLst>
          </p:cNvPr>
          <p:cNvSpPr txBox="1"/>
          <p:nvPr/>
        </p:nvSpPr>
        <p:spPr>
          <a:xfrm>
            <a:off x="6890352" y="4864605"/>
            <a:ext cx="19895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Das Pastorat,</a:t>
            </a:r>
          </a:p>
          <a:p>
            <a:r>
              <a:rPr lang="de-DE" sz="1600" dirty="0"/>
              <a:t>fotografiert  von ei-</a:t>
            </a:r>
          </a:p>
          <a:p>
            <a:r>
              <a:rPr lang="de-DE" sz="1600" dirty="0" err="1"/>
              <a:t>nem</a:t>
            </a:r>
            <a:r>
              <a:rPr lang="de-DE" sz="1600" dirty="0"/>
              <a:t> Mathematiker, </a:t>
            </a:r>
          </a:p>
          <a:p>
            <a:r>
              <a:rPr lang="de-DE" sz="1600" dirty="0"/>
              <a:t>vor dem Abriss</a:t>
            </a:r>
          </a:p>
        </p:txBody>
      </p:sp>
      <p:sp>
        <p:nvSpPr>
          <p:cNvPr id="4" name="Text Box 8">
            <a:extLst>
              <a:ext uri="{FF2B5EF4-FFF2-40B4-BE49-F238E27FC236}">
                <a16:creationId xmlns:a16="http://schemas.microsoft.com/office/drawing/2014/main" id="{0BB02E4D-8220-A0BD-E144-3BAE77A58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217" y="6620063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12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20" name="Picture 16" descr="elbe-streifen">
            <a:extLst>
              <a:ext uri="{FF2B5EF4-FFF2-40B4-BE49-F238E27FC236}">
                <a16:creationId xmlns:a16="http://schemas.microsoft.com/office/drawing/2014/main" id="{E2C14BC5-2733-4C30-A40A-0CF958A7C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188913"/>
            <a:ext cx="704850" cy="611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6" name="Rectangle 2">
            <a:extLst>
              <a:ext uri="{FF2B5EF4-FFF2-40B4-BE49-F238E27FC236}">
                <a16:creationId xmlns:a16="http://schemas.microsoft.com/office/drawing/2014/main" id="{F5EB85FF-8DDC-4985-B3BE-9555AA365F4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4535488" cy="792162"/>
          </a:xfrm>
        </p:spPr>
        <p:txBody>
          <a:bodyPr anchor="ctr"/>
          <a:lstStyle/>
          <a:p>
            <a:r>
              <a:rPr lang="de-DE" altLang="de-DE" sz="4400"/>
              <a:t>Kindheit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7597286-EE70-4947-B219-AB5284BAB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436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5D28224D-143C-4C37-80DE-4A3F00F9A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 altLang="de-DE" sz="1800"/>
          </a:p>
        </p:txBody>
      </p:sp>
      <p:pic>
        <p:nvPicPr>
          <p:cNvPr id="21510" name="Picture 6" descr="elbe-streifen">
            <a:extLst>
              <a:ext uri="{FF2B5EF4-FFF2-40B4-BE49-F238E27FC236}">
                <a16:creationId xmlns:a16="http://schemas.microsoft.com/office/drawing/2014/main" id="{775DF8A0-0928-48C1-A71D-3274013E3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704850" cy="611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4" name="Text Box 10">
            <a:extLst>
              <a:ext uri="{FF2B5EF4-FFF2-40B4-BE49-F238E27FC236}">
                <a16:creationId xmlns:a16="http://schemas.microsoft.com/office/drawing/2014/main" id="{31D50A5F-C055-4AFE-A353-BBB331178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981075"/>
            <a:ext cx="38893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/>
              <a:t>später zog die Familie nach</a:t>
            </a:r>
            <a:r>
              <a:rPr lang="en-US" altLang="de-DE" dirty="0"/>
              <a:t> </a:t>
            </a:r>
            <a:r>
              <a:rPr lang="de-DE" altLang="de-DE" dirty="0"/>
              <a:t>Quickborn. </a:t>
            </a:r>
          </a:p>
        </p:txBody>
      </p:sp>
      <p:pic>
        <p:nvPicPr>
          <p:cNvPr id="21516" name="Picture 12" descr="RIEHAUS4">
            <a:extLst>
              <a:ext uri="{FF2B5EF4-FFF2-40B4-BE49-F238E27FC236}">
                <a16:creationId xmlns:a16="http://schemas.microsoft.com/office/drawing/2014/main" id="{A3A59898-86D7-4E9D-B094-55B7FFE53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860800"/>
            <a:ext cx="3024187" cy="234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7" name="Picture 13" descr="RIEHAUS3">
            <a:extLst>
              <a:ext uri="{FF2B5EF4-FFF2-40B4-BE49-F238E27FC236}">
                <a16:creationId xmlns:a16="http://schemas.microsoft.com/office/drawing/2014/main" id="{861C3241-2505-44A9-8D57-09DA5195B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860800"/>
            <a:ext cx="3240087" cy="239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9" name="Text Box 15">
            <a:extLst>
              <a:ext uri="{FF2B5EF4-FFF2-40B4-BE49-F238E27FC236}">
                <a16:creationId xmlns:a16="http://schemas.microsoft.com/office/drawing/2014/main" id="{E89A79CA-49A1-4573-B164-06CC2BF66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916113"/>
            <a:ext cx="36004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dirty="0"/>
              <a:t>Bernhard verlebte eine glückliche Kindheit mit </a:t>
            </a:r>
            <a:r>
              <a:rPr lang="de-DE" altLang="de-DE" dirty="0">
                <a:solidFill>
                  <a:srgbClr val="FF0000"/>
                </a:solidFill>
              </a:rPr>
              <a:t>einem Bruder und vier Schwestern.</a:t>
            </a:r>
            <a:r>
              <a:rPr lang="de-DE" altLang="de-DE" dirty="0"/>
              <a:t>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149BC5D-6A01-446D-84BA-575C0C526D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7679" y="620688"/>
            <a:ext cx="3258056" cy="2971584"/>
          </a:xfrm>
          <a:prstGeom prst="rect">
            <a:avLst/>
          </a:prstGeom>
        </p:spPr>
      </p:pic>
      <p:sp>
        <p:nvSpPr>
          <p:cNvPr id="3" name="Text Box 8">
            <a:extLst>
              <a:ext uri="{FF2B5EF4-FFF2-40B4-BE49-F238E27FC236}">
                <a16:creationId xmlns:a16="http://schemas.microsoft.com/office/drawing/2014/main" id="{D03FFC33-A3A2-A071-142F-04BD03C01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217" y="6620063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13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20" name="Picture 16" descr="elbe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3888" y="188913"/>
            <a:ext cx="704850" cy="6119812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21510" name="Picture 6" descr="elbe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88913"/>
            <a:ext cx="704850" cy="6119812"/>
          </a:xfrm>
          <a:prstGeom prst="rect">
            <a:avLst/>
          </a:prstGeom>
          <a:noFill/>
        </p:spPr>
      </p:pic>
      <p:sp>
        <p:nvSpPr>
          <p:cNvPr id="14" name="Titel 13"/>
          <p:cNvSpPr>
            <a:spLocks noGrp="1"/>
          </p:cNvSpPr>
          <p:nvPr>
            <p:ph type="ctrTitle"/>
          </p:nvPr>
        </p:nvSpPr>
        <p:spPr>
          <a:xfrm>
            <a:off x="611560" y="1"/>
            <a:ext cx="7772400" cy="908720"/>
          </a:xfrm>
        </p:spPr>
        <p:txBody>
          <a:bodyPr/>
          <a:lstStyle/>
          <a:p>
            <a:r>
              <a:rPr lang="de-DE" dirty="0"/>
              <a:t>Riemann mit 7 Jahren</a:t>
            </a:r>
          </a:p>
        </p:txBody>
      </p:sp>
      <p:pic>
        <p:nvPicPr>
          <p:cNvPr id="15" name="Grafik 14" descr="brief-7-jahre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764704"/>
            <a:ext cx="7186154" cy="4608512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971600" y="5373216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Lieber Vater,  ich wünsche Dir viel Glück und ich hoffe, dass Du mein geliebter Vater nicht nur an Deinem Geburtstage recht froh und </a:t>
            </a:r>
            <a:r>
              <a:rPr lang="de-DE" sz="1800" dirty="0" err="1"/>
              <a:t>glucklich</a:t>
            </a:r>
            <a:r>
              <a:rPr lang="de-DE" sz="1800" dirty="0"/>
              <a:t> bist, sondern Dein ganzes Leben lang  ich will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14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20" name="Picture 16" descr="elbe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3888" y="188913"/>
            <a:ext cx="704850" cy="6119812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21510" name="Picture 6" descr="elbe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88913"/>
            <a:ext cx="704850" cy="6119812"/>
          </a:xfrm>
          <a:prstGeom prst="rect">
            <a:avLst/>
          </a:prstGeom>
          <a:noFill/>
        </p:spPr>
      </p:pic>
      <p:sp>
        <p:nvSpPr>
          <p:cNvPr id="14" name="Titel 13"/>
          <p:cNvSpPr>
            <a:spLocks noGrp="1"/>
          </p:cNvSpPr>
          <p:nvPr>
            <p:ph type="ctrTitle"/>
          </p:nvPr>
        </p:nvSpPr>
        <p:spPr>
          <a:xfrm>
            <a:off x="611560" y="1"/>
            <a:ext cx="7772400" cy="908720"/>
          </a:xfrm>
        </p:spPr>
        <p:txBody>
          <a:bodyPr/>
          <a:lstStyle/>
          <a:p>
            <a:r>
              <a:rPr lang="de-DE" dirty="0"/>
              <a:t>Riemann mit 7 Jahren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043608" y="4221088"/>
            <a:ext cx="7200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Dir auch durch Fleiß und Gehorsam recht viel Freude machen</a:t>
            </a:r>
          </a:p>
          <a:p>
            <a:r>
              <a:rPr lang="de-DE" sz="1800" dirty="0"/>
              <a:t>                                                          Dein</a:t>
            </a:r>
          </a:p>
          <a:p>
            <a:r>
              <a:rPr lang="de-DE" sz="1800" dirty="0"/>
              <a:t>				Dich liebender Sohn </a:t>
            </a:r>
          </a:p>
          <a:p>
            <a:r>
              <a:rPr lang="de-DE" sz="1800" dirty="0"/>
              <a:t>Quickborn den 21 </a:t>
            </a:r>
            <a:r>
              <a:rPr lang="de-DE" sz="1800" dirty="0" err="1"/>
              <a:t>ten</a:t>
            </a:r>
            <a:r>
              <a:rPr lang="de-DE" sz="1800" dirty="0"/>
              <a:t> 			Bernhard</a:t>
            </a:r>
          </a:p>
          <a:p>
            <a:r>
              <a:rPr lang="de-DE" sz="1800" dirty="0"/>
              <a:t>Dezember </a:t>
            </a:r>
          </a:p>
          <a:p>
            <a:r>
              <a:rPr lang="de-DE" sz="1800" dirty="0"/>
              <a:t>1833</a:t>
            </a:r>
          </a:p>
          <a:p>
            <a:endParaRPr lang="de-DE" sz="1800" dirty="0"/>
          </a:p>
        </p:txBody>
      </p:sp>
      <p:pic>
        <p:nvPicPr>
          <p:cNvPr id="10" name="Grafik 9" descr="brief-7-jahre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764704"/>
            <a:ext cx="5676900" cy="3276600"/>
          </a:xfrm>
          <a:prstGeom prst="rect">
            <a:avLst/>
          </a:prstGeom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15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767513" cy="792162"/>
          </a:xfrm>
        </p:spPr>
        <p:txBody>
          <a:bodyPr/>
          <a:lstStyle/>
          <a:p>
            <a:r>
              <a:rPr lang="de-DE"/>
              <a:t>Hannover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635375" y="1125538"/>
            <a:ext cx="504031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Nach der Konfirmation wohnte er in Hannover bei seiner Großmutter –einer Hofratswitwe-, damit er dort das Lyzeum besuchen konnte.</a:t>
            </a: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3635375" y="3716338"/>
            <a:ext cx="28797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/>
              <a:t>Er war 15 Jahre alt, als er wegen des Todes der Großmutter Hannover verlassen musste  </a:t>
            </a:r>
          </a:p>
        </p:txBody>
      </p:sp>
      <p:pic>
        <p:nvPicPr>
          <p:cNvPr id="22545" name="Picture 17" descr="rathaus+marktkirche-hann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557338"/>
            <a:ext cx="2921000" cy="4445000"/>
          </a:xfrm>
          <a:prstGeom prst="rect">
            <a:avLst/>
          </a:prstGeom>
          <a:noFill/>
        </p:spPr>
      </p:pic>
      <p:pic>
        <p:nvPicPr>
          <p:cNvPr id="22546" name="Picture 18" descr="leibnitzha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2913" y="3213100"/>
            <a:ext cx="2022475" cy="2901950"/>
          </a:xfrm>
          <a:prstGeom prst="rect">
            <a:avLst/>
          </a:prstGeom>
          <a:noFill/>
        </p:spPr>
      </p:pic>
      <p:sp>
        <p:nvSpPr>
          <p:cNvPr id="22548" name="AutoShape 20"/>
          <p:cNvSpPr>
            <a:spLocks noChangeArrowheads="1"/>
          </p:cNvSpPr>
          <p:nvPr/>
        </p:nvSpPr>
        <p:spPr bwMode="auto">
          <a:xfrm>
            <a:off x="4572000" y="2781300"/>
            <a:ext cx="1871663" cy="863600"/>
          </a:xfrm>
          <a:prstGeom prst="wedgeRectCallout">
            <a:avLst>
              <a:gd name="adj1" fmla="val -28713"/>
              <a:gd name="adj2" fmla="val -7407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/>
              <a:t>Untertertia</a:t>
            </a:r>
          </a:p>
          <a:p>
            <a:pPr algn="ctr"/>
            <a:r>
              <a:rPr lang="de-DE"/>
              <a:t>Obertertia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16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1" grpId="0"/>
      <p:bldP spid="2254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767513" cy="792162"/>
          </a:xfrm>
        </p:spPr>
        <p:txBody>
          <a:bodyPr/>
          <a:lstStyle/>
          <a:p>
            <a:r>
              <a:rPr lang="de-DE" sz="5400">
                <a:latin typeface="CloisterBlack BT" pitchFamily="66" charset="0"/>
              </a:rPr>
              <a:t>Johanneum Lüneburg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4932363" y="1412875"/>
            <a:ext cx="338455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3600">
                <a:latin typeface="CloisterBlack BT" pitchFamily="66" charset="0"/>
              </a:rPr>
              <a:t>Von Ostern 1842 </a:t>
            </a:r>
          </a:p>
          <a:p>
            <a:r>
              <a:rPr lang="de-DE" sz="3600">
                <a:latin typeface="CloisterBlack BT" pitchFamily="66" charset="0"/>
              </a:rPr>
              <a:t>an geht </a:t>
            </a:r>
          </a:p>
          <a:p>
            <a:r>
              <a:rPr lang="de-DE" sz="3600">
                <a:latin typeface="CloisterBlack BT" pitchFamily="66" charset="0"/>
              </a:rPr>
              <a:t>Bernhard Riemann</a:t>
            </a:r>
          </a:p>
          <a:p>
            <a:r>
              <a:rPr lang="de-DE" sz="3600">
                <a:latin typeface="CloisterBlack BT" pitchFamily="66" charset="0"/>
              </a:rPr>
              <a:t>hier zur Schule.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5148263" y="4652963"/>
            <a:ext cx="316865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>
                <a:latin typeface="CloisterBlack BT" pitchFamily="66" charset="0"/>
              </a:rPr>
              <a:t>1829 ist dieses Gebäude neben der Johanniskirche  errichtet worden.</a:t>
            </a:r>
            <a:r>
              <a:rPr lang="de-DE"/>
              <a:t> </a:t>
            </a:r>
          </a:p>
        </p:txBody>
      </p:sp>
      <p:sp>
        <p:nvSpPr>
          <p:cNvPr id="23562" name="AutoShape 10"/>
          <p:cNvSpPr>
            <a:spLocks noChangeArrowheads="1"/>
          </p:cNvSpPr>
          <p:nvPr/>
        </p:nvSpPr>
        <p:spPr bwMode="auto">
          <a:xfrm>
            <a:off x="6300192" y="4221088"/>
            <a:ext cx="2448272" cy="360040"/>
          </a:xfrm>
          <a:prstGeom prst="wedgeRectCallout">
            <a:avLst>
              <a:gd name="adj1" fmla="val -101397"/>
              <a:gd name="adj2" fmla="val -27700"/>
            </a:avLst>
          </a:prstGeom>
          <a:solidFill>
            <a:srgbClr val="E0B9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 dirty="0">
                <a:latin typeface="CloisterBlack BT" pitchFamily="66" charset="0"/>
              </a:rPr>
              <a:t>ab 10.Klasse</a:t>
            </a:r>
          </a:p>
        </p:txBody>
      </p:sp>
      <p:pic>
        <p:nvPicPr>
          <p:cNvPr id="23563" name="Picture 11" descr="Johanneum18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268413"/>
            <a:ext cx="4491037" cy="4897437"/>
          </a:xfrm>
          <a:prstGeom prst="rect">
            <a:avLst/>
          </a:prstGeom>
          <a:noFill/>
        </p:spPr>
      </p:pic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3492500" y="5661025"/>
            <a:ext cx="936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solidFill>
                  <a:srgbClr val="7E694E"/>
                </a:solidFill>
                <a:latin typeface="CloisterBlack BT" pitchFamily="66" charset="0"/>
              </a:rPr>
              <a:t>1841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17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  <p:bldP spid="23559" grpId="0"/>
      <p:bldP spid="2356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7272338" cy="792162"/>
          </a:xfrm>
        </p:spPr>
        <p:txBody>
          <a:bodyPr/>
          <a:lstStyle/>
          <a:p>
            <a:r>
              <a:rPr lang="de-DE" sz="4000"/>
              <a:t>Direktor Dr. Karl Haage </a:t>
            </a:r>
            <a:r>
              <a:rPr lang="de-DE" sz="2800"/>
              <a:t>1801-42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24588" name="Picture 12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pic>
        <p:nvPicPr>
          <p:cNvPr id="24589" name="Picture 13" descr="HAAG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063" y="1268413"/>
            <a:ext cx="3330575" cy="4200525"/>
          </a:xfrm>
          <a:prstGeom prst="rect">
            <a:avLst/>
          </a:prstGeom>
          <a:noFill/>
        </p:spPr>
      </p:pic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1095375" y="1071563"/>
            <a:ext cx="7364413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de-DE" dirty="0"/>
              <a:t> mit 13 J. in Klasse 12 in Gotha</a:t>
            </a:r>
          </a:p>
          <a:p>
            <a:pPr>
              <a:buFontTx/>
              <a:buChar char="•"/>
            </a:pPr>
            <a:r>
              <a:rPr lang="de-DE" dirty="0"/>
              <a:t> mit 16 Theologie + Philologie</a:t>
            </a:r>
            <a:br>
              <a:rPr lang="de-DE" dirty="0"/>
            </a:br>
            <a:r>
              <a:rPr lang="de-DE" dirty="0"/>
              <a:t>  Jena und Göttingen</a:t>
            </a:r>
          </a:p>
          <a:p>
            <a:pPr>
              <a:buFontTx/>
              <a:buChar char="•"/>
            </a:pPr>
            <a:r>
              <a:rPr lang="de-DE" dirty="0"/>
              <a:t> mit 23 Lehrer und Subdirektor,</a:t>
            </a:r>
            <a:br>
              <a:rPr lang="de-DE" dirty="0"/>
            </a:br>
            <a:r>
              <a:rPr lang="de-DE" dirty="0"/>
              <a:t>  dann Direktor am </a:t>
            </a:r>
            <a:r>
              <a:rPr lang="de-DE" dirty="0" err="1"/>
              <a:t>Johanneum</a:t>
            </a:r>
            <a:r>
              <a:rPr lang="de-DE" dirty="0"/>
              <a:t>,</a:t>
            </a:r>
          </a:p>
          <a:p>
            <a:pPr>
              <a:buFontTx/>
              <a:buChar char="•"/>
            </a:pPr>
            <a:r>
              <a:rPr lang="de-DE" dirty="0"/>
              <a:t> Initiator des neuen Gebäudes</a:t>
            </a:r>
          </a:p>
          <a:p>
            <a:pPr>
              <a:buFontTx/>
              <a:buChar char="•"/>
            </a:pPr>
            <a:r>
              <a:rPr lang="de-DE" dirty="0"/>
              <a:t> er beruft ausgezeichnete Lehrer</a:t>
            </a:r>
          </a:p>
          <a:p>
            <a:pPr>
              <a:buFontTx/>
              <a:buChar char="•"/>
            </a:pPr>
            <a:r>
              <a:rPr lang="de-DE" dirty="0"/>
              <a:t> hat ungewöhnliche </a:t>
            </a:r>
            <a:br>
              <a:rPr lang="de-DE" dirty="0"/>
            </a:br>
            <a:r>
              <a:rPr lang="de-DE" dirty="0"/>
              <a:t>  pädagogische Begabung </a:t>
            </a:r>
          </a:p>
          <a:p>
            <a:pPr>
              <a:buFontTx/>
              <a:buChar char="•"/>
            </a:pPr>
            <a:r>
              <a:rPr lang="de-DE" dirty="0"/>
              <a:t> zeigt Tatkraft und </a:t>
            </a:r>
            <a:br>
              <a:rPr lang="de-DE" dirty="0"/>
            </a:br>
            <a:r>
              <a:rPr lang="de-DE" dirty="0"/>
              <a:t>  Durchsetzungsvermögen</a:t>
            </a:r>
          </a:p>
          <a:p>
            <a:pPr>
              <a:buFontTx/>
              <a:buChar char="•"/>
            </a:pPr>
            <a:r>
              <a:rPr lang="de-DE" dirty="0"/>
              <a:t> sorgt für die Einrichtung der </a:t>
            </a:r>
            <a:br>
              <a:rPr lang="de-DE" dirty="0"/>
            </a:br>
            <a:r>
              <a:rPr lang="de-DE" dirty="0"/>
              <a:t>  „Realklassen“ (mehr Deutsch, Mathematik,</a:t>
            </a:r>
            <a:br>
              <a:rPr lang="de-DE" dirty="0"/>
            </a:br>
            <a:r>
              <a:rPr lang="de-DE" dirty="0"/>
              <a:t>   Naturwissenschaften, moderne Sprachen)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18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7272338" cy="792162"/>
          </a:xfrm>
        </p:spPr>
        <p:txBody>
          <a:bodyPr/>
          <a:lstStyle/>
          <a:p>
            <a:r>
              <a:rPr lang="de-DE" sz="4000"/>
              <a:t>Direktor Dr. Karl Haage </a:t>
            </a:r>
            <a:r>
              <a:rPr lang="de-DE" sz="2800"/>
              <a:t>1801-42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25606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pic>
        <p:nvPicPr>
          <p:cNvPr id="25607" name="Picture 7" descr="HAAG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3425" y="1052513"/>
            <a:ext cx="3330575" cy="4200525"/>
          </a:xfrm>
          <a:prstGeom prst="rect">
            <a:avLst/>
          </a:prstGeom>
          <a:noFill/>
        </p:spPr>
      </p:pic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1187450" y="1700213"/>
            <a:ext cx="35417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So erklärte der </a:t>
            </a:r>
          </a:p>
          <a:p>
            <a:r>
              <a:rPr lang="de-DE"/>
              <a:t>Oberschulrat Kohlrausch</a:t>
            </a:r>
          </a:p>
          <a:p>
            <a:r>
              <a:rPr lang="de-DE"/>
              <a:t>aus Hannover 1829 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1258888" y="1125538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/>
              <a:t> sorgt für eine sehr gute Ausbildung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1258888" y="2781300"/>
            <a:ext cx="45085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solidFill>
                  <a:srgbClr val="CC0099"/>
                </a:solidFill>
              </a:rPr>
              <a:t>“daß unser Johanneum </a:t>
            </a:r>
          </a:p>
          <a:p>
            <a:r>
              <a:rPr lang="de-DE">
                <a:solidFill>
                  <a:srgbClr val="CC0099"/>
                </a:solidFill>
              </a:rPr>
              <a:t>nicht bloß die beste Schule </a:t>
            </a:r>
          </a:p>
          <a:p>
            <a:r>
              <a:rPr lang="de-DE">
                <a:solidFill>
                  <a:srgbClr val="CC0099"/>
                </a:solidFill>
              </a:rPr>
              <a:t>im Hannoverschen sei, </a:t>
            </a:r>
          </a:p>
          <a:p>
            <a:r>
              <a:rPr lang="de-DE">
                <a:solidFill>
                  <a:srgbClr val="CC0099"/>
                </a:solidFill>
              </a:rPr>
              <a:t>sondern auch unter den dreißig </a:t>
            </a:r>
          </a:p>
          <a:p>
            <a:r>
              <a:rPr lang="de-DE">
                <a:solidFill>
                  <a:srgbClr val="CC0099"/>
                </a:solidFill>
              </a:rPr>
              <a:t>Schulanstalten, die ich zuvor </a:t>
            </a:r>
          </a:p>
          <a:p>
            <a:r>
              <a:rPr lang="de-DE">
                <a:solidFill>
                  <a:srgbClr val="CC0099"/>
                </a:solidFill>
              </a:rPr>
              <a:t>als preußischer Schulrat </a:t>
            </a:r>
          </a:p>
          <a:p>
            <a:r>
              <a:rPr lang="de-DE">
                <a:solidFill>
                  <a:srgbClr val="CC0099"/>
                </a:solidFill>
              </a:rPr>
              <a:t>kennen gelernt habe.”</a:t>
            </a:r>
          </a:p>
          <a:p>
            <a:endParaRPr lang="de-DE">
              <a:solidFill>
                <a:srgbClr val="CC0099"/>
              </a:solidFill>
            </a:endParaRP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1116013" y="5516563"/>
            <a:ext cx="75612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/>
              <a:t>Karl </a:t>
            </a:r>
            <a:r>
              <a:rPr lang="de-DE" dirty="0" err="1"/>
              <a:t>Haages</a:t>
            </a:r>
            <a:r>
              <a:rPr lang="de-DE" dirty="0"/>
              <a:t> plötzlicher Tod durch einen Gehirnschlag Ende 1842 löste große Trauer aus.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19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1" grpId="0"/>
      <p:bldP spid="25611" grpId="1"/>
      <p:bldP spid="256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3888" y="333375"/>
            <a:ext cx="649287" cy="5976938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260350"/>
            <a:ext cx="8893175" cy="792163"/>
          </a:xfrm>
        </p:spPr>
        <p:txBody>
          <a:bodyPr/>
          <a:lstStyle/>
          <a:p>
            <a:r>
              <a:rPr lang="de-DE" sz="3600"/>
              <a:t>Direktor F.Constantin Schmalfuß</a:t>
            </a:r>
            <a:r>
              <a:rPr lang="de-DE" sz="4000"/>
              <a:t> </a:t>
            </a:r>
            <a:r>
              <a:rPr lang="de-DE" sz="2800"/>
              <a:t>1806-71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3995738" y="1052513"/>
            <a:ext cx="476408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/>
              <a:t> der erste studierte Mathematiker</a:t>
            </a:r>
            <a:br>
              <a:rPr lang="de-DE"/>
            </a:br>
            <a:r>
              <a:rPr lang="de-DE"/>
              <a:t>  am Johanneum (1829-49)</a:t>
            </a:r>
          </a:p>
          <a:p>
            <a:pPr>
              <a:buFontTx/>
              <a:buChar char="•"/>
            </a:pPr>
            <a:r>
              <a:rPr lang="de-DE"/>
              <a:t> Er war auch aus Thüringen.</a:t>
            </a:r>
          </a:p>
          <a:p>
            <a:pPr>
              <a:buFontTx/>
              <a:buChar char="•"/>
            </a:pPr>
            <a:r>
              <a:rPr lang="de-DE"/>
              <a:t> </a:t>
            </a:r>
            <a:r>
              <a:rPr lang="de-DE" sz="1800"/>
              <a:t>der nächste war erst Haages Sohn 1860 !!!</a:t>
            </a:r>
          </a:p>
        </p:txBody>
      </p:sp>
      <p:pic>
        <p:nvPicPr>
          <p:cNvPr id="26636" name="Picture 12" descr="SMALF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1052513"/>
            <a:ext cx="3381375" cy="4032250"/>
          </a:xfrm>
          <a:prstGeom prst="rect">
            <a:avLst/>
          </a:prstGeom>
          <a:noFill/>
          <a:ln w="25400">
            <a:solidFill>
              <a:srgbClr val="993366"/>
            </a:solidFill>
            <a:miter lim="800000"/>
            <a:headEnd/>
            <a:tailEnd/>
          </a:ln>
        </p:spPr>
      </p:pic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3995738" y="2636838"/>
            <a:ext cx="41052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/>
              <a:t>Nach </a:t>
            </a:r>
            <a:r>
              <a:rPr lang="de-DE" dirty="0" err="1"/>
              <a:t>Haages</a:t>
            </a:r>
            <a:r>
              <a:rPr lang="de-DE" dirty="0"/>
              <a:t> plötzlichem Tod wurde mit Schmalfuß zum ersten Mal ein Mathematiker Direktor. Er hat es verstanden, die Bedenken, “</a:t>
            </a:r>
            <a:r>
              <a:rPr lang="de-DE" b="1" dirty="0"/>
              <a:t>ob ein Mathematiker für diesen Posten wohl recht geeignet sei</a:t>
            </a:r>
            <a:r>
              <a:rPr lang="de-DE" dirty="0"/>
              <a:t>”, gründlich zu zerstreuen. 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20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2" name="Text Box 13">
            <a:extLst>
              <a:ext uri="{FF2B5EF4-FFF2-40B4-BE49-F238E27FC236}">
                <a16:creationId xmlns:a16="http://schemas.microsoft.com/office/drawing/2014/main" id="{CD931D0B-4F91-5011-809B-17D0620DE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49" y="5229225"/>
            <a:ext cx="3421063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800" b="1" dirty="0">
                <a:solidFill>
                  <a:srgbClr val="008000"/>
                </a:solidFill>
              </a:rPr>
              <a:t>Zitate aus Direktor Nebe: Geschichte des Johanneums: </a:t>
            </a:r>
            <a:br>
              <a:rPr lang="de-DE" sz="1800" b="1" dirty="0">
                <a:solidFill>
                  <a:srgbClr val="008000"/>
                </a:solidFill>
              </a:rPr>
            </a:br>
            <a:r>
              <a:rPr lang="de-DE" sz="1400" b="1" dirty="0">
                <a:solidFill>
                  <a:srgbClr val="008000"/>
                </a:solidFill>
              </a:rPr>
              <a:t>Festschrift zu 500-Jahr-Feier</a:t>
            </a:r>
            <a:endParaRPr lang="de-DE" sz="18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8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3888" y="333375"/>
            <a:ext cx="649287" cy="5976938"/>
          </a:xfrm>
          <a:prstGeom prst="rect">
            <a:avLst/>
          </a:prstGeom>
          <a:noFill/>
        </p:spPr>
      </p:pic>
      <p:sp>
        <p:nvSpPr>
          <p:cNvPr id="286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50825" y="260350"/>
            <a:ext cx="8893175" cy="792163"/>
          </a:xfrm>
        </p:spPr>
        <p:txBody>
          <a:bodyPr/>
          <a:lstStyle/>
          <a:p>
            <a:r>
              <a:rPr lang="de-DE" sz="3600"/>
              <a:t>Direktor F. Constantin Schmalfuß</a:t>
            </a:r>
            <a:r>
              <a:rPr lang="de-DE" sz="4000"/>
              <a:t> </a:t>
            </a:r>
            <a:r>
              <a:rPr lang="de-DE" sz="2800"/>
              <a:t>1806-71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3059113" y="1628775"/>
            <a:ext cx="585311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/>
              <a:t> ....seine feine, gewandte, offene </a:t>
            </a:r>
            <a:br>
              <a:rPr lang="de-DE"/>
            </a:br>
            <a:r>
              <a:rPr lang="de-DE"/>
              <a:t>            und heitere Art sich zu geben,......</a:t>
            </a:r>
          </a:p>
          <a:p>
            <a:pPr>
              <a:buFontTx/>
              <a:buChar char="•"/>
            </a:pPr>
            <a:r>
              <a:rPr lang="de-DE"/>
              <a:t>....idealster Auffassung des </a:t>
            </a:r>
            <a:br>
              <a:rPr lang="de-DE"/>
            </a:br>
            <a:r>
              <a:rPr lang="de-DE"/>
              <a:t>            Lehrerberufes.....</a:t>
            </a:r>
          </a:p>
          <a:p>
            <a:pPr>
              <a:buFontTx/>
              <a:buChar char="•"/>
            </a:pPr>
            <a:r>
              <a:rPr lang="de-DE"/>
              <a:t>....war durchaus nicht einseitig, hätte </a:t>
            </a:r>
            <a:br>
              <a:rPr lang="de-DE"/>
            </a:br>
            <a:r>
              <a:rPr lang="de-DE"/>
              <a:t>            ohne weiteres Latein in </a:t>
            </a:r>
            <a:br>
              <a:rPr lang="de-DE"/>
            </a:br>
            <a:r>
              <a:rPr lang="de-DE"/>
              <a:t>            Sekunda unterrichten können....... </a:t>
            </a:r>
          </a:p>
        </p:txBody>
      </p:sp>
      <p:pic>
        <p:nvPicPr>
          <p:cNvPr id="28680" name="Picture 8" descr="SMALF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981075"/>
            <a:ext cx="2716213" cy="3240088"/>
          </a:xfrm>
          <a:prstGeom prst="rect">
            <a:avLst/>
          </a:prstGeom>
          <a:noFill/>
          <a:ln w="25400">
            <a:solidFill>
              <a:srgbClr val="993366"/>
            </a:solidFill>
            <a:miter lim="800000"/>
            <a:headEnd/>
            <a:tailEnd/>
          </a:ln>
        </p:spPr>
      </p:pic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3491880" y="1052513"/>
            <a:ext cx="403244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800" b="1" dirty="0">
                <a:solidFill>
                  <a:srgbClr val="008000"/>
                </a:solidFill>
              </a:rPr>
              <a:t>Zitat aus Nebe: Geschichte des Johanneums (1906 zur 500-Feier):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0" y="4292600"/>
            <a:ext cx="8494713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 dirty="0"/>
              <a:t>... </a:t>
            </a:r>
            <a:r>
              <a:rPr lang="de-DE" dirty="0" err="1"/>
              <a:t>daß</a:t>
            </a:r>
            <a:r>
              <a:rPr lang="de-DE" dirty="0"/>
              <a:t> unter Schmalfuß’ verständnisvoller Leitung </a:t>
            </a:r>
            <a:br>
              <a:rPr lang="de-DE" dirty="0"/>
            </a:br>
            <a:r>
              <a:rPr lang="de-DE" dirty="0"/>
              <a:t>     ein Genie seines Faches, der Mathematik, auf dem </a:t>
            </a:r>
          </a:p>
          <a:p>
            <a:r>
              <a:rPr lang="de-DE" dirty="0"/>
              <a:t>     </a:t>
            </a:r>
            <a:r>
              <a:rPr lang="de-DE" dirty="0" err="1"/>
              <a:t>Johanneum</a:t>
            </a:r>
            <a:r>
              <a:rPr lang="de-DE" dirty="0"/>
              <a:t> sich heranbildete, </a:t>
            </a:r>
            <a:r>
              <a:rPr lang="de-DE" b="1" dirty="0"/>
              <a:t>Bernhard Riemann,</a:t>
            </a:r>
            <a:r>
              <a:rPr lang="de-DE" dirty="0"/>
              <a:t> </a:t>
            </a:r>
          </a:p>
          <a:p>
            <a:r>
              <a:rPr lang="de-DE" dirty="0"/>
              <a:t>     </a:t>
            </a:r>
            <a:r>
              <a:rPr lang="de-DE" b="1" dirty="0"/>
              <a:t>der wohl berühmteste Schüler der Anstalt, den die </a:t>
            </a:r>
            <a:br>
              <a:rPr lang="de-DE" b="1" dirty="0"/>
            </a:br>
            <a:r>
              <a:rPr lang="de-DE" b="1" dirty="0"/>
              <a:t> Mathematiker unmittelbar nach oder neben Gauß stellen.</a:t>
            </a:r>
          </a:p>
          <a:p>
            <a:endParaRPr lang="de-DE" dirty="0"/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D039941A-9C94-3853-FB45-75BA5939B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217" y="6620063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21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 build="p"/>
      <p:bldP spid="2868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/>
              <a:t>Lehrer Dr. Seffer </a:t>
            </a:r>
            <a:r>
              <a:rPr lang="de-DE" sz="3200"/>
              <a:t>1816-76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27654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116013" y="1196975"/>
            <a:ext cx="5418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an Prof. Schering nach Riemanns Tod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1116013" y="1557338"/>
            <a:ext cx="7561262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de-DE" dirty="0"/>
              <a:t> .... </a:t>
            </a:r>
            <a:r>
              <a:rPr lang="de-DE" dirty="0" err="1"/>
              <a:t>daß</a:t>
            </a:r>
            <a:r>
              <a:rPr lang="de-DE" dirty="0"/>
              <a:t> er mit seinen deutschen und lateinischen</a:t>
            </a:r>
            <a:br>
              <a:rPr lang="de-DE" dirty="0"/>
            </a:br>
            <a:r>
              <a:rPr lang="de-DE" dirty="0"/>
              <a:t>              Aufsätzen immer im Rückstande blieb,..., </a:t>
            </a:r>
          </a:p>
          <a:p>
            <a:pPr>
              <a:buFontTx/>
              <a:buChar char="•"/>
            </a:pPr>
            <a:r>
              <a:rPr lang="de-DE" dirty="0"/>
              <a:t> .... </a:t>
            </a:r>
            <a:r>
              <a:rPr lang="de-DE" dirty="0" err="1"/>
              <a:t>daß</a:t>
            </a:r>
            <a:r>
              <a:rPr lang="de-DE" dirty="0"/>
              <a:t> die Lehrer-</a:t>
            </a:r>
            <a:r>
              <a:rPr lang="de-DE" dirty="0" err="1"/>
              <a:t>Conferenz</a:t>
            </a:r>
            <a:r>
              <a:rPr lang="de-DE" dirty="0"/>
              <a:t> den Schulgesetzen </a:t>
            </a:r>
            <a:br>
              <a:rPr lang="de-DE" dirty="0"/>
            </a:br>
            <a:r>
              <a:rPr lang="de-DE" dirty="0"/>
              <a:t>             gegenüber seinetwegen in Verzweiflung war.</a:t>
            </a:r>
          </a:p>
          <a:p>
            <a:pPr>
              <a:buFontTx/>
              <a:buChar char="•"/>
            </a:pPr>
            <a:r>
              <a:rPr lang="de-DE" dirty="0"/>
              <a:t> .... nahm ich ihn gegen ein ermäßigtes Kostgeld in</a:t>
            </a:r>
            <a:br>
              <a:rPr lang="de-DE" dirty="0"/>
            </a:br>
            <a:r>
              <a:rPr lang="de-DE" dirty="0"/>
              <a:t>             mein Haus und verpflichtete mich gegen die</a:t>
            </a:r>
            <a:br>
              <a:rPr lang="de-DE" dirty="0"/>
            </a:br>
            <a:r>
              <a:rPr lang="de-DE" dirty="0"/>
              <a:t>             Lehrer-</a:t>
            </a:r>
            <a:r>
              <a:rPr lang="de-DE" dirty="0" err="1"/>
              <a:t>Conferenz</a:t>
            </a:r>
            <a:r>
              <a:rPr lang="de-DE" dirty="0"/>
              <a:t> für prompte Ablieferung</a:t>
            </a:r>
            <a:br>
              <a:rPr lang="de-DE" dirty="0"/>
            </a:br>
            <a:r>
              <a:rPr lang="de-DE" dirty="0"/>
              <a:t>             seiner Aufsätze von nun an sorgen zu wollen.</a:t>
            </a:r>
          </a:p>
          <a:p>
            <a:pPr>
              <a:buFontTx/>
              <a:buChar char="•"/>
            </a:pPr>
            <a:r>
              <a:rPr lang="de-DE" dirty="0"/>
              <a:t> .... manchen Abend bis in die Nacht bei ihm</a:t>
            </a:r>
            <a:br>
              <a:rPr lang="de-DE" dirty="0"/>
            </a:br>
            <a:r>
              <a:rPr lang="de-DE" dirty="0"/>
              <a:t>             gesessen....</a:t>
            </a:r>
          </a:p>
        </p:txBody>
      </p:sp>
      <p:sp>
        <p:nvSpPr>
          <p:cNvPr id="27659" name="AutoShape 11"/>
          <p:cNvSpPr>
            <a:spLocks noChangeArrowheads="1"/>
          </p:cNvSpPr>
          <p:nvPr/>
        </p:nvSpPr>
        <p:spPr bwMode="auto">
          <a:xfrm>
            <a:off x="971550" y="260350"/>
            <a:ext cx="3001963" cy="360363"/>
          </a:xfrm>
          <a:prstGeom prst="wedgeRectCallout">
            <a:avLst>
              <a:gd name="adj1" fmla="val -11926"/>
              <a:gd name="adj2" fmla="val 13413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 sz="1800"/>
              <a:t>Hebräisch und Theologie</a:t>
            </a:r>
          </a:p>
        </p:txBody>
      </p:sp>
      <p:sp>
        <p:nvSpPr>
          <p:cNvPr id="27660" name="AutoShape 12"/>
          <p:cNvSpPr>
            <a:spLocks noChangeArrowheads="1"/>
          </p:cNvSpPr>
          <p:nvPr/>
        </p:nvSpPr>
        <p:spPr bwMode="auto">
          <a:xfrm>
            <a:off x="2051050" y="5373688"/>
            <a:ext cx="5545138" cy="935037"/>
          </a:xfrm>
          <a:prstGeom prst="cloudCallout">
            <a:avLst>
              <a:gd name="adj1" fmla="val -11208"/>
              <a:gd name="adj2" fmla="val -9821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de-DE" sz="2000"/>
              <a:t>Seffer war da noch keine 30 Jahre alt.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25344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22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7" grpId="0" build="p"/>
      <p:bldP spid="2766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/>
              <a:t>Mathematik bei Schmalfuß</a:t>
            </a:r>
            <a:endParaRPr lang="de-DE" sz="320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3798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1116013" y="1196975"/>
            <a:ext cx="5418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an Prof. Schering nach Riemanns Tod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1042988" y="3933825"/>
            <a:ext cx="78486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Alles, was ich besitze an </a:t>
            </a:r>
            <a:r>
              <a:rPr lang="de-DE">
                <a:solidFill>
                  <a:srgbClr val="6600FF"/>
                </a:solidFill>
              </a:rPr>
              <a:t>Euklidischen Dingen</a:t>
            </a:r>
            <a:r>
              <a:rPr lang="de-DE"/>
              <a:t> mit den Kommentaren ...; was ich von der </a:t>
            </a:r>
            <a:r>
              <a:rPr lang="de-DE">
                <a:solidFill>
                  <a:srgbClr val="6600FF"/>
                </a:solidFill>
              </a:rPr>
              <a:t>Archimedischen</a:t>
            </a:r>
            <a:r>
              <a:rPr lang="de-DE">
                <a:solidFill>
                  <a:srgbClr val="FF0066"/>
                </a:solidFill>
              </a:rPr>
              <a:t> </a:t>
            </a:r>
            <a:r>
              <a:rPr lang="de-DE">
                <a:solidFill>
                  <a:srgbClr val="6600FF"/>
                </a:solidFill>
              </a:rPr>
              <a:t>Literatur</a:t>
            </a:r>
            <a:r>
              <a:rPr lang="de-DE"/>
              <a:t> besaß, </a:t>
            </a:r>
            <a:r>
              <a:rPr lang="de-DE">
                <a:solidFill>
                  <a:srgbClr val="6600FF"/>
                </a:solidFill>
              </a:rPr>
              <a:t>Apollonios</a:t>
            </a:r>
            <a:r>
              <a:rPr lang="de-DE"/>
              <a:t> etcr alles dies las er, und unter dem Lesen ward es sein sicheres Eigenthum.</a:t>
            </a:r>
          </a:p>
          <a:p>
            <a:r>
              <a:rPr lang="de-DE">
                <a:solidFill>
                  <a:srgbClr val="6600FF"/>
                </a:solidFill>
              </a:rPr>
              <a:t>Newtons Arithmetica universalis</a:t>
            </a:r>
            <a:r>
              <a:rPr lang="de-DE"/>
              <a:t> und des </a:t>
            </a:r>
            <a:r>
              <a:rPr lang="de-DE">
                <a:solidFill>
                  <a:srgbClr val="6600FF"/>
                </a:solidFill>
              </a:rPr>
              <a:t>Cartesius Geometria</a:t>
            </a:r>
            <a:r>
              <a:rPr lang="de-DE"/>
              <a:t> interessierten ihn nicht minder. ... 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1042988" y="1628775"/>
            <a:ext cx="777716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... Die Fassungskraft für mathematische Gegenstände gab sich mir sofort kund und es bedurfte bei Riemann nur der Andeutung eines mathematischen Gesetzes, um dasselbe mit den </a:t>
            </a:r>
            <a:r>
              <a:rPr lang="de-DE" b="1">
                <a:solidFill>
                  <a:srgbClr val="CC0099"/>
                </a:solidFill>
              </a:rPr>
              <a:t>weitesten  Consequenzen und in feste Form gebracht zu sehen, und zwar in größter Allgemeinheit.</a:t>
            </a:r>
            <a:r>
              <a:rPr lang="de-DE"/>
              <a:t> 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23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0" grpId="0" build="p"/>
      <p:bldP spid="3380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/>
              <a:t>Mathematik bei Schmalfuß</a:t>
            </a:r>
            <a:endParaRPr lang="de-DE" sz="3200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4822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1116013" y="1196975"/>
            <a:ext cx="5418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an Prof. Schering nach Riemanns Tod</a:t>
            </a: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1042988" y="1628775"/>
            <a:ext cx="7777162" cy="350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800" i="1">
                <a:latin typeface="Times New Roman" pitchFamily="18" charset="0"/>
              </a:rPr>
              <a:t>Schmalfuß lässt ihn zwar am normalen Mathematikunterricht teilnehmen</a:t>
            </a:r>
            <a:r>
              <a:rPr lang="de-DE" i="1"/>
              <a:t>, </a:t>
            </a:r>
            <a:br>
              <a:rPr lang="de-DE" i="1"/>
            </a:br>
            <a:r>
              <a:rPr lang="de-DE" i="1"/>
              <a:t>aber....</a:t>
            </a:r>
            <a:r>
              <a:rPr lang="de-DE"/>
              <a:t> vielmehr sann ich darauf, ihm in jeder Stunde etwas zu bieten, was seinen Kräften angemessen war, und </a:t>
            </a:r>
            <a:r>
              <a:rPr lang="de-DE" b="1">
                <a:solidFill>
                  <a:srgbClr val="CC0099"/>
                </a:solidFill>
              </a:rPr>
              <a:t>jedesmal ist er über die Grenze, die </a:t>
            </a:r>
            <a:r>
              <a:rPr lang="de-DE" b="1" u="sng">
                <a:solidFill>
                  <a:srgbClr val="CC0099"/>
                </a:solidFill>
              </a:rPr>
              <a:t>ich</a:t>
            </a:r>
            <a:r>
              <a:rPr lang="de-DE" b="1">
                <a:solidFill>
                  <a:srgbClr val="CC0099"/>
                </a:solidFill>
              </a:rPr>
              <a:t> als seine Schranke</a:t>
            </a:r>
            <a:r>
              <a:rPr lang="de-DE"/>
              <a:t> </a:t>
            </a:r>
            <a:r>
              <a:rPr lang="de-DE" b="1">
                <a:solidFill>
                  <a:srgbClr val="008000"/>
                </a:solidFill>
              </a:rPr>
              <a:t>und wohl auch als meine</a:t>
            </a:r>
            <a:r>
              <a:rPr lang="de-DE"/>
              <a:t> betrachtete, hinausgegangen und brachte regelmäßig eine </a:t>
            </a:r>
            <a:r>
              <a:rPr lang="de-DE" b="1">
                <a:solidFill>
                  <a:srgbClr val="CC0099"/>
                </a:solidFill>
              </a:rPr>
              <a:t>Fülle von Ergebnissen</a:t>
            </a:r>
            <a:r>
              <a:rPr lang="de-DE"/>
              <a:t>, </a:t>
            </a:r>
            <a:r>
              <a:rPr lang="de-DE" b="1">
                <a:solidFill>
                  <a:srgbClr val="008000"/>
                </a:solidFill>
              </a:rPr>
              <a:t>die ich nicht in solchem Maße erwartet hatte.</a:t>
            </a:r>
            <a:r>
              <a:rPr lang="de-DE"/>
              <a:t> 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24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/>
              <a:t>Mathematik bei Schmalfuß</a:t>
            </a:r>
            <a:endParaRPr lang="de-DE" sz="3200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5846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1116013" y="1196975"/>
            <a:ext cx="5418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an Prof. Schering nach Riemanns Tod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1258888" y="1700213"/>
            <a:ext cx="7513637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... wie schwer es ihm wurde, in fließendem Vortrage seine Gedanken zu entwickeln. </a:t>
            </a:r>
          </a:p>
          <a:p>
            <a:r>
              <a:rPr lang="de-DE"/>
              <a:t>Dazu kam, daß kein Ausdruck ihm genügte, der nicht </a:t>
            </a:r>
            <a:r>
              <a:rPr lang="de-DE" b="1">
                <a:solidFill>
                  <a:srgbClr val="CC0099"/>
                </a:solidFill>
              </a:rPr>
              <a:t>alles umfaßte</a:t>
            </a:r>
            <a:r>
              <a:rPr lang="de-DE"/>
              <a:t>, </a:t>
            </a:r>
          </a:p>
          <a:p>
            <a:r>
              <a:rPr lang="de-DE"/>
              <a:t>und daß er ungemein zaghaft war, eine Darstellung, die nicht, ... , von </a:t>
            </a:r>
            <a:r>
              <a:rPr lang="de-DE" b="1">
                <a:solidFill>
                  <a:srgbClr val="CC0099"/>
                </a:solidFill>
              </a:rPr>
              <a:t>untadeliger Präcision</a:t>
            </a:r>
            <a:r>
              <a:rPr lang="de-DE"/>
              <a:t> war, als richtig anzuerkennen. ....</a:t>
            </a:r>
          </a:p>
        </p:txBody>
      </p:sp>
      <p:sp>
        <p:nvSpPr>
          <p:cNvPr id="35851" name="AutoShape 11"/>
          <p:cNvSpPr>
            <a:spLocks noChangeArrowheads="1"/>
          </p:cNvSpPr>
          <p:nvPr/>
        </p:nvSpPr>
        <p:spPr bwMode="auto">
          <a:xfrm>
            <a:off x="1042988" y="4724400"/>
            <a:ext cx="4752975" cy="1584325"/>
          </a:xfrm>
          <a:prstGeom prst="wedgeEllipseCallout">
            <a:avLst>
              <a:gd name="adj1" fmla="val 33801"/>
              <a:gd name="adj2" fmla="val -99801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/>
              <a:t>Hier hat wohl das „Aufsatzproblem“ seine Wurzeln</a:t>
            </a:r>
          </a:p>
        </p:txBody>
      </p:sp>
      <p:sp>
        <p:nvSpPr>
          <p:cNvPr id="35852" name="AutoShape 12"/>
          <p:cNvSpPr>
            <a:spLocks noChangeArrowheads="1"/>
          </p:cNvSpPr>
          <p:nvPr/>
        </p:nvSpPr>
        <p:spPr bwMode="auto">
          <a:xfrm>
            <a:off x="6156325" y="4292600"/>
            <a:ext cx="2663825" cy="1800225"/>
          </a:xfrm>
          <a:prstGeom prst="wedgeRoundRectCallout">
            <a:avLst>
              <a:gd name="adj1" fmla="val -62037"/>
              <a:gd name="adj2" fmla="val -68167"/>
              <a:gd name="adj3" fmla="val 16667"/>
            </a:avLst>
          </a:prstGeom>
          <a:solidFill>
            <a:srgbClr val="E0B9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/>
              <a:t>Aber da liegt auch seine überragende Kraft.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25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9" grpId="0" build="p"/>
      <p:bldP spid="35851" grpId="0" animBg="1"/>
      <p:bldP spid="3585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/>
              <a:t>Abitur bei Schmalfuß</a:t>
            </a:r>
            <a:endParaRPr lang="de-DE" sz="3200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6870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1116013" y="1196975"/>
            <a:ext cx="5418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an Prof. Schering nach Riemanns Tod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1403350" y="3068638"/>
            <a:ext cx="7340600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i="1">
                <a:latin typeface="Times New Roman" pitchFamily="18" charset="0"/>
              </a:rPr>
              <a:t>Im Abitur Ostern 46 prüft er ihn über diese, weit über den </a:t>
            </a:r>
          </a:p>
          <a:p>
            <a:r>
              <a:rPr lang="de-DE" i="1">
                <a:latin typeface="Times New Roman" pitchFamily="18" charset="0"/>
              </a:rPr>
              <a:t>Schulunterricht hinausgehende</a:t>
            </a:r>
            <a:r>
              <a:rPr lang="de-DE" i="1"/>
              <a:t> </a:t>
            </a:r>
          </a:p>
          <a:p>
            <a:r>
              <a:rPr lang="de-DE" sz="2800" b="1" i="1">
                <a:solidFill>
                  <a:srgbClr val="6600FF"/>
                </a:solidFill>
                <a:latin typeface="Times New Roman" pitchFamily="18" charset="0"/>
              </a:rPr>
              <a:t>Zahlentheorie von Legendre</a:t>
            </a:r>
            <a:r>
              <a:rPr lang="de-DE" sz="2800" b="1" i="1">
                <a:latin typeface="Times New Roman" pitchFamily="18" charset="0"/>
              </a:rPr>
              <a:t>. </a:t>
            </a:r>
          </a:p>
          <a:p>
            <a:r>
              <a:rPr lang="de-DE" i="1">
                <a:latin typeface="Times New Roman" pitchFamily="18" charset="0"/>
              </a:rPr>
              <a:t>Er stellt fest,  </a:t>
            </a:r>
            <a:r>
              <a:rPr lang="de-DE" b="1">
                <a:solidFill>
                  <a:srgbClr val="CC0099"/>
                </a:solidFill>
              </a:rPr>
              <a:t>daß ihm alles</a:t>
            </a:r>
            <a:r>
              <a:rPr lang="de-DE"/>
              <a:t>, </a:t>
            </a:r>
            <a:br>
              <a:rPr lang="de-DE"/>
            </a:br>
            <a:r>
              <a:rPr lang="de-DE" b="1">
                <a:solidFill>
                  <a:srgbClr val="008000"/>
                </a:solidFill>
              </a:rPr>
              <a:t>worauf ich als Examinator mich nicht ohne Mühe </a:t>
            </a:r>
            <a:br>
              <a:rPr lang="de-DE" b="1">
                <a:solidFill>
                  <a:srgbClr val="008000"/>
                </a:solidFill>
              </a:rPr>
            </a:br>
            <a:r>
              <a:rPr lang="de-DE" b="1">
                <a:solidFill>
                  <a:srgbClr val="008000"/>
                </a:solidFill>
              </a:rPr>
              <a:t>vorbereitet hatte,</a:t>
            </a:r>
            <a:r>
              <a:rPr lang="de-DE"/>
              <a:t> ..., </a:t>
            </a:r>
            <a:r>
              <a:rPr lang="de-DE" b="1">
                <a:solidFill>
                  <a:srgbClr val="CC0099"/>
                </a:solidFill>
              </a:rPr>
              <a:t>geläufig war.</a:t>
            </a: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1403350" y="1700213"/>
            <a:ext cx="74914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i="1">
                <a:latin typeface="Times New Roman" pitchFamily="18" charset="0"/>
              </a:rPr>
              <a:t>Pfingsten 1845 leiht Schmalfuß seinem Schüler das neueste </a:t>
            </a:r>
            <a:br>
              <a:rPr lang="de-DE" i="1">
                <a:latin typeface="Times New Roman" pitchFamily="18" charset="0"/>
              </a:rPr>
            </a:br>
            <a:r>
              <a:rPr lang="de-DE" i="1">
                <a:latin typeface="Times New Roman" pitchFamily="18" charset="0"/>
              </a:rPr>
              <a:t>Buch von Legendre aus</a:t>
            </a:r>
            <a:r>
              <a:rPr lang="de-DE">
                <a:latin typeface="Times New Roman" pitchFamily="18" charset="0"/>
              </a:rPr>
              <a:t>  </a:t>
            </a:r>
          </a:p>
        </p:txBody>
      </p:sp>
      <p:sp>
        <p:nvSpPr>
          <p:cNvPr id="36877" name="Text Box 13"/>
          <p:cNvSpPr txBox="1">
            <a:spLocks noChangeArrowheads="1"/>
          </p:cNvSpPr>
          <p:nvPr/>
        </p:nvSpPr>
        <p:spPr bwMode="auto">
          <a:xfrm>
            <a:off x="1958975" y="2441575"/>
            <a:ext cx="6545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b="1">
                <a:solidFill>
                  <a:srgbClr val="CC0099"/>
                </a:solidFill>
                <a:latin typeface="Times New Roman" pitchFamily="18" charset="0"/>
              </a:rPr>
              <a:t>and Bernhard read the 900 page book in six days</a:t>
            </a:r>
          </a:p>
        </p:txBody>
      </p:sp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6804025" y="2852738"/>
            <a:ext cx="1943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>
                <a:solidFill>
                  <a:srgbClr val="008000"/>
                </a:solidFill>
                <a:latin typeface="Times New Roman" pitchFamily="18" charset="0"/>
              </a:rPr>
              <a:t>aus St. Andrews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26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5" grpId="0"/>
      <p:bldP spid="36877" grpId="0"/>
      <p:bldP spid="3687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03" name="Picture 15" descr="ABI1KL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092946"/>
            <a:ext cx="7921625" cy="1200150"/>
          </a:xfrm>
          <a:prstGeom prst="rect">
            <a:avLst/>
          </a:prstGeom>
          <a:noFill/>
        </p:spPr>
      </p:pic>
      <p:sp>
        <p:nvSpPr>
          <p:cNvPr id="37906" name="Text Box 18"/>
          <p:cNvSpPr txBox="1">
            <a:spLocks noChangeArrowheads="1"/>
          </p:cNvSpPr>
          <p:nvPr/>
        </p:nvSpPr>
        <p:spPr bwMode="auto">
          <a:xfrm>
            <a:off x="827584" y="4077072"/>
            <a:ext cx="7777163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b="1" dirty="0">
                <a:latin typeface="Times New Roman" pitchFamily="18" charset="0"/>
              </a:rPr>
              <a:t>Bernhard Georg Friedrich Riemann, </a:t>
            </a:r>
            <a:r>
              <a:rPr lang="de-DE" dirty="0">
                <a:latin typeface="Times New Roman" pitchFamily="18" charset="0"/>
              </a:rPr>
              <a:t> geboren 17. September 1826 zu </a:t>
            </a:r>
            <a:r>
              <a:rPr lang="de-DE" dirty="0" err="1">
                <a:latin typeface="Times New Roman" pitchFamily="18" charset="0"/>
              </a:rPr>
              <a:t>Breselenz</a:t>
            </a:r>
            <a:r>
              <a:rPr lang="de-DE" dirty="0">
                <a:latin typeface="Times New Roman" pitchFamily="18" charset="0"/>
              </a:rPr>
              <a:t>, Sohn des Pastors Riemann zu Quickborn bei Dannenberg, lutherischer Konfession, besuchte zwei Jahre lang das Lyzeum zu Hannover, seit Ostern 1842 das Gymnasium </a:t>
            </a:r>
            <a:r>
              <a:rPr lang="de-DE" dirty="0" err="1">
                <a:latin typeface="Times New Roman" pitchFamily="18" charset="0"/>
              </a:rPr>
              <a:t>Johanneum</a:t>
            </a:r>
            <a:r>
              <a:rPr lang="de-DE" dirty="0">
                <a:latin typeface="Times New Roman" pitchFamily="18" charset="0"/>
              </a:rPr>
              <a:t>, und zwar die erste Klasse seit Ostern 1844.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/>
              <a:t>Abitur bei Schmalfuß</a:t>
            </a:r>
            <a:endParaRPr lang="de-DE" sz="3200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7894" name="Picture 6" descr="Johanneum1841-streif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7901" name="AutoShape 13"/>
          <p:cNvSpPr>
            <a:spLocks noChangeArrowheads="1"/>
          </p:cNvSpPr>
          <p:nvPr/>
        </p:nvSpPr>
        <p:spPr bwMode="auto">
          <a:xfrm>
            <a:off x="1042988" y="1268413"/>
            <a:ext cx="5832475" cy="86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>
                <a:latin typeface="Times New Roman" pitchFamily="18" charset="0"/>
              </a:rPr>
              <a:t>So überzeugt Schmalfuß die Lehrer-Conferenz </a:t>
            </a:r>
          </a:p>
          <a:p>
            <a:pPr algn="ctr"/>
            <a:r>
              <a:rPr lang="de-DE">
                <a:latin typeface="Times New Roman" pitchFamily="18" charset="0"/>
              </a:rPr>
              <a:t>von Bernhard Riemanns Fähigkeiten</a:t>
            </a:r>
            <a:endParaRPr lang="de-DE" sz="3600">
              <a:latin typeface="Times New Roman" pitchFamily="18" charset="0"/>
            </a:endParaRPr>
          </a:p>
        </p:txBody>
      </p:sp>
      <p:sp>
        <p:nvSpPr>
          <p:cNvPr id="37902" name="AutoShape 14"/>
          <p:cNvSpPr>
            <a:spLocks noChangeArrowheads="1"/>
          </p:cNvSpPr>
          <p:nvPr/>
        </p:nvSpPr>
        <p:spPr bwMode="auto">
          <a:xfrm rot="-1078603">
            <a:off x="4859338" y="2205038"/>
            <a:ext cx="3995737" cy="647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>
                <a:latin typeface="Times New Roman" pitchFamily="18" charset="0"/>
              </a:rPr>
              <a:t>Zumal der Abituraufsatz </a:t>
            </a:r>
          </a:p>
          <a:p>
            <a:pPr algn="ctr"/>
            <a:r>
              <a:rPr lang="de-DE">
                <a:latin typeface="Times New Roman" pitchFamily="18" charset="0"/>
              </a:rPr>
              <a:t>nicht fertig wurde</a:t>
            </a:r>
          </a:p>
        </p:txBody>
      </p:sp>
      <p:pic>
        <p:nvPicPr>
          <p:cNvPr id="37904" name="Picture 16" descr="ABIAN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4149725"/>
            <a:ext cx="7920037" cy="1554163"/>
          </a:xfrm>
          <a:prstGeom prst="rect">
            <a:avLst/>
          </a:prstGeom>
          <a:noFill/>
        </p:spPr>
      </p:pic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27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06" grpId="0"/>
      <p:bldP spid="3790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ABI1KL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125538"/>
            <a:ext cx="7921625" cy="1200150"/>
          </a:xfrm>
          <a:prstGeom prst="rect">
            <a:avLst/>
          </a:prstGeom>
          <a:noFill/>
        </p:spPr>
      </p:pic>
      <p:sp>
        <p:nvSpPr>
          <p:cNvPr id="389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 sz="4000"/>
              <a:t>Abiturzeugnis „Erster Klasse“</a:t>
            </a:r>
            <a:endParaRPr lang="de-DE" sz="2800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8919" name="Picture 7" descr="Johanneum1841-streif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1258888" y="2276475"/>
            <a:ext cx="74168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>
                <a:latin typeface="Times New Roman" pitchFamily="18" charset="0"/>
              </a:rPr>
              <a:t>... Seine </a:t>
            </a:r>
            <a:r>
              <a:rPr lang="de-DE" b="1">
                <a:latin typeface="Times New Roman" pitchFamily="18" charset="0"/>
              </a:rPr>
              <a:t>sittliche Aufführung </a:t>
            </a:r>
            <a:r>
              <a:rPr lang="de-DE">
                <a:latin typeface="Times New Roman" pitchFamily="18" charset="0"/>
              </a:rPr>
              <a:t>in und außerhalb der Schule war sehr gut. Sein </a:t>
            </a:r>
            <a:r>
              <a:rPr lang="de-DE" b="1">
                <a:latin typeface="Times New Roman" pitchFamily="18" charset="0"/>
              </a:rPr>
              <a:t>Schulbesuch</a:t>
            </a:r>
            <a:r>
              <a:rPr lang="de-DE">
                <a:latin typeface="Times New Roman" pitchFamily="18" charset="0"/>
              </a:rPr>
              <a:t> war regelmäßig, doch in letzterem Jahre mehrmal anhaltend durch </a:t>
            </a:r>
            <a:r>
              <a:rPr lang="de-DE">
                <a:solidFill>
                  <a:srgbClr val="FF0066"/>
                </a:solidFill>
                <a:latin typeface="Times New Roman" pitchFamily="18" charset="0"/>
              </a:rPr>
              <a:t>Krankheit</a:t>
            </a:r>
            <a:r>
              <a:rPr lang="de-DE">
                <a:latin typeface="Times New Roman" pitchFamily="18" charset="0"/>
              </a:rPr>
              <a:t> unterbrochen, seine </a:t>
            </a:r>
            <a:r>
              <a:rPr lang="de-DE" b="1">
                <a:latin typeface="Times New Roman" pitchFamily="18" charset="0"/>
              </a:rPr>
              <a:t>Aufmerksamkeit </a:t>
            </a:r>
            <a:r>
              <a:rPr lang="de-DE">
                <a:latin typeface="Times New Roman" pitchFamily="18" charset="0"/>
              </a:rPr>
              <a:t>recht gut, doch nicht in allen Unterrichtsgegenständen gleichmäßig, sein </a:t>
            </a:r>
            <a:r>
              <a:rPr lang="de-DE" b="1">
                <a:latin typeface="Times New Roman" pitchFamily="18" charset="0"/>
              </a:rPr>
              <a:t>häuslicher Fleiß</a:t>
            </a:r>
            <a:r>
              <a:rPr lang="de-DE">
                <a:latin typeface="Times New Roman" pitchFamily="18" charset="0"/>
              </a:rPr>
              <a:t> zwar angestrengt, aber durch eigene Neigung bedingt und deshalb den Forderungen der Schule nicht immer entsprechend, namentlich wurde die Ablieferung der freien Aufsätze häufig verspätet. Allgemeines Prädikat des Fleißes</a:t>
            </a:r>
            <a:r>
              <a:rPr lang="de-DE" b="1">
                <a:latin typeface="Times New Roman" pitchFamily="18" charset="0"/>
              </a:rPr>
              <a:t>  </a:t>
            </a:r>
            <a:r>
              <a:rPr lang="de-DE" b="1">
                <a:solidFill>
                  <a:srgbClr val="CC0099"/>
                </a:solidFill>
                <a:latin typeface="Times New Roman" pitchFamily="18" charset="0"/>
              </a:rPr>
              <a:t>gut.</a:t>
            </a:r>
            <a:r>
              <a:rPr lang="de-DE">
                <a:latin typeface="Times New Roman" pitchFamily="18" charset="0"/>
              </a:rPr>
              <a:t> 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28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187450" y="0"/>
            <a:ext cx="7272338" cy="792163"/>
          </a:xfrm>
        </p:spPr>
        <p:txBody>
          <a:bodyPr/>
          <a:lstStyle/>
          <a:p>
            <a:r>
              <a:rPr lang="de-DE" sz="4000"/>
              <a:t>Abiturzeugnis „Erster Klasse“</a:t>
            </a:r>
            <a:endParaRPr lang="de-DE" sz="2800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9943" name="Picture 7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1187450" y="620713"/>
            <a:ext cx="7416800" cy="588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000" b="1" dirty="0"/>
              <a:t>Kenntnisse</a:t>
            </a:r>
          </a:p>
          <a:p>
            <a:r>
              <a:rPr lang="de-DE" sz="2000" b="1" dirty="0"/>
              <a:t>1. Religion. </a:t>
            </a:r>
            <a:r>
              <a:rPr lang="de-DE" sz="2000" dirty="0"/>
              <a:t>Er ist bekannt mit den Grundwahrheiten der christlichen Glaubens- und Sittenlehre  mit den wesentlichen Unterscheidungspunkten der wichtigsten Konfessionen mit den Hauptmomenten der Kirchengeschichte und dem Inhalte der biblischen Bücher.</a:t>
            </a:r>
          </a:p>
          <a:p>
            <a:r>
              <a:rPr lang="de-DE" sz="2000" dirty="0"/>
              <a:t>Allgemeines Prädikat  </a:t>
            </a:r>
            <a:r>
              <a:rPr lang="de-DE" sz="2000" b="1" dirty="0">
                <a:solidFill>
                  <a:srgbClr val="CC0099"/>
                </a:solidFill>
              </a:rPr>
              <a:t>recht gut</a:t>
            </a:r>
            <a:r>
              <a:rPr lang="de-DE" sz="2000" dirty="0">
                <a:solidFill>
                  <a:srgbClr val="CC0099"/>
                </a:solidFill>
              </a:rPr>
              <a:t>.</a:t>
            </a:r>
          </a:p>
          <a:p>
            <a:r>
              <a:rPr lang="de-DE" sz="2000" b="1" dirty="0"/>
              <a:t>2. Deutsche Sprache. </a:t>
            </a:r>
            <a:r>
              <a:rPr lang="de-DE" sz="2000" dirty="0"/>
              <a:t>Er ist wohlbekannt mit den Regeln der Grammatik und des Stils und hat sich durch Lektüre mit einer bedeutenden Anzahl Klassiker bekannt gemacht. </a:t>
            </a:r>
            <a:r>
              <a:rPr lang="de-DE" sz="2000" u="sng" dirty="0"/>
              <a:t>Seine Aufsätze wurden mit großer Mühsamkeit und peinlicher Langsamkeit gearbeitet</a:t>
            </a:r>
            <a:r>
              <a:rPr lang="de-DE" sz="2000" dirty="0"/>
              <a:t>. </a:t>
            </a:r>
            <a:r>
              <a:rPr lang="de-DE" sz="2000" b="1" dirty="0">
                <a:solidFill>
                  <a:srgbClr val="6600FF"/>
                </a:solidFill>
              </a:rPr>
              <a:t>Die Prüfungsarbeit ist unvollendet geblieben</a:t>
            </a:r>
            <a:r>
              <a:rPr lang="de-DE" sz="2000" dirty="0">
                <a:solidFill>
                  <a:srgbClr val="6600FF"/>
                </a:solidFill>
              </a:rPr>
              <a:t>.</a:t>
            </a:r>
            <a:r>
              <a:rPr lang="de-DE" sz="2000" dirty="0"/>
              <a:t> Seine Aufsätze empfehlen sich durch </a:t>
            </a:r>
            <a:r>
              <a:rPr lang="de-DE" sz="2000" u="sng" dirty="0"/>
              <a:t>logisch richtige Anordnung und Verbindung der Gedanken, durch Richtigkeit des </a:t>
            </a:r>
            <a:r>
              <a:rPr lang="de-DE" sz="2000" u="sng" dirty="0" err="1"/>
              <a:t>Urtheils</a:t>
            </a:r>
            <a:r>
              <a:rPr lang="de-DE" sz="2000" u="sng" dirty="0"/>
              <a:t> und durch eine zusammenhängende, schlichte, meist fließende und gewandte Darstellung</a:t>
            </a:r>
            <a:r>
              <a:rPr lang="de-DE" sz="2000" dirty="0"/>
              <a:t>, lassen jedoch Fülle des Inhalts und lebendigen </a:t>
            </a:r>
            <a:r>
              <a:rPr lang="de-DE" sz="2000" dirty="0" err="1"/>
              <a:t>Erguß</a:t>
            </a:r>
            <a:r>
              <a:rPr lang="de-DE" sz="2000" dirty="0"/>
              <a:t> der Phantasie </a:t>
            </a:r>
            <a:r>
              <a:rPr lang="de-DE" sz="2000" dirty="0" err="1"/>
              <a:t>vermißen</a:t>
            </a:r>
            <a:r>
              <a:rPr lang="de-DE" sz="2000" dirty="0"/>
              <a:t>. Sein mündlicher Ausdruck ist </a:t>
            </a:r>
            <a:r>
              <a:rPr lang="de-DE" sz="2000" b="1" dirty="0">
                <a:solidFill>
                  <a:srgbClr val="CC0099"/>
                </a:solidFill>
              </a:rPr>
              <a:t>gut</a:t>
            </a:r>
            <a:r>
              <a:rPr lang="de-DE" sz="2000" b="1" dirty="0"/>
              <a:t>.</a:t>
            </a:r>
            <a:endParaRPr lang="de-DE" sz="2000" dirty="0"/>
          </a:p>
          <a:p>
            <a:r>
              <a:rPr lang="de-DE" sz="2000" dirty="0"/>
              <a:t>Allgemeines Prädikat  </a:t>
            </a:r>
            <a:r>
              <a:rPr lang="de-DE" sz="2000" b="1" dirty="0">
                <a:solidFill>
                  <a:srgbClr val="CC0099"/>
                </a:solidFill>
              </a:rPr>
              <a:t>gut</a:t>
            </a:r>
            <a:r>
              <a:rPr lang="de-DE" sz="2000" dirty="0"/>
              <a:t>.</a:t>
            </a:r>
            <a:endParaRPr lang="de-DE" sz="2000" b="1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29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450" y="0"/>
            <a:ext cx="7272338" cy="792163"/>
          </a:xfrm>
        </p:spPr>
        <p:txBody>
          <a:bodyPr/>
          <a:lstStyle/>
          <a:p>
            <a:r>
              <a:rPr lang="de-DE" sz="4000"/>
              <a:t>Abiturzeugnis „Erster Klasse“</a:t>
            </a:r>
            <a:endParaRPr lang="de-DE" sz="2800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41990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1187450" y="692150"/>
            <a:ext cx="7956550" cy="556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b="1">
                <a:latin typeface="Times New Roman" pitchFamily="18" charset="0"/>
              </a:rPr>
              <a:t>9. Mathematik.  </a:t>
            </a:r>
            <a:r>
              <a:rPr lang="de-DE">
                <a:latin typeface="Times New Roman" pitchFamily="18" charset="0"/>
              </a:rPr>
              <a:t>Seine Kenntnisse sind durchaus gründlich und sicher und gehen an Umfang und Tiefe </a:t>
            </a:r>
            <a:r>
              <a:rPr lang="de-DE" b="1">
                <a:solidFill>
                  <a:srgbClr val="CC0099"/>
                </a:solidFill>
                <a:latin typeface="Times New Roman" pitchFamily="18" charset="0"/>
              </a:rPr>
              <a:t>weit über das Maß hinaus, das der Mathematik an Schulen eingeräumt werden</a:t>
            </a:r>
            <a:r>
              <a:rPr lang="de-DE">
                <a:latin typeface="Times New Roman" pitchFamily="18" charset="0"/>
              </a:rPr>
              <a:t> kann, in Auffaßung mathematischer Lehren (?) besitzt er </a:t>
            </a:r>
            <a:r>
              <a:rPr lang="de-DE" b="1">
                <a:solidFill>
                  <a:srgbClr val="CC0099"/>
                </a:solidFill>
                <a:latin typeface="Times New Roman" pitchFamily="18" charset="0"/>
              </a:rPr>
              <a:t>Scharfblick, Raschheit und Klarheit in seltenem Grade.</a:t>
            </a:r>
            <a:r>
              <a:rPr lang="de-DE">
                <a:latin typeface="Times New Roman" pitchFamily="18" charset="0"/>
              </a:rPr>
              <a:t> Er wird unterstützt durch ein zuverlässiges Gedächtniß, eine ausgezeichnete Kombinationsgabe und Behendigkeit einer konstruierenden Phantasie. </a:t>
            </a:r>
            <a:r>
              <a:rPr lang="de-DE" b="1">
                <a:solidFill>
                  <a:srgbClr val="FF0066"/>
                </a:solidFill>
                <a:latin typeface="Times New Roman" pitchFamily="18" charset="0"/>
              </a:rPr>
              <a:t>Überhaupt ist er durch seine Anlagen entschieden auf das Studium der mathematischen Wissenschaften hingewiesen.</a:t>
            </a:r>
          </a:p>
          <a:p>
            <a:r>
              <a:rPr lang="de-DE">
                <a:latin typeface="Times New Roman" pitchFamily="18" charset="0"/>
              </a:rPr>
              <a:t>Allgemeines Prädikat</a:t>
            </a:r>
            <a:r>
              <a:rPr lang="de-DE" b="1">
                <a:latin typeface="Times New Roman" pitchFamily="18" charset="0"/>
              </a:rPr>
              <a:t>  </a:t>
            </a:r>
            <a:r>
              <a:rPr lang="de-DE" b="1">
                <a:solidFill>
                  <a:srgbClr val="CC0099"/>
                </a:solidFill>
                <a:latin typeface="Times New Roman" pitchFamily="18" charset="0"/>
              </a:rPr>
              <a:t>vorzüglich.</a:t>
            </a:r>
          </a:p>
          <a:p>
            <a:r>
              <a:rPr lang="de-DE" b="1">
                <a:latin typeface="Times New Roman" pitchFamily="18" charset="0"/>
              </a:rPr>
              <a:t>10. Physik. </a:t>
            </a:r>
            <a:r>
              <a:rPr lang="de-DE">
                <a:latin typeface="Times New Roman" pitchFamily="18" charset="0"/>
              </a:rPr>
              <a:t>Dasselbe Urtheil, welches über seine Leistungen in der Mathematik gilt, findet Anwendung auf diejenigen Theile der Physik, welche eine mathematische Begründung und Behandlung zulassen.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30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450" y="0"/>
            <a:ext cx="7272338" cy="792163"/>
          </a:xfrm>
        </p:spPr>
        <p:txBody>
          <a:bodyPr/>
          <a:lstStyle/>
          <a:p>
            <a:r>
              <a:rPr lang="de-DE" sz="4000"/>
              <a:t>Abiturzeugnis „Erster Klasse“</a:t>
            </a:r>
            <a:endParaRPr lang="de-DE" sz="2800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43014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971550" y="2924175"/>
            <a:ext cx="7956550" cy="270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>
                <a:latin typeface="Times New Roman" pitchFamily="18" charset="0"/>
              </a:rPr>
              <a:t>Nach sorgfältiger Prüfung und Berathung ist dieses Zeugniß </a:t>
            </a:r>
            <a:r>
              <a:rPr lang="de-DE" sz="2800" b="1" u="sng">
                <a:latin typeface="Times New Roman" pitchFamily="18" charset="0"/>
              </a:rPr>
              <a:t>erster Klasse</a:t>
            </a:r>
            <a:r>
              <a:rPr lang="de-DE">
                <a:latin typeface="Times New Roman" pitchFamily="18" charset="0"/>
              </a:rPr>
              <a:t> nach gewissenhafter Überzeugung </a:t>
            </a:r>
          </a:p>
          <a:p>
            <a:r>
              <a:rPr lang="de-DE">
                <a:latin typeface="Times New Roman" pitchFamily="18" charset="0"/>
              </a:rPr>
              <a:t>beschlossen und ausgefertigt</a:t>
            </a:r>
          </a:p>
          <a:p>
            <a:r>
              <a:rPr lang="de-DE">
                <a:latin typeface="Times New Roman" pitchFamily="18" charset="0"/>
              </a:rPr>
              <a:t>von der Prüfungs Commission des Gymnasiums Johanneum</a:t>
            </a:r>
          </a:p>
          <a:p>
            <a:r>
              <a:rPr lang="de-DE">
                <a:latin typeface="Times New Roman" pitchFamily="18" charset="0"/>
              </a:rPr>
              <a:t>		zu Lüneburg den 10ten März 1846</a:t>
            </a:r>
          </a:p>
          <a:p>
            <a:r>
              <a:rPr lang="de-DE" b="1">
                <a:latin typeface="Times New Roman" pitchFamily="18" charset="0"/>
              </a:rPr>
              <a:t>									C. Schmalfuß</a:t>
            </a:r>
          </a:p>
        </p:txBody>
      </p:sp>
      <p:pic>
        <p:nvPicPr>
          <p:cNvPr id="43018" name="Picture 10" descr="ABIEN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765175"/>
            <a:ext cx="7993063" cy="1997075"/>
          </a:xfrm>
          <a:prstGeom prst="rect">
            <a:avLst/>
          </a:prstGeom>
          <a:noFill/>
        </p:spPr>
      </p:pic>
      <p:pic>
        <p:nvPicPr>
          <p:cNvPr id="43019" name="Picture 11" descr="SMALFU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638" y="5300663"/>
            <a:ext cx="3314700" cy="914400"/>
          </a:xfrm>
          <a:prstGeom prst="rect">
            <a:avLst/>
          </a:prstGeom>
          <a:noFill/>
        </p:spPr>
      </p:pic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31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 dirty="0"/>
              <a:t>Bernhard Riemann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774" y="1676400"/>
            <a:ext cx="4032250" cy="175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800" dirty="0"/>
              <a:t>schon als Schüler und</a:t>
            </a:r>
          </a:p>
          <a:p>
            <a:pPr>
              <a:lnSpc>
                <a:spcPct val="90000"/>
              </a:lnSpc>
            </a:pPr>
            <a:r>
              <a:rPr lang="de-DE" sz="2800" dirty="0"/>
              <a:t>1846 als Abiturient am Johanneum ein Mathematik-Genie 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592905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5" name="Picture 5" descr="Jubilogo plus Oran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33056"/>
            <a:ext cx="17272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46087" name="Object 7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" imgH="647700" progId="Equation.DSMT4">
                  <p:embed/>
                </p:oleObj>
              </mc:Choice>
              <mc:Fallback>
                <p:oleObj name="Equation" r:id="rId5" imgW="228600" imgH="647700" progId="Equation.DSMT4">
                  <p:embed/>
                  <p:pic>
                    <p:nvPicPr>
                      <p:cNvPr id="4608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9" name="AutoShape 9"/>
          <p:cNvSpPr>
            <a:spLocks noChangeArrowheads="1"/>
          </p:cNvSpPr>
          <p:nvPr/>
        </p:nvSpPr>
        <p:spPr bwMode="auto">
          <a:xfrm>
            <a:off x="4716016" y="1586706"/>
            <a:ext cx="2376487" cy="1728787"/>
          </a:xfrm>
          <a:prstGeom prst="wedgeEllipseCallout">
            <a:avLst>
              <a:gd name="adj1" fmla="val -47023"/>
              <a:gd name="adj2" fmla="val 30603"/>
            </a:avLst>
          </a:prstGeom>
          <a:solidFill>
            <a:srgbClr val="E0B9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 sz="3200" dirty="0">
                <a:latin typeface="Cataneo BT" pitchFamily="66" charset="0"/>
              </a:rPr>
              <a:t>Ja, das stimmt!</a:t>
            </a:r>
          </a:p>
        </p:txBody>
      </p:sp>
      <p:sp>
        <p:nvSpPr>
          <p:cNvPr id="46090" name="AutoShape 10"/>
          <p:cNvSpPr>
            <a:spLocks noChangeArrowheads="1"/>
          </p:cNvSpPr>
          <p:nvPr/>
        </p:nvSpPr>
        <p:spPr bwMode="auto">
          <a:xfrm>
            <a:off x="2339752" y="3501008"/>
            <a:ext cx="3312368" cy="2736304"/>
          </a:xfrm>
          <a:prstGeom prst="wedgeRoundRectCallout">
            <a:avLst>
              <a:gd name="adj1" fmla="val -69492"/>
              <a:gd name="adj2" fmla="val 2484"/>
              <a:gd name="adj3" fmla="val 16667"/>
            </a:avLst>
          </a:prstGeom>
          <a:solidFill>
            <a:srgbClr val="E0B9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 dirty="0">
                <a:latin typeface="Cataneo BT" pitchFamily="66" charset="0"/>
              </a:rPr>
              <a:t>und es kann als glückliche Fügung angesehen werden, dass er so engagierte Lehrer hatte.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32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9" grpId="0" animBg="1"/>
      <p:bldP spid="4609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/>
              <a:t>Studium und Mathematik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184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18441" name="Picture 9" descr="gauss-10mark-farbi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813" y="1628775"/>
            <a:ext cx="6696075" cy="3951288"/>
          </a:xfrm>
          <a:prstGeom prst="rect">
            <a:avLst/>
          </a:prstGeom>
          <a:noFill/>
        </p:spPr>
      </p:pic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1258888" y="5661025"/>
            <a:ext cx="7170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latin typeface="Times New Roman" pitchFamily="18" charset="0"/>
              </a:rPr>
              <a:t>Carl Friedrich Gauß, „Fürst der Mathematik“, 1777-1855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219700" y="6021388"/>
            <a:ext cx="3600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>
                <a:solidFill>
                  <a:srgbClr val="008000"/>
                </a:solidFill>
                <a:latin typeface="Times New Roman" pitchFamily="18" charset="0"/>
              </a:rPr>
              <a:t>neu zitiert von Daniel Kehlmann 2005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2411413" y="1268413"/>
            <a:ext cx="1655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b="1">
                <a:latin typeface="Times New Roman" pitchFamily="18" charset="0"/>
              </a:rPr>
              <a:t>Göttingen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33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052736"/>
            <a:ext cx="7488832" cy="4202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7128073" cy="1007963"/>
          </a:xfrm>
        </p:spPr>
        <p:txBody>
          <a:bodyPr/>
          <a:lstStyle/>
          <a:p>
            <a:r>
              <a:rPr lang="de-DE" dirty="0"/>
              <a:t>Studium und Mathematik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184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1258888" y="5661025"/>
            <a:ext cx="7170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latin typeface="Times New Roman" pitchFamily="18" charset="0"/>
              </a:rPr>
              <a:t>Carl Friedrich Gauß, „Fürst der Mathematik“, 1777-1855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219700" y="6021388"/>
            <a:ext cx="3600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>
                <a:solidFill>
                  <a:srgbClr val="008000"/>
                </a:solidFill>
                <a:latin typeface="Times New Roman" pitchFamily="18" charset="0"/>
              </a:rPr>
              <a:t>neu zitiert von Daniel Kehlmann 2005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899592" y="4149080"/>
            <a:ext cx="468052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>
                <a:latin typeface="Times New Roman" pitchFamily="18" charset="0"/>
              </a:rPr>
              <a:t>Auf der Rückseite des 10-Mark-Scheins war der Vermessung Norddeutschlands dargestellt.</a:t>
            </a:r>
          </a:p>
        </p:txBody>
      </p:sp>
      <p:sp>
        <p:nvSpPr>
          <p:cNvPr id="12" name="Pfeil nach rechts 11"/>
          <p:cNvSpPr/>
          <p:nvPr/>
        </p:nvSpPr>
        <p:spPr>
          <a:xfrm rot="7926347">
            <a:off x="8172400" y="170080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34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/>
              <a:t>Studium und Mathematik</a:t>
            </a: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481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2339975" y="1628775"/>
            <a:ext cx="482441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6600">
                <a:latin typeface="Engravers MT" pitchFamily="18" charset="0"/>
              </a:rPr>
              <a:t>Berlin</a:t>
            </a:r>
          </a:p>
        </p:txBody>
      </p:sp>
      <p:pic>
        <p:nvPicPr>
          <p:cNvPr id="48138" name="Picture 10" descr="riemann-einlad-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788" y="2924175"/>
            <a:ext cx="2379662" cy="2617788"/>
          </a:xfrm>
          <a:prstGeom prst="rect">
            <a:avLst/>
          </a:prstGeom>
          <a:noFill/>
        </p:spPr>
      </p:pic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1455738" y="2871788"/>
            <a:ext cx="14779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/>
              <a:t> Steiner</a:t>
            </a:r>
          </a:p>
          <a:p>
            <a:pPr>
              <a:buFontTx/>
              <a:buChar char="•"/>
            </a:pPr>
            <a:r>
              <a:rPr lang="de-DE"/>
              <a:t> Jacobi</a:t>
            </a:r>
          </a:p>
          <a:p>
            <a:pPr>
              <a:buFontTx/>
              <a:buChar char="•"/>
            </a:pPr>
            <a:r>
              <a:rPr lang="de-DE"/>
              <a:t> Dirichlet</a:t>
            </a:r>
          </a:p>
        </p:txBody>
      </p:sp>
      <p:sp>
        <p:nvSpPr>
          <p:cNvPr id="48140" name="AutoShape 12"/>
          <p:cNvSpPr>
            <a:spLocks noChangeArrowheads="1"/>
          </p:cNvSpPr>
          <p:nvPr/>
        </p:nvSpPr>
        <p:spPr bwMode="auto">
          <a:xfrm>
            <a:off x="1692275" y="4941888"/>
            <a:ext cx="4608513" cy="1295400"/>
          </a:xfrm>
          <a:prstGeom prst="wedgeRectCallout">
            <a:avLst>
              <a:gd name="adj1" fmla="val -34222"/>
              <a:gd name="adj2" fmla="val -118750"/>
            </a:avLst>
          </a:prstGeom>
          <a:solidFill>
            <a:srgbClr val="E0B9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/>
              <a:t>dieser folgt 1855 Gauß nach, ihm folgt 1859 Riemann auf den Lehrstuhl in Göttingen</a:t>
            </a:r>
          </a:p>
        </p:txBody>
      </p:sp>
      <p:pic>
        <p:nvPicPr>
          <p:cNvPr id="48141" name="Picture 13" descr="fourier-reih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8038" y="2924175"/>
            <a:ext cx="2552700" cy="1609725"/>
          </a:xfrm>
          <a:prstGeom prst="rect">
            <a:avLst/>
          </a:prstGeom>
          <a:noFill/>
        </p:spPr>
      </p:pic>
      <p:sp>
        <p:nvSpPr>
          <p:cNvPr id="48142" name="Text Box 14"/>
          <p:cNvSpPr txBox="1">
            <a:spLocks noChangeArrowheads="1"/>
          </p:cNvSpPr>
          <p:nvPr/>
        </p:nvSpPr>
        <p:spPr bwMode="auto">
          <a:xfrm>
            <a:off x="7451725" y="1916113"/>
            <a:ext cx="1304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1847-49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35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333375"/>
            <a:ext cx="6624638" cy="720725"/>
          </a:xfrm>
        </p:spPr>
        <p:txBody>
          <a:bodyPr/>
          <a:lstStyle/>
          <a:p>
            <a:r>
              <a:rPr lang="de-DE" sz="4000"/>
              <a:t>Studium und Mathematik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45060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450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1258888" y="5589588"/>
            <a:ext cx="45656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latin typeface="Times New Roman" pitchFamily="18" charset="0"/>
              </a:rPr>
              <a:t>Carl Friedrich Gauß</a:t>
            </a:r>
          </a:p>
          <a:p>
            <a:r>
              <a:rPr lang="de-DE">
                <a:latin typeface="Times New Roman" pitchFamily="18" charset="0"/>
              </a:rPr>
              <a:t>„Fürst der Mathematik“, 1777-1855</a:t>
            </a:r>
          </a:p>
        </p:txBody>
      </p:sp>
      <p:pic>
        <p:nvPicPr>
          <p:cNvPr id="45069" name="Picture 13" descr="gauss_bil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6375" y="1916113"/>
            <a:ext cx="2816225" cy="3600450"/>
          </a:xfrm>
          <a:prstGeom prst="rect">
            <a:avLst/>
          </a:prstGeom>
          <a:noFill/>
        </p:spPr>
      </p:pic>
      <p:pic>
        <p:nvPicPr>
          <p:cNvPr id="45070" name="Picture 14" descr="RIEMAG5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40338" y="1916113"/>
            <a:ext cx="2963862" cy="3600450"/>
          </a:xfrm>
          <a:prstGeom prst="rect">
            <a:avLst/>
          </a:prstGeom>
          <a:noFill/>
        </p:spPr>
      </p:pic>
      <p:sp>
        <p:nvSpPr>
          <p:cNvPr id="45071" name="Text Box 15"/>
          <p:cNvSpPr txBox="1">
            <a:spLocks noChangeArrowheads="1"/>
          </p:cNvSpPr>
          <p:nvPr/>
        </p:nvSpPr>
        <p:spPr bwMode="auto">
          <a:xfrm>
            <a:off x="5724525" y="5589588"/>
            <a:ext cx="2492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latin typeface="Times New Roman" pitchFamily="18" charset="0"/>
              </a:rPr>
              <a:t>Bernhard Riemann</a:t>
            </a:r>
          </a:p>
        </p:txBody>
      </p:sp>
      <p:sp>
        <p:nvSpPr>
          <p:cNvPr id="45072" name="Text Box 16"/>
          <p:cNvSpPr txBox="1">
            <a:spLocks noChangeArrowheads="1"/>
          </p:cNvSpPr>
          <p:nvPr/>
        </p:nvSpPr>
        <p:spPr bwMode="auto">
          <a:xfrm>
            <a:off x="6156325" y="5949950"/>
            <a:ext cx="2338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1800">
                <a:latin typeface="Times New Roman" pitchFamily="18" charset="0"/>
              </a:rPr>
              <a:t>undatiert, um 1850</a:t>
            </a:r>
          </a:p>
        </p:txBody>
      </p:sp>
      <p:sp>
        <p:nvSpPr>
          <p:cNvPr id="45073" name="Text Box 17"/>
          <p:cNvSpPr txBox="1">
            <a:spLocks noChangeArrowheads="1"/>
          </p:cNvSpPr>
          <p:nvPr/>
        </p:nvSpPr>
        <p:spPr bwMode="auto">
          <a:xfrm>
            <a:off x="1476375" y="1052513"/>
            <a:ext cx="66960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/>
              <a:t>für Promotion und Habilitation </a:t>
            </a:r>
          </a:p>
          <a:p>
            <a:pPr algn="ctr"/>
            <a:r>
              <a:rPr lang="de-DE"/>
              <a:t>kehrt Riemann 1849 zu Gauß zurück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36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542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54281" name="Text Box 9"/>
          <p:cNvSpPr txBox="1">
            <a:spLocks noChangeArrowheads="1"/>
          </p:cNvSpPr>
          <p:nvPr/>
        </p:nvSpPr>
        <p:spPr bwMode="auto">
          <a:xfrm rot="5400000">
            <a:off x="5634038" y="3113087"/>
            <a:ext cx="6623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000">
                <a:solidFill>
                  <a:srgbClr val="CC0099"/>
                </a:solidFill>
              </a:rPr>
              <a:t>Gaus schreibt das Gutachten für Riemanns Dissertation</a:t>
            </a:r>
          </a:p>
        </p:txBody>
      </p:sp>
      <p:sp>
        <p:nvSpPr>
          <p:cNvPr id="54282" name="Text Box 10"/>
          <p:cNvSpPr txBox="1">
            <a:spLocks noChangeArrowheads="1"/>
          </p:cNvSpPr>
          <p:nvPr/>
        </p:nvSpPr>
        <p:spPr bwMode="auto">
          <a:xfrm>
            <a:off x="1258888" y="188913"/>
            <a:ext cx="7345362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>
                <a:latin typeface="Times New Roman" pitchFamily="18" charset="0"/>
              </a:rPr>
              <a:t>Die von Herrn Riemann eingereichte Schrift legt ein bündiges Zeugniß ab von den </a:t>
            </a:r>
            <a:r>
              <a:rPr lang="de-DE" b="1">
                <a:latin typeface="Times New Roman" pitchFamily="18" charset="0"/>
              </a:rPr>
              <a:t>gründlichen und tief eindringenden Studien</a:t>
            </a:r>
            <a:r>
              <a:rPr lang="de-DE">
                <a:latin typeface="Times New Roman" pitchFamily="18" charset="0"/>
              </a:rPr>
              <a:t> des Verf. in demjenigen Gebiete, welchem der darin behandelte Gegenstand angehört; von einem </a:t>
            </a:r>
            <a:r>
              <a:rPr lang="de-DE" b="1">
                <a:latin typeface="Times New Roman" pitchFamily="18" charset="0"/>
              </a:rPr>
              <a:t>strebsamen ächt mathematischen Forschungsgeiste, und von einer rühmlichen productiven Selbstthätigkeit.  Der Vortrag ist umsichtig und concis, theilweise selbst elegant:</a:t>
            </a:r>
            <a:r>
              <a:rPr lang="de-DE">
                <a:latin typeface="Times New Roman" pitchFamily="18" charset="0"/>
              </a:rPr>
              <a:t> der größte Theil der Leser möchte indeß wohl in einigen Theilen noch eine größere Durchsichtigkeit der Anordnung wünschen.</a:t>
            </a:r>
            <a:r>
              <a:rPr lang="de-DE" b="1">
                <a:latin typeface="Times New Roman" pitchFamily="18" charset="0"/>
              </a:rPr>
              <a:t>  Das Ganze ist eine gediegene werthvolle Arbeit, das Maaß der Anforderungen, welche man gewöhnlich an Probeschriften zur Erlangung der Doctorwürde stellt, nicht bloß erfüllend, sondern weit überragend.</a:t>
            </a:r>
            <a:endParaRPr lang="de-DE">
              <a:latin typeface="Times New Roman" pitchFamily="18" charset="0"/>
            </a:endParaRPr>
          </a:p>
          <a:p>
            <a:r>
              <a:rPr lang="de-DE">
                <a:latin typeface="Times New Roman" pitchFamily="18" charset="0"/>
              </a:rPr>
              <a:t>Das Examen in der Mathematik werde ich übernehmen. </a:t>
            </a:r>
          </a:p>
        </p:txBody>
      </p:sp>
      <p:pic>
        <p:nvPicPr>
          <p:cNvPr id="54284" name="Picture 12" descr="GAUSSU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9925" y="5300663"/>
            <a:ext cx="1674813" cy="1162050"/>
          </a:xfrm>
          <a:prstGeom prst="rect">
            <a:avLst/>
          </a:prstGeom>
          <a:noFill/>
        </p:spPr>
      </p:pic>
      <p:sp>
        <p:nvSpPr>
          <p:cNvPr id="2" name="Text Box 8">
            <a:extLst>
              <a:ext uri="{FF2B5EF4-FFF2-40B4-BE49-F238E27FC236}">
                <a16:creationId xmlns:a16="http://schemas.microsoft.com/office/drawing/2014/main" id="{8199B711-73BC-33D5-826F-9AF4089F6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217" y="6620063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37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333375"/>
            <a:ext cx="6624638" cy="720725"/>
          </a:xfrm>
        </p:spPr>
        <p:txBody>
          <a:bodyPr/>
          <a:lstStyle/>
          <a:p>
            <a:r>
              <a:rPr lang="de-DE" sz="4000"/>
              <a:t>Weg zum Professor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553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1403350" y="981075"/>
            <a:ext cx="6696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/>
              <a:t>Wissenschaftliche Arbeiten bei Gauß</a:t>
            </a:r>
          </a:p>
        </p:txBody>
      </p:sp>
      <p:sp>
        <p:nvSpPr>
          <p:cNvPr id="55306" name="Text Box 10"/>
          <p:cNvSpPr txBox="1">
            <a:spLocks noChangeArrowheads="1"/>
          </p:cNvSpPr>
          <p:nvPr/>
        </p:nvSpPr>
        <p:spPr bwMode="auto">
          <a:xfrm>
            <a:off x="4211638" y="4221163"/>
            <a:ext cx="38814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latin typeface="Times New Roman" pitchFamily="18" charset="0"/>
              </a:rPr>
              <a:t>ein halbes Jahr vor Gauß‘ Tod</a:t>
            </a:r>
          </a:p>
        </p:txBody>
      </p:sp>
      <p:sp>
        <p:nvSpPr>
          <p:cNvPr id="55308" name="Text Box 12"/>
          <p:cNvSpPr txBox="1">
            <a:spLocks noChangeArrowheads="1"/>
          </p:cNvSpPr>
          <p:nvPr/>
        </p:nvSpPr>
        <p:spPr bwMode="auto">
          <a:xfrm>
            <a:off x="1258888" y="1484313"/>
            <a:ext cx="6769100" cy="1187450"/>
          </a:xfrm>
          <a:prstGeom prst="rect">
            <a:avLst/>
          </a:prstGeom>
          <a:solidFill>
            <a:srgbClr val="E0B9E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>
                <a:latin typeface="Times New Roman" pitchFamily="18" charset="0"/>
              </a:rPr>
              <a:t> Dissertation   1851</a:t>
            </a:r>
          </a:p>
          <a:p>
            <a:r>
              <a:rPr lang="de-DE">
                <a:latin typeface="Times New Roman" pitchFamily="18" charset="0"/>
              </a:rPr>
              <a:t> „Grundlagen für eine allgemeine Theorie der Funktionen einer veränderlichen complexen Größe“ </a:t>
            </a:r>
          </a:p>
        </p:txBody>
      </p:sp>
      <p:sp>
        <p:nvSpPr>
          <p:cNvPr id="55309" name="Text Box 13"/>
          <p:cNvSpPr txBox="1">
            <a:spLocks noChangeArrowheads="1"/>
          </p:cNvSpPr>
          <p:nvPr/>
        </p:nvSpPr>
        <p:spPr bwMode="auto">
          <a:xfrm>
            <a:off x="1258888" y="2852738"/>
            <a:ext cx="6769100" cy="1187450"/>
          </a:xfrm>
          <a:prstGeom prst="rect">
            <a:avLst/>
          </a:prstGeom>
          <a:solidFill>
            <a:srgbClr val="E0B9E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>
                <a:latin typeface="Times New Roman" pitchFamily="18" charset="0"/>
              </a:rPr>
              <a:t>Habilitationsschrift 1853</a:t>
            </a:r>
          </a:p>
          <a:p>
            <a:r>
              <a:rPr lang="de-DE">
                <a:latin typeface="Times New Roman" pitchFamily="18" charset="0"/>
              </a:rPr>
              <a:t>„Über die Darstellbarkeit einer Funktion durch</a:t>
            </a:r>
          </a:p>
          <a:p>
            <a:r>
              <a:rPr lang="de-DE">
                <a:latin typeface="Times New Roman" pitchFamily="18" charset="0"/>
              </a:rPr>
              <a:t>eine trigonometrische Reihe“ </a:t>
            </a:r>
          </a:p>
        </p:txBody>
      </p:sp>
      <p:sp>
        <p:nvSpPr>
          <p:cNvPr id="55311" name="Text Box 15"/>
          <p:cNvSpPr txBox="1">
            <a:spLocks noChangeArrowheads="1"/>
          </p:cNvSpPr>
          <p:nvPr/>
        </p:nvSpPr>
        <p:spPr bwMode="auto">
          <a:xfrm>
            <a:off x="1258888" y="4652963"/>
            <a:ext cx="6769100" cy="1187450"/>
          </a:xfrm>
          <a:prstGeom prst="rect">
            <a:avLst/>
          </a:prstGeom>
          <a:solidFill>
            <a:srgbClr val="E0B9E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>
                <a:latin typeface="Times New Roman" pitchFamily="18" charset="0"/>
              </a:rPr>
              <a:t>Habilitationsvortrag 1854</a:t>
            </a:r>
          </a:p>
          <a:p>
            <a:r>
              <a:rPr lang="de-DE">
                <a:latin typeface="Times New Roman" pitchFamily="18" charset="0"/>
              </a:rPr>
              <a:t>“Die Hypothesen, welche der Geometrie zugrunde liegen”.</a:t>
            </a:r>
          </a:p>
        </p:txBody>
      </p:sp>
      <p:graphicFrame>
        <p:nvGraphicFramePr>
          <p:cNvPr id="55312" name="Object 16"/>
          <p:cNvGraphicFramePr>
            <a:graphicFrameLocks noChangeAspect="1"/>
          </p:cNvGraphicFramePr>
          <p:nvPr/>
        </p:nvGraphicFramePr>
        <p:xfrm>
          <a:off x="7934325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55312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4325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38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6" grpId="0"/>
      <p:bldP spid="55309" grpId="0" animBg="1"/>
      <p:bldP spid="553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333375"/>
            <a:ext cx="7561263" cy="720725"/>
          </a:xfrm>
        </p:spPr>
        <p:txBody>
          <a:bodyPr/>
          <a:lstStyle/>
          <a:p>
            <a:r>
              <a:rPr lang="de-DE" sz="4000"/>
              <a:t>Phantasie und </a:t>
            </a:r>
            <a:br>
              <a:rPr lang="de-DE" sz="4000"/>
            </a:br>
            <a:r>
              <a:rPr lang="de-DE" sz="4000"/>
              <a:t>Riemannsche Zahlenkugel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64516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645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64519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01013" y="5949950"/>
            <a:ext cx="574675" cy="287338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4521" name="Picture 9" descr="riemann-zahlenkuge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813" y="1989138"/>
            <a:ext cx="7210425" cy="4257675"/>
          </a:xfrm>
          <a:prstGeom prst="rect">
            <a:avLst/>
          </a:prstGeom>
          <a:noFill/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39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333375"/>
            <a:ext cx="7561263" cy="720725"/>
          </a:xfrm>
        </p:spPr>
        <p:txBody>
          <a:bodyPr/>
          <a:lstStyle/>
          <a:p>
            <a:r>
              <a:rPr lang="de-DE" sz="4000"/>
              <a:t>Phantasie und Mathematik</a:t>
            </a: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522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52238" name="Text Box 14"/>
          <p:cNvSpPr txBox="1">
            <a:spLocks noChangeArrowheads="1"/>
          </p:cNvSpPr>
          <p:nvPr/>
        </p:nvSpPr>
        <p:spPr bwMode="auto">
          <a:xfrm>
            <a:off x="1476375" y="1052513"/>
            <a:ext cx="7289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>
                <a:latin typeface="Cataneo BT" pitchFamily="66" charset="0"/>
              </a:rPr>
              <a:t>Die Deutschaufsätze..... lassen jedoch Fülle </a:t>
            </a:r>
          </a:p>
          <a:p>
            <a:r>
              <a:rPr lang="de-DE">
                <a:latin typeface="Cataneo BT" pitchFamily="66" charset="0"/>
              </a:rPr>
              <a:t>des Inhalts und lebendigen Erguß der Phantasie vermißen.</a:t>
            </a:r>
          </a:p>
        </p:txBody>
      </p:sp>
      <p:sp>
        <p:nvSpPr>
          <p:cNvPr id="52240" name="AutoShape 16"/>
          <p:cNvSpPr>
            <a:spLocks noChangeArrowheads="1"/>
          </p:cNvSpPr>
          <p:nvPr/>
        </p:nvSpPr>
        <p:spPr bwMode="auto">
          <a:xfrm>
            <a:off x="4211638" y="2060575"/>
            <a:ext cx="4284662" cy="431800"/>
          </a:xfrm>
          <a:prstGeom prst="wedgeRectCallout">
            <a:avLst>
              <a:gd name="adj1" fmla="val 5130"/>
              <a:gd name="adj2" fmla="val -11581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/>
              <a:t>Aus dem Abiturzeugnis</a:t>
            </a:r>
          </a:p>
        </p:txBody>
      </p:sp>
      <p:pic>
        <p:nvPicPr>
          <p:cNvPr id="52241" name="Picture 17" descr="rie-flaeche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6375" y="2565400"/>
            <a:ext cx="5111750" cy="3833813"/>
          </a:xfrm>
          <a:prstGeom prst="rect">
            <a:avLst/>
          </a:prstGeom>
          <a:noFill/>
        </p:spPr>
      </p:pic>
      <p:sp>
        <p:nvSpPr>
          <p:cNvPr id="52243" name="Text Box 19"/>
          <p:cNvSpPr txBox="1">
            <a:spLocks noChangeArrowheads="1"/>
          </p:cNvSpPr>
          <p:nvPr/>
        </p:nvSpPr>
        <p:spPr bwMode="auto">
          <a:xfrm>
            <a:off x="6732240" y="2996952"/>
            <a:ext cx="2135187" cy="822325"/>
          </a:xfrm>
          <a:prstGeom prst="rect">
            <a:avLst/>
          </a:prstGeom>
          <a:solidFill>
            <a:srgbClr val="E0B9E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dirty="0" err="1"/>
              <a:t>Riemannsche</a:t>
            </a:r>
            <a:r>
              <a:rPr lang="de-DE" dirty="0"/>
              <a:t> </a:t>
            </a:r>
          </a:p>
          <a:p>
            <a:r>
              <a:rPr lang="de-DE" dirty="0"/>
              <a:t>Fläche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40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4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3" descr="verfeinern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962673"/>
            <a:ext cx="4070350" cy="2706687"/>
          </a:xfrm>
          <a:prstGeom prst="rect">
            <a:avLst/>
          </a:prstGeom>
          <a:noFill/>
        </p:spPr>
      </p:pic>
      <p:sp>
        <p:nvSpPr>
          <p:cNvPr id="141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648" y="0"/>
            <a:ext cx="7272338" cy="1470025"/>
          </a:xfrm>
        </p:spPr>
        <p:txBody>
          <a:bodyPr/>
          <a:lstStyle/>
          <a:p>
            <a:r>
              <a:rPr lang="de-DE" dirty="0"/>
              <a:t>Riemann </a:t>
            </a:r>
            <a:r>
              <a:rPr lang="de-DE" dirty="0">
                <a:solidFill>
                  <a:schemeClr val="tx1"/>
                </a:solidFill>
              </a:rPr>
              <a:t>und sein Integral</a:t>
            </a:r>
            <a:endParaRPr lang="de-DE" dirty="0"/>
          </a:p>
        </p:txBody>
      </p:sp>
      <p:pic>
        <p:nvPicPr>
          <p:cNvPr id="1413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071883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41317" name="Object 5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" imgH="647700" progId="Equation.DSMT4">
                  <p:embed/>
                </p:oleObj>
              </mc:Choice>
              <mc:Fallback>
                <p:oleObj name="Equation" r:id="rId5" imgW="228600" imgH="647700" progId="Equation.DSMT4">
                  <p:embed/>
                  <p:pic>
                    <p:nvPicPr>
                      <p:cNvPr id="1413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1319" name="Picture 7" descr="ueber-den-begriff-1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5616" y="1592984"/>
            <a:ext cx="5545137" cy="2406650"/>
          </a:xfrm>
          <a:prstGeom prst="rect">
            <a:avLst/>
          </a:prstGeom>
          <a:noFill/>
        </p:spPr>
      </p:pic>
      <p:sp>
        <p:nvSpPr>
          <p:cNvPr id="141320" name="Text Box 8"/>
          <p:cNvSpPr txBox="1">
            <a:spLocks noChangeArrowheads="1"/>
          </p:cNvSpPr>
          <p:nvPr/>
        </p:nvSpPr>
        <p:spPr bwMode="auto">
          <a:xfrm>
            <a:off x="1259632" y="1124744"/>
            <a:ext cx="78843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dirty="0"/>
              <a:t>Also schiebt Riemann ein Kapitel in seine Arbeit ein: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41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1913" y="404813"/>
            <a:ext cx="6624637" cy="360362"/>
          </a:xfrm>
          <a:noFill/>
          <a:ln w="76200" cmpd="tri">
            <a:solidFill>
              <a:srgbClr val="993366"/>
            </a:solidFill>
          </a:ln>
        </p:spPr>
        <p:txBody>
          <a:bodyPr/>
          <a:lstStyle/>
          <a:p>
            <a:r>
              <a:rPr lang="de-DE" sz="2400" dirty="0"/>
              <a:t>Originaler Riemann-Text:</a:t>
            </a:r>
            <a:r>
              <a:rPr lang="de-DE" sz="2800" dirty="0"/>
              <a:t> </a:t>
            </a:r>
            <a:r>
              <a:rPr lang="de-DE" sz="2000" dirty="0"/>
              <a:t>Habilitationsschrift 1853</a:t>
            </a:r>
          </a:p>
        </p:txBody>
      </p:sp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1" name="Rectangle 5"/>
          <p:cNvSpPr>
            <a:spLocks noChangeArrowheads="1"/>
          </p:cNvSpPr>
          <p:nvPr/>
        </p:nvSpPr>
        <p:spPr bwMode="auto">
          <a:xfrm>
            <a:off x="0" y="3024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2" name="Rectangle 6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3" name="Rectangle 7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5" name="Rectangle 9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14746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1412875"/>
            <a:ext cx="7313612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7467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1006624"/>
            <a:ext cx="8569325" cy="5446712"/>
          </a:xfrm>
          <a:prstGeom prst="rect">
            <a:avLst/>
          </a:prstGeom>
          <a:noFill/>
          <a:ln w="9525">
            <a:solidFill>
              <a:srgbClr val="FF00FF"/>
            </a:solidFill>
            <a:miter lim="800000"/>
            <a:headEnd/>
            <a:tailEnd/>
          </a:ln>
          <a:effectLst/>
        </p:spPr>
      </p:pic>
      <p:sp>
        <p:nvSpPr>
          <p:cNvPr id="4" name="Text Box 8">
            <a:extLst>
              <a:ext uri="{FF2B5EF4-FFF2-40B4-BE49-F238E27FC236}">
                <a16:creationId xmlns:a16="http://schemas.microsoft.com/office/drawing/2014/main" id="{DC369CC7-D75E-A937-2819-0C701FAB3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79" y="6490121"/>
            <a:ext cx="8964041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</a:t>
            </a:r>
            <a:r>
              <a:rPr lang="de-DE" sz="1200" dirty="0" err="1">
                <a:solidFill>
                  <a:schemeClr val="tx2"/>
                </a:solidFill>
              </a:rPr>
              <a:t>www.mathematik-verstehen.de</a:t>
            </a:r>
            <a:r>
              <a:rPr lang="de-DE" sz="1200" dirty="0">
                <a:solidFill>
                  <a:schemeClr val="tx2"/>
                </a:solidFill>
              </a:rPr>
              <a:t> --&gt; Geschichte --&gt; Riemann,  Folie 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73327768-AA61-87A9-ECA7-272DA26CE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74904" y="6464019"/>
            <a:ext cx="2133600" cy="276999"/>
          </a:xfrm>
        </p:spPr>
        <p:txBody>
          <a:bodyPr/>
          <a:lstStyle/>
          <a:p>
            <a:fld id="{860F3253-5A83-4D97-9066-210E87000527}" type="slidenum">
              <a:rPr lang="de-DE" smtClean="0"/>
              <a:pPr/>
              <a:t>42</a:t>
            </a:fld>
            <a:endParaRPr lang="de-DE" dirty="0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D8C1B0C4-BA8C-278A-C630-7D20F9229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224" y="6219844"/>
            <a:ext cx="2340210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b="1" dirty="0">
                <a:solidFill>
                  <a:srgbClr val="008000"/>
                </a:solidFill>
              </a:rPr>
              <a:t>Vortrag TU Clausthal 2007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1913" y="404813"/>
            <a:ext cx="6624637" cy="360362"/>
          </a:xfrm>
          <a:noFill/>
          <a:ln w="76200" cmpd="tri">
            <a:solidFill>
              <a:srgbClr val="993366"/>
            </a:solidFill>
          </a:ln>
        </p:spPr>
        <p:txBody>
          <a:bodyPr/>
          <a:lstStyle/>
          <a:p>
            <a:r>
              <a:rPr lang="de-DE" sz="2400" dirty="0"/>
              <a:t>Originaler Riemann-Text:</a:t>
            </a:r>
            <a:r>
              <a:rPr lang="de-DE" sz="2800" dirty="0"/>
              <a:t> </a:t>
            </a:r>
            <a:r>
              <a:rPr lang="de-DE" sz="2000" dirty="0"/>
              <a:t>Habilitationsschrift 1853</a:t>
            </a:r>
          </a:p>
        </p:txBody>
      </p:sp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1" name="Rectangle 5"/>
          <p:cNvSpPr>
            <a:spLocks noChangeArrowheads="1"/>
          </p:cNvSpPr>
          <p:nvPr/>
        </p:nvSpPr>
        <p:spPr bwMode="auto">
          <a:xfrm>
            <a:off x="0" y="3024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2" name="Rectangle 6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3" name="Rectangle 7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5" name="Rectangle 9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14746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1412875"/>
            <a:ext cx="7313612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7467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836613"/>
            <a:ext cx="8569325" cy="5446712"/>
          </a:xfrm>
          <a:prstGeom prst="rect">
            <a:avLst/>
          </a:prstGeom>
          <a:noFill/>
          <a:ln w="9525">
            <a:solidFill>
              <a:srgbClr val="FF00FF"/>
            </a:solidFill>
            <a:miter lim="800000"/>
            <a:headEnd/>
            <a:tailEnd/>
          </a:ln>
          <a:effectLst/>
        </p:spPr>
      </p:pic>
      <p:sp>
        <p:nvSpPr>
          <p:cNvPr id="4" name="Text Box 8">
            <a:extLst>
              <a:ext uri="{FF2B5EF4-FFF2-40B4-BE49-F238E27FC236}">
                <a16:creationId xmlns:a16="http://schemas.microsoft.com/office/drawing/2014/main" id="{DC369CC7-D75E-A937-2819-0C701FAB3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79" y="6490121"/>
            <a:ext cx="8964041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</a:t>
            </a:r>
            <a:r>
              <a:rPr lang="de-DE" sz="1200" dirty="0" err="1">
                <a:solidFill>
                  <a:schemeClr val="tx2"/>
                </a:solidFill>
              </a:rPr>
              <a:t>www.mathematik-verstehen.de</a:t>
            </a:r>
            <a:r>
              <a:rPr lang="de-DE" sz="1200" dirty="0">
                <a:solidFill>
                  <a:schemeClr val="tx2"/>
                </a:solidFill>
              </a:rPr>
              <a:t> --&gt; Geschichte --&gt; Riemann,  Folie 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73327768-AA61-87A9-ECA7-272DA26CE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74904" y="6464019"/>
            <a:ext cx="2133600" cy="276999"/>
          </a:xfrm>
        </p:spPr>
        <p:txBody>
          <a:bodyPr/>
          <a:lstStyle/>
          <a:p>
            <a:fld id="{860F3253-5A83-4D97-9066-210E87000527}" type="slidenum">
              <a:rPr lang="de-DE" smtClean="0"/>
              <a:pPr/>
              <a:t>43</a:t>
            </a:fld>
            <a:endParaRPr lang="de-DE" dirty="0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D8C1B0C4-BA8C-278A-C630-7D20F9229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224" y="6219844"/>
            <a:ext cx="2340210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b="1" dirty="0">
                <a:solidFill>
                  <a:srgbClr val="008000"/>
                </a:solidFill>
              </a:rPr>
              <a:t>Vortrag TU Clausthal 2007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B65474B-F5AF-4312-FFE2-6D49BC7616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1478265"/>
            <a:ext cx="7959086" cy="490699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3213100"/>
            <a:ext cx="43243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76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31913" y="404813"/>
            <a:ext cx="7200900" cy="647700"/>
          </a:xfrm>
          <a:noFill/>
          <a:ln w="76200" cmpd="tri">
            <a:solidFill>
              <a:srgbClr val="993366"/>
            </a:solidFill>
          </a:ln>
        </p:spPr>
        <p:txBody>
          <a:bodyPr/>
          <a:lstStyle/>
          <a:p>
            <a:r>
              <a:rPr lang="de-DE" sz="2800"/>
              <a:t> Besondere Funktionen vom Dirichlet-Typ</a:t>
            </a:r>
            <a:endParaRPr lang="de-DE" sz="2000"/>
          </a:p>
        </p:txBody>
      </p:sp>
      <p:sp>
        <p:nvSpPr>
          <p:cNvPr id="157700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57701" name="Object 5"/>
          <p:cNvGraphicFramePr>
            <a:graphicFrameLocks noChangeAspect="1"/>
          </p:cNvGraphicFramePr>
          <p:nvPr/>
        </p:nvGraphicFramePr>
        <p:xfrm>
          <a:off x="0" y="-27384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1577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27384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7702" name="Text Box 6"/>
          <p:cNvSpPr txBox="1">
            <a:spLocks noChangeArrowheads="1"/>
          </p:cNvSpPr>
          <p:nvPr/>
        </p:nvSpPr>
        <p:spPr bwMode="auto">
          <a:xfrm>
            <a:off x="250825" y="6381750"/>
            <a:ext cx="8640763" cy="312738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 sz="1200">
                <a:solidFill>
                  <a:schemeClr val="tx2"/>
                </a:solidFill>
              </a:rPr>
              <a:t>Prof. Dr. Dörte Haftendorn, Leuphana Universität Lüneburg, www.mathematik-verstehen.de,  Vortrag Clausthal 2007</a:t>
            </a:r>
          </a:p>
        </p:txBody>
      </p:sp>
      <p:sp>
        <p:nvSpPr>
          <p:cNvPr id="157703" name="Rectangle 7"/>
          <p:cNvSpPr>
            <a:spLocks noChangeArrowheads="1"/>
          </p:cNvSpPr>
          <p:nvPr/>
        </p:nvSpPr>
        <p:spPr bwMode="auto">
          <a:xfrm>
            <a:off x="0" y="3024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7704" name="Rectangle 8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7705" name="Rectangle 9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77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7707" name="Rectangle 11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157708" name="Picture 12">
            <a:hlinkClick r:id="rId6" action="ppaction://program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1196975"/>
            <a:ext cx="10588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7709" name="Text Box 13">
            <a:hlinkClick r:id="rId6" action="ppaction://program"/>
          </p:cNvPr>
          <p:cNvSpPr txBox="1">
            <a:spLocks noChangeArrowheads="1"/>
          </p:cNvSpPr>
          <p:nvPr/>
        </p:nvSpPr>
        <p:spPr bwMode="auto">
          <a:xfrm>
            <a:off x="7908925" y="1484313"/>
            <a:ext cx="1235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MuPAD</a:t>
            </a:r>
          </a:p>
        </p:txBody>
      </p:sp>
      <p:pic>
        <p:nvPicPr>
          <p:cNvPr id="157710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16013" y="3284538"/>
            <a:ext cx="43243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7711" name="Rectangle 15"/>
          <p:cNvSpPr>
            <a:spLocks noChangeArrowheads="1"/>
          </p:cNvSpPr>
          <p:nvPr/>
        </p:nvSpPr>
        <p:spPr bwMode="auto">
          <a:xfrm>
            <a:off x="0" y="3028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7712" name="Object 16"/>
              <p:cNvSpPr txBox="1"/>
              <p:nvPr/>
            </p:nvSpPr>
            <p:spPr bwMode="auto">
              <a:xfrm>
                <a:off x="1333500" y="1796926"/>
                <a:ext cx="5616575" cy="1416050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de-DE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e-DE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e-DE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{"/>
                          <m:endChr m:val=""/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ü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ℝ</m:t>
                                </m:r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\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ℚ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de-DE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de-DE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den>
                                </m:f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ü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de-DE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de-DE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den>
                                </m:f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𝑎𝑙𝑠</m:t>
                                </m:r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𝑔𝑒𝑘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ü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𝑟𝑧𝑡𝑒𝑟</m:t>
                                </m:r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𝐵𝑟𝑢𝑐h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57712" name="Object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3500" y="1796926"/>
                <a:ext cx="5616575" cy="14160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7713" name="Text Box 17"/>
          <p:cNvSpPr txBox="1">
            <a:spLocks noChangeArrowheads="1"/>
          </p:cNvSpPr>
          <p:nvPr/>
        </p:nvSpPr>
        <p:spPr bwMode="auto">
          <a:xfrm flipH="1">
            <a:off x="5292600" y="2997200"/>
            <a:ext cx="36718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dirty="0"/>
              <a:t>Die Funktion ist an allen rationalen Stellen unstetig und an allen irrationalen Stellen stetig.</a:t>
            </a:r>
          </a:p>
        </p:txBody>
      </p:sp>
      <p:sp>
        <p:nvSpPr>
          <p:cNvPr id="157714" name="Text Box 18"/>
          <p:cNvSpPr txBox="1">
            <a:spLocks noChangeArrowheads="1"/>
          </p:cNvSpPr>
          <p:nvPr/>
        </p:nvSpPr>
        <p:spPr bwMode="auto">
          <a:xfrm>
            <a:off x="5292725" y="4652963"/>
            <a:ext cx="32400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1800" dirty="0"/>
              <a:t>Für das letztere gibt Hischer (-&gt;</a:t>
            </a:r>
            <a:r>
              <a:rPr lang="de-DE" sz="1800" dirty="0" err="1"/>
              <a:t>Lit</a:t>
            </a:r>
            <a:r>
              <a:rPr lang="de-DE" sz="1800" dirty="0"/>
              <a:t>.) ein schlauen Beweis.</a:t>
            </a:r>
          </a:p>
        </p:txBody>
      </p:sp>
      <p:sp>
        <p:nvSpPr>
          <p:cNvPr id="157715" name="AutoShape 19"/>
          <p:cNvSpPr>
            <a:spLocks noChangeArrowheads="1"/>
          </p:cNvSpPr>
          <p:nvPr/>
        </p:nvSpPr>
        <p:spPr bwMode="auto">
          <a:xfrm>
            <a:off x="5364163" y="5373688"/>
            <a:ext cx="3529012" cy="1008062"/>
          </a:xfrm>
          <a:prstGeom prst="horizontalScroll">
            <a:avLst>
              <a:gd name="adj" fmla="val 12500"/>
            </a:avLst>
          </a:prstGeom>
          <a:solidFill>
            <a:srgbClr val="E0B9E1">
              <a:alpha val="6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de-DE"/>
              <a:t>Riemann-integrierbar.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B7A3D083-7362-5B5C-9A4E-8646ADEECAEF}"/>
                  </a:ext>
                </a:extLst>
              </p:cNvPr>
              <p:cNvSpPr txBox="1"/>
              <p:nvPr/>
            </p:nvSpPr>
            <p:spPr>
              <a:xfrm>
                <a:off x="1331913" y="1370167"/>
                <a:ext cx="16723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:[0,1]→</m:t>
                      </m:r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B7A3D083-7362-5B5C-9A4E-8646ADEEC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913" y="1370167"/>
                <a:ext cx="1672381" cy="369332"/>
              </a:xfrm>
              <a:prstGeom prst="rect">
                <a:avLst/>
              </a:prstGeom>
              <a:blipFill>
                <a:blip r:embed="rId10"/>
                <a:stretch>
                  <a:fillRect l="-5455" r="-3273" b="-3833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6FD27F3-F47A-4E65-7E90-DE204CBA2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F3253-5A83-4D97-9066-210E87000527}" type="slidenum">
              <a:rPr lang="de-DE" smtClean="0"/>
              <a:pPr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09273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7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13" grpId="0"/>
      <p:bldP spid="157714" grpId="0"/>
      <p:bldP spid="1577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3284538"/>
            <a:ext cx="43243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9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31913" y="404813"/>
            <a:ext cx="7200900" cy="647700"/>
          </a:xfrm>
          <a:noFill/>
          <a:ln w="76200" cmpd="tri">
            <a:solidFill>
              <a:srgbClr val="993366"/>
            </a:solidFill>
          </a:ln>
        </p:spPr>
        <p:txBody>
          <a:bodyPr/>
          <a:lstStyle/>
          <a:p>
            <a:r>
              <a:rPr lang="de-DE" sz="2800"/>
              <a:t> Satz, hinreichendes Kriterium</a:t>
            </a:r>
            <a:endParaRPr lang="de-DE" sz="2000"/>
          </a:p>
        </p:txBody>
      </p:sp>
      <p:sp>
        <p:nvSpPr>
          <p:cNvPr id="159748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59749" name="Object 5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15974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750" name="Text Box 6"/>
          <p:cNvSpPr txBox="1">
            <a:spLocks noChangeArrowheads="1"/>
          </p:cNvSpPr>
          <p:nvPr/>
        </p:nvSpPr>
        <p:spPr bwMode="auto">
          <a:xfrm>
            <a:off x="250825" y="6381750"/>
            <a:ext cx="8640763" cy="312738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 sz="1200">
                <a:solidFill>
                  <a:schemeClr val="tx2"/>
                </a:solidFill>
              </a:rPr>
              <a:t>Prof. Dr. Dörte Haftendorn, Leuphana Universität Lüneburg, www.mathematik-verstehen.de,  Vortrag Clausthal 2007</a:t>
            </a:r>
          </a:p>
        </p:txBody>
      </p:sp>
      <p:sp>
        <p:nvSpPr>
          <p:cNvPr id="159751" name="Rectangle 7"/>
          <p:cNvSpPr>
            <a:spLocks noChangeArrowheads="1"/>
          </p:cNvSpPr>
          <p:nvPr/>
        </p:nvSpPr>
        <p:spPr bwMode="auto">
          <a:xfrm>
            <a:off x="0" y="3024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9752" name="Rectangle 8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9753" name="Rectangle 9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97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9755" name="Rectangle 11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9756" name="Rectangle 12"/>
          <p:cNvSpPr>
            <a:spLocks noChangeArrowheads="1"/>
          </p:cNvSpPr>
          <p:nvPr/>
        </p:nvSpPr>
        <p:spPr bwMode="auto">
          <a:xfrm>
            <a:off x="0" y="3028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9757" name="AutoShape 13"/>
          <p:cNvSpPr>
            <a:spLocks noChangeArrowheads="1"/>
          </p:cNvSpPr>
          <p:nvPr/>
        </p:nvSpPr>
        <p:spPr bwMode="auto">
          <a:xfrm>
            <a:off x="5364163" y="5373688"/>
            <a:ext cx="3529012" cy="1008062"/>
          </a:xfrm>
          <a:prstGeom prst="horizontalScroll">
            <a:avLst>
              <a:gd name="adj" fmla="val 12500"/>
            </a:avLst>
          </a:prstGeom>
          <a:solidFill>
            <a:srgbClr val="E0B9E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de-DE" dirty="0"/>
              <a:t>Riemann-integrierbar.</a:t>
            </a:r>
          </a:p>
        </p:txBody>
      </p:sp>
      <p:sp>
        <p:nvSpPr>
          <p:cNvPr id="159758" name="Text Box 14"/>
          <p:cNvSpPr txBox="1">
            <a:spLocks noChangeArrowheads="1"/>
          </p:cNvSpPr>
          <p:nvPr/>
        </p:nvSpPr>
        <p:spPr bwMode="auto">
          <a:xfrm>
            <a:off x="1476375" y="1341438"/>
            <a:ext cx="4751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/>
              <a:t>Das mündet in den Satz: </a:t>
            </a:r>
          </a:p>
        </p:txBody>
      </p:sp>
      <p:sp>
        <p:nvSpPr>
          <p:cNvPr id="159759" name="Text Box 15"/>
          <p:cNvSpPr txBox="1">
            <a:spLocks noChangeArrowheads="1"/>
          </p:cNvSpPr>
          <p:nvPr/>
        </p:nvSpPr>
        <p:spPr bwMode="auto">
          <a:xfrm>
            <a:off x="2627784" y="1896885"/>
            <a:ext cx="5255865" cy="1200329"/>
          </a:xfrm>
          <a:prstGeom prst="rect">
            <a:avLst/>
          </a:prstGeom>
          <a:noFill/>
          <a:ln w="66675" cmpd="thinThick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dirty="0"/>
              <a:t>Ist f beschränkt und die Menge der Unstetigkeitsstellen abzählbar, </a:t>
            </a:r>
          </a:p>
          <a:p>
            <a:r>
              <a:rPr lang="de-DE" dirty="0"/>
              <a:t>dann ist f Riemann-integrierbar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BC6E4DA0-2304-CE19-315D-20BBCFBAD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F3253-5A83-4D97-9066-210E87000527}" type="slidenum">
              <a:rPr lang="de-DE" smtClean="0"/>
              <a:pPr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20766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9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9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57" grpId="0" animBg="1"/>
      <p:bldP spid="15975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00C23DC-948B-2734-0887-CE6E21FE0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6" name="Rectangle 4">
            <a:extLst>
              <a:ext uri="{FF2B5EF4-FFF2-40B4-BE49-F238E27FC236}">
                <a16:creationId xmlns:a16="http://schemas.microsoft.com/office/drawing/2014/main" id="{79AB4B01-037B-374F-ACD3-44DDB9F1CA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31913" y="404813"/>
            <a:ext cx="6624637" cy="647700"/>
          </a:xfrm>
          <a:noFill/>
          <a:ln w="76200" cmpd="tri">
            <a:solidFill>
              <a:srgbClr val="993366"/>
            </a:solidFill>
          </a:ln>
        </p:spPr>
        <p:txBody>
          <a:bodyPr/>
          <a:lstStyle/>
          <a:p>
            <a:r>
              <a:rPr lang="de-DE" sz="2800"/>
              <a:t>Was das Riemann-Integral leistet</a:t>
            </a:r>
            <a:endParaRPr lang="de-DE" sz="2000"/>
          </a:p>
        </p:txBody>
      </p:sp>
      <p:sp>
        <p:nvSpPr>
          <p:cNvPr id="161797" name="Rectangle 5">
            <a:extLst>
              <a:ext uri="{FF2B5EF4-FFF2-40B4-BE49-F238E27FC236}">
                <a16:creationId xmlns:a16="http://schemas.microsoft.com/office/drawing/2014/main" id="{75E87B7A-8151-813C-5537-DE9159201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61798" name="Object 6">
            <a:extLst>
              <a:ext uri="{FF2B5EF4-FFF2-40B4-BE49-F238E27FC236}">
                <a16:creationId xmlns:a16="http://schemas.microsoft.com/office/drawing/2014/main" id="{A59D6F45-C6B7-083F-1673-B86D7E8E13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60048" y="-164619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161798" name="Object 6">
                        <a:extLst>
                          <a:ext uri="{FF2B5EF4-FFF2-40B4-BE49-F238E27FC236}">
                            <a16:creationId xmlns:a16="http://schemas.microsoft.com/office/drawing/2014/main" id="{A59D6F45-C6B7-083F-1673-B86D7E8E13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0048" y="-164619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1800" name="Rectangle 8">
            <a:extLst>
              <a:ext uri="{FF2B5EF4-FFF2-40B4-BE49-F238E27FC236}">
                <a16:creationId xmlns:a16="http://schemas.microsoft.com/office/drawing/2014/main" id="{48D7B3A7-DC34-DEBD-E125-9FADEF743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24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61801" name="Rectangle 9">
            <a:extLst>
              <a:ext uri="{FF2B5EF4-FFF2-40B4-BE49-F238E27FC236}">
                <a16:creationId xmlns:a16="http://schemas.microsoft.com/office/drawing/2014/main" id="{15571865-1880-1776-B8D0-7C9649AB0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61802" name="Rectangle 10">
            <a:extLst>
              <a:ext uri="{FF2B5EF4-FFF2-40B4-BE49-F238E27FC236}">
                <a16:creationId xmlns:a16="http://schemas.microsoft.com/office/drawing/2014/main" id="{B9F11783-65E4-0473-2318-833E5E22A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61803" name="Rectangle 11">
            <a:extLst>
              <a:ext uri="{FF2B5EF4-FFF2-40B4-BE49-F238E27FC236}">
                <a16:creationId xmlns:a16="http://schemas.microsoft.com/office/drawing/2014/main" id="{61E0C3D4-6425-E2FE-E4D2-6158BD048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61808" name="Text Box 16">
            <a:extLst>
              <a:ext uri="{FF2B5EF4-FFF2-40B4-BE49-F238E27FC236}">
                <a16:creationId xmlns:a16="http://schemas.microsoft.com/office/drawing/2014/main" id="{5D3D2FAC-C9FA-A963-6EEF-B3E77C45C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268413"/>
            <a:ext cx="77057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dirty="0"/>
              <a:t>Zitat: „...Da diese Funktionen noch nirgends betrachtet sind, wird es gut sein, von einem bestimmten Beispiele auszugehen.“</a:t>
            </a:r>
          </a:p>
        </p:txBody>
      </p:sp>
      <p:sp>
        <p:nvSpPr>
          <p:cNvPr id="161809" name="Rectangle 17">
            <a:extLst>
              <a:ext uri="{FF2B5EF4-FFF2-40B4-BE49-F238E27FC236}">
                <a16:creationId xmlns:a16="http://schemas.microsoft.com/office/drawing/2014/main" id="{8B572319-E55E-89A9-5ABA-B684A4C6A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89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AC9B3435-7D66-FF69-9D0D-9455815D1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035" y="6532174"/>
            <a:ext cx="8964041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</a:t>
            </a:r>
            <a:r>
              <a:rPr lang="de-DE" sz="1200" dirty="0" err="1">
                <a:solidFill>
                  <a:schemeClr val="tx2"/>
                </a:solidFill>
              </a:rPr>
              <a:t>www.mathematik-verstehen.de</a:t>
            </a:r>
            <a:r>
              <a:rPr lang="de-DE" sz="1200" dirty="0">
                <a:solidFill>
                  <a:schemeClr val="tx2"/>
                </a:solidFill>
              </a:rPr>
              <a:t> --&gt; Geschichte --&gt; Riemann, Folie </a:t>
            </a:r>
          </a:p>
        </p:txBody>
      </p:sp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403D7384-3BD0-A927-E988-93F95E22503E}"/>
              </a:ext>
            </a:extLst>
          </p:cNvPr>
          <p:cNvSpPr txBox="1">
            <a:spLocks/>
          </p:cNvSpPr>
          <p:nvPr/>
        </p:nvSpPr>
        <p:spPr bwMode="auto">
          <a:xfrm>
            <a:off x="7066756" y="6525344"/>
            <a:ext cx="2133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60F3253-5A83-4D97-9066-210E87000527}" type="slidenum">
              <a:rPr lang="de-DE" smtClean="0"/>
              <a:pPr/>
              <a:t>46</a:t>
            </a:fld>
            <a:endParaRPr lang="de-DE" dirty="0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0556F551-DAC7-ED0C-A377-70EFAF2DE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216" y="1063645"/>
            <a:ext cx="2340210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b="1" dirty="0">
                <a:solidFill>
                  <a:srgbClr val="008000"/>
                </a:solidFill>
              </a:rPr>
              <a:t>Vortrag TU Clausthal 2007</a:t>
            </a:r>
          </a:p>
        </p:txBody>
      </p:sp>
      <p:sp>
        <p:nvSpPr>
          <p:cNvPr id="5" name="AutoShape 13">
            <a:extLst>
              <a:ext uri="{FF2B5EF4-FFF2-40B4-BE49-F238E27FC236}">
                <a16:creationId xmlns:a16="http://schemas.microsoft.com/office/drawing/2014/main" id="{227BD19A-65EB-BB67-271B-214601D3F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6261" y="2012420"/>
            <a:ext cx="2160165" cy="457730"/>
          </a:xfrm>
          <a:prstGeom prst="horizontalScroll">
            <a:avLst>
              <a:gd name="adj" fmla="val 12500"/>
            </a:avLst>
          </a:prstGeom>
          <a:solidFill>
            <a:srgbClr val="E0B9E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de-DE" sz="1600" dirty="0"/>
              <a:t>Riemann-integrierbar</a:t>
            </a:r>
            <a:r>
              <a:rPr lang="de-DE" dirty="0"/>
              <a:t>.</a:t>
            </a:r>
          </a:p>
        </p:txBody>
      </p:sp>
      <p:sp>
        <p:nvSpPr>
          <p:cNvPr id="10" name="AutoShape 17">
            <a:extLst>
              <a:ext uri="{FF2B5EF4-FFF2-40B4-BE49-F238E27FC236}">
                <a16:creationId xmlns:a16="http://schemas.microsoft.com/office/drawing/2014/main" id="{067A7BC4-3179-5305-C5B2-C843F659B22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9552" y="2819661"/>
            <a:ext cx="1660898" cy="577006"/>
          </a:xfrm>
          <a:prstGeom prst="downArrowCallout">
            <a:avLst>
              <a:gd name="adj1" fmla="val 76973"/>
              <a:gd name="adj2" fmla="val 76973"/>
              <a:gd name="adj3" fmla="val 16667"/>
              <a:gd name="adj4" fmla="val 66667"/>
            </a:avLst>
          </a:prstGeom>
          <a:solidFill>
            <a:srgbClr val="E0B9E1">
              <a:alpha val="53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r>
              <a:rPr lang="de-DE" sz="1400" dirty="0" err="1"/>
              <a:t>Bspl</a:t>
            </a:r>
            <a:r>
              <a:rPr lang="de-DE" sz="1400" dirty="0"/>
              <a:t>. von Riemann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3F40D283-1F6B-25FB-C125-3F7DBB7FA3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648" y="2441802"/>
            <a:ext cx="7272808" cy="406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790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450" y="188913"/>
            <a:ext cx="7561263" cy="720725"/>
          </a:xfrm>
        </p:spPr>
        <p:txBody>
          <a:bodyPr/>
          <a:lstStyle/>
          <a:p>
            <a:r>
              <a:rPr lang="de-DE" sz="4000" dirty="0"/>
              <a:t>Studium und Leben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1908175" y="1268413"/>
            <a:ext cx="6911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e-DE"/>
          </a:p>
        </p:txBody>
      </p:sp>
      <p:pic>
        <p:nvPicPr>
          <p:cNvPr id="5633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87" y="846514"/>
            <a:ext cx="888841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Grafik 11" descr="Elise-Koch1862-hochzei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4077072"/>
            <a:ext cx="2247900" cy="2197100"/>
          </a:xfrm>
          <a:prstGeom prst="rect">
            <a:avLst/>
          </a:prstGeom>
        </p:spPr>
      </p:pic>
      <p:pic>
        <p:nvPicPr>
          <p:cNvPr id="56337" name="Picture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581128"/>
            <a:ext cx="6154951" cy="91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feld 13"/>
          <p:cNvSpPr txBox="1"/>
          <p:nvPr/>
        </p:nvSpPr>
        <p:spPr>
          <a:xfrm>
            <a:off x="251520" y="5517232"/>
            <a:ext cx="61782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Riemann verliebt sich in </a:t>
            </a:r>
            <a:r>
              <a:rPr lang="de-DE" dirty="0">
                <a:solidFill>
                  <a:srgbClr val="FF0000"/>
                </a:solidFill>
              </a:rPr>
              <a:t>Elise Koch</a:t>
            </a:r>
            <a:r>
              <a:rPr lang="de-DE" dirty="0"/>
              <a:t>, eine </a:t>
            </a:r>
          </a:p>
          <a:p>
            <a:r>
              <a:rPr lang="de-DE" dirty="0"/>
              <a:t>Freundin seiner Schwestern </a:t>
            </a:r>
            <a:r>
              <a:rPr lang="de-DE" dirty="0">
                <a:solidFill>
                  <a:srgbClr val="FF0000"/>
                </a:solidFill>
              </a:rPr>
              <a:t>Ida und Helene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47</a:t>
            </a:fld>
            <a:endParaRPr lang="de-DE" sz="12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6338" name="Ink 1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22313" y="928688"/>
              <a:ext cx="133350" cy="234950"/>
            </p14:xfrm>
          </p:contentPart>
        </mc:Choice>
        <mc:Fallback xmlns="">
          <p:pic>
            <p:nvPicPr>
              <p:cNvPr id="56338" name="Ink 1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2968" y="919333"/>
                <a:ext cx="152041" cy="25366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feld 1">
            <a:extLst>
              <a:ext uri="{FF2B5EF4-FFF2-40B4-BE49-F238E27FC236}">
                <a16:creationId xmlns:a16="http://schemas.microsoft.com/office/drawing/2014/main" id="{850175B3-E70B-368F-E326-E1E92FD066F0}"/>
              </a:ext>
            </a:extLst>
          </p:cNvPr>
          <p:cNvSpPr txBox="1"/>
          <p:nvPr/>
        </p:nvSpPr>
        <p:spPr>
          <a:xfrm>
            <a:off x="6300192" y="3178289"/>
            <a:ext cx="21836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rgbClr val="CC0099"/>
                </a:solidFill>
              </a:rPr>
              <a:t>Friedrich 65J.,Clara 24 J.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BDF88FB-099D-8D29-F8A8-9A2133C9EB8C}"/>
              </a:ext>
            </a:extLst>
          </p:cNvPr>
          <p:cNvSpPr txBox="1"/>
          <p:nvPr/>
        </p:nvSpPr>
        <p:spPr>
          <a:xfrm>
            <a:off x="6444208" y="3814867"/>
            <a:ext cx="20954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rgbClr val="CC0099"/>
                </a:solidFill>
              </a:rPr>
              <a:t>Wilhelm 28J. Marie 17J.</a:t>
            </a:r>
            <a:endParaRPr lang="de-DE" dirty="0">
              <a:solidFill>
                <a:srgbClr val="CC0099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CA8A987-F951-282E-2A95-6A4F25DE9166}"/>
              </a:ext>
            </a:extLst>
          </p:cNvPr>
          <p:cNvSpPr txBox="1"/>
          <p:nvPr/>
        </p:nvSpPr>
        <p:spPr>
          <a:xfrm>
            <a:off x="3895721" y="830819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rgbClr val="CC0099"/>
                </a:solidFill>
              </a:rPr>
              <a:t>Adelgunde geb. </a:t>
            </a:r>
            <a:r>
              <a:rPr lang="de-DE" sz="1600" dirty="0" err="1">
                <a:solidFill>
                  <a:srgbClr val="CC0099"/>
                </a:solidFill>
              </a:rPr>
              <a:t>Ebell</a:t>
            </a:r>
            <a:r>
              <a:rPr lang="de-DE" sz="1600" dirty="0">
                <a:solidFill>
                  <a:srgbClr val="CC0099"/>
                </a:solidFill>
              </a:rPr>
              <a:t> 43J</a:t>
            </a:r>
            <a:r>
              <a:rPr lang="de-DE" sz="1800" dirty="0">
                <a:solidFill>
                  <a:srgbClr val="CC0099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schering in Scharnebe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564904"/>
            <a:ext cx="7283196" cy="2286000"/>
          </a:xfrm>
          <a:prstGeom prst="rect">
            <a:avLst/>
          </a:prstGeom>
        </p:spPr>
      </p:pic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624" y="0"/>
            <a:ext cx="7561263" cy="720725"/>
          </a:xfrm>
        </p:spPr>
        <p:txBody>
          <a:bodyPr/>
          <a:lstStyle/>
          <a:p>
            <a:r>
              <a:rPr lang="de-DE" sz="4000" dirty="0"/>
              <a:t>Überraschender Bezug zu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11" name="Grafik 10" descr="scharnebec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5696" y="620688"/>
            <a:ext cx="5207000" cy="2374900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251520" y="4919008"/>
            <a:ext cx="91450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i="1" dirty="0"/>
              <a:t>Passage aus einem Brief vom 6.9.1861 an seine Verlobte Elise:</a:t>
            </a:r>
          </a:p>
          <a:p>
            <a:r>
              <a:rPr lang="de-DE" dirty="0"/>
              <a:t>Die beiden Bewohner der Sternwarte, Prof. </a:t>
            </a:r>
            <a:r>
              <a:rPr lang="de-DE" dirty="0" err="1"/>
              <a:t>Lipting</a:t>
            </a:r>
            <a:r>
              <a:rPr lang="de-DE" dirty="0"/>
              <a:t> und die Gebr. Schering sind jetzt fort, letztere bei ihren Eltern in </a:t>
            </a:r>
            <a:r>
              <a:rPr lang="de-DE" dirty="0" err="1">
                <a:solidFill>
                  <a:srgbClr val="FF0000"/>
                </a:solidFill>
              </a:rPr>
              <a:t>Scharnebeck</a:t>
            </a:r>
            <a:r>
              <a:rPr lang="de-DE" dirty="0">
                <a:solidFill>
                  <a:srgbClr val="FF0000"/>
                </a:solidFill>
              </a:rPr>
              <a:t>.</a:t>
            </a:r>
          </a:p>
          <a:p>
            <a:r>
              <a:rPr lang="de-DE" dirty="0">
                <a:solidFill>
                  <a:srgbClr val="FF0000"/>
                </a:solidFill>
              </a:rPr>
              <a:t> </a:t>
            </a:r>
          </a:p>
          <a:p>
            <a:endParaRPr lang="de-DE" dirty="0"/>
          </a:p>
        </p:txBody>
      </p:sp>
      <p:sp>
        <p:nvSpPr>
          <p:cNvPr id="9" name="Pfeil nach links 8"/>
          <p:cNvSpPr/>
          <p:nvPr/>
        </p:nvSpPr>
        <p:spPr>
          <a:xfrm>
            <a:off x="7596336" y="3717032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 nach links 9"/>
          <p:cNvSpPr/>
          <p:nvPr/>
        </p:nvSpPr>
        <p:spPr>
          <a:xfrm>
            <a:off x="7668344" y="4365104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48</a:t>
            </a:fld>
            <a:endParaRPr lang="de-DE" sz="12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96962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3257350" y="31832550"/>
              <a:ext cx="0" cy="0"/>
            </p14:xfrm>
          </p:contentPart>
        </mc:Choice>
        <mc:Fallback xmlns="">
          <p:pic>
            <p:nvPicPr>
              <p:cNvPr id="296962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3257350" y="31832550"/>
                <a:ext cx="0" cy="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0"/>
            <a:ext cx="6372200" cy="720725"/>
          </a:xfrm>
        </p:spPr>
        <p:txBody>
          <a:bodyPr/>
          <a:lstStyle/>
          <a:p>
            <a:r>
              <a:rPr lang="de-DE" sz="4000" dirty="0"/>
              <a:t>Überraschender Bezug zu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250825" y="6381750"/>
            <a:ext cx="8640763" cy="312738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 sz="1200">
                <a:solidFill>
                  <a:schemeClr val="tx2"/>
                </a:solidFill>
              </a:rPr>
              <a:t>Prof. Dr. Dörte Haftendorn, Leuphana Universität Lüneburg, www.mathematik-verstehen.de    --&gt;  Geschichte --&gt; Riemann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11" name="Grafik 10" descr="scharnebe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82715" y="139110"/>
            <a:ext cx="2781773" cy="1268760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2987824" y="2181415"/>
            <a:ext cx="62646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0000"/>
                </a:solidFill>
              </a:rPr>
              <a:t> </a:t>
            </a:r>
            <a:r>
              <a:rPr lang="de-DE" sz="2000" dirty="0"/>
              <a:t>Er war 7 Jahre jünger als Riemann, und </a:t>
            </a:r>
            <a:r>
              <a:rPr lang="de-DE" sz="2000" dirty="0">
                <a:solidFill>
                  <a:srgbClr val="FF0000"/>
                </a:solidFill>
              </a:rPr>
              <a:t>Sohn des </a:t>
            </a:r>
            <a:br>
              <a:rPr lang="de-DE" sz="2000" dirty="0">
                <a:solidFill>
                  <a:srgbClr val="FF0000"/>
                </a:solidFill>
              </a:rPr>
            </a:br>
            <a:r>
              <a:rPr lang="de-DE" sz="2000" dirty="0">
                <a:solidFill>
                  <a:srgbClr val="FF0000"/>
                </a:solidFill>
              </a:rPr>
              <a:t>Oberförsters von Scharnebeck.</a:t>
            </a:r>
            <a:r>
              <a:rPr lang="de-DE" sz="2000" dirty="0"/>
              <a:t> Es ging</a:t>
            </a:r>
          </a:p>
          <a:p>
            <a:r>
              <a:rPr lang="de-DE" sz="2000" dirty="0"/>
              <a:t>1845 -1850 auf das Realgymnasium-Johanneum </a:t>
            </a:r>
          </a:p>
          <a:p>
            <a:r>
              <a:rPr lang="de-DE" sz="2000" dirty="0"/>
              <a:t>in Lüneburg. Er verließ es nach der Unterprima mit </a:t>
            </a:r>
          </a:p>
          <a:p>
            <a:r>
              <a:rPr lang="de-DE" sz="2000" dirty="0"/>
              <a:t>„Fachhochschulreife“  und studierte am </a:t>
            </a:r>
          </a:p>
          <a:p>
            <a:r>
              <a:rPr lang="de-DE" sz="2000" dirty="0"/>
              <a:t>Polytechnikum Hannover Bauingenieurwesen.</a:t>
            </a:r>
          </a:p>
        </p:txBody>
      </p:sp>
      <p:sp>
        <p:nvSpPr>
          <p:cNvPr id="10" name="Pfeil nach links 9"/>
          <p:cNvSpPr/>
          <p:nvPr/>
        </p:nvSpPr>
        <p:spPr>
          <a:xfrm>
            <a:off x="3563888" y="1412776"/>
            <a:ext cx="1626480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/>
          <p:cNvSpPr txBox="1"/>
          <p:nvPr/>
        </p:nvSpPr>
        <p:spPr>
          <a:xfrm>
            <a:off x="5292080" y="1268760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Ernst </a:t>
            </a:r>
            <a:r>
              <a:rPr lang="de-DE" sz="2000" dirty="0"/>
              <a:t>Christian Julius</a:t>
            </a:r>
            <a:endParaRPr lang="de-DE" dirty="0"/>
          </a:p>
          <a:p>
            <a:r>
              <a:rPr lang="de-DE" dirty="0"/>
              <a:t>Schering,       1833-1897</a:t>
            </a:r>
          </a:p>
        </p:txBody>
      </p:sp>
      <p:sp>
        <p:nvSpPr>
          <p:cNvPr id="12" name="Rechteck 11"/>
          <p:cNvSpPr/>
          <p:nvPr/>
        </p:nvSpPr>
        <p:spPr>
          <a:xfrm>
            <a:off x="4355976" y="544522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dirty="0"/>
              <a:t>Wittmann,   A.:  </a:t>
            </a:r>
            <a:r>
              <a:rPr lang="de-DE" sz="1200" i="1" dirty="0"/>
              <a:t>Ernst  Christian   Julius  Schering  (1833-1897).  Ein  Göttinger  </a:t>
            </a:r>
            <a:r>
              <a:rPr lang="de-DE" sz="1200" i="1" dirty="0" err="1"/>
              <a:t>Sternwartendirektor</a:t>
            </a:r>
            <a:r>
              <a:rPr lang="de-DE" sz="1200" i="1" dirty="0"/>
              <a:t> aus</a:t>
            </a:r>
          </a:p>
          <a:p>
            <a:r>
              <a:rPr lang="de-DE" sz="1200" i="1" dirty="0" err="1"/>
              <a:t>Bleckede</a:t>
            </a:r>
            <a:r>
              <a:rPr lang="de-DE" sz="1200" i="1" dirty="0"/>
              <a:t>, herausgegeben von der Bürger-Stiftung .Stadt  und Schloss </a:t>
            </a:r>
            <a:r>
              <a:rPr lang="de-DE" sz="1200" i="1" dirty="0" err="1"/>
              <a:t>Bleckede</a:t>
            </a:r>
            <a:r>
              <a:rPr lang="de-DE" sz="1200" i="1" dirty="0"/>
              <a:t>", </a:t>
            </a:r>
            <a:r>
              <a:rPr lang="de-DE" sz="1200" i="1" dirty="0" err="1"/>
              <a:t>Bleckede</a:t>
            </a:r>
            <a:r>
              <a:rPr lang="de-DE" sz="1200" i="1" dirty="0"/>
              <a:t> (2009).</a:t>
            </a:r>
          </a:p>
        </p:txBody>
      </p:sp>
      <p:pic>
        <p:nvPicPr>
          <p:cNvPr id="3092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1" y="836712"/>
            <a:ext cx="2448272" cy="3182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feld 15"/>
          <p:cNvSpPr txBox="1"/>
          <p:nvPr/>
        </p:nvSpPr>
        <p:spPr>
          <a:xfrm>
            <a:off x="250825" y="4114702"/>
            <a:ext cx="872732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Ab 1852 studierte er aber Mathematik und Astronomie in Göttingen, </a:t>
            </a:r>
            <a:r>
              <a:rPr lang="de-DE" sz="2000" dirty="0">
                <a:solidFill>
                  <a:srgbClr val="FF0000"/>
                </a:solidFill>
              </a:rPr>
              <a:t>war ein </a:t>
            </a:r>
          </a:p>
          <a:p>
            <a:r>
              <a:rPr lang="de-DE" sz="2000" dirty="0">
                <a:solidFill>
                  <a:srgbClr val="FF0000"/>
                </a:solidFill>
              </a:rPr>
              <a:t>enger Freund Riemanns. </a:t>
            </a:r>
            <a:r>
              <a:rPr lang="de-DE" sz="2000" dirty="0"/>
              <a:t>Nach Riemanns Tod bat er die Lehrer </a:t>
            </a:r>
            <a:r>
              <a:rPr lang="de-DE" sz="2000" dirty="0" err="1"/>
              <a:t>Seffer</a:t>
            </a:r>
            <a:r>
              <a:rPr lang="de-DE" sz="2000" dirty="0"/>
              <a:t> und </a:t>
            </a:r>
          </a:p>
          <a:p>
            <a:r>
              <a:rPr lang="de-DE" sz="2000" dirty="0"/>
              <a:t>Schmalfuß, die er ja auch selbst gekannt hat, um die zitierten Briefe.</a:t>
            </a:r>
          </a:p>
          <a:p>
            <a:r>
              <a:rPr lang="de-DE" sz="2000" dirty="0"/>
              <a:t>Als</a:t>
            </a:r>
            <a:r>
              <a:rPr lang="de-DE" sz="2000" dirty="0">
                <a:solidFill>
                  <a:srgbClr val="FF0000"/>
                </a:solidFill>
              </a:rPr>
              <a:t> Mathematik-Professor hielt </a:t>
            </a:r>
          </a:p>
          <a:p>
            <a:r>
              <a:rPr lang="de-DE" sz="2000" dirty="0">
                <a:solidFill>
                  <a:srgbClr val="FF0000"/>
                </a:solidFill>
              </a:rPr>
              <a:t>er 1866 eine Rede als Nachruf</a:t>
            </a:r>
            <a:r>
              <a:rPr lang="de-DE" sz="2000" dirty="0"/>
              <a:t> </a:t>
            </a:r>
          </a:p>
          <a:p>
            <a:r>
              <a:rPr lang="de-DE" sz="2000" dirty="0"/>
              <a:t>auf  Bernhard Riemann.</a:t>
            </a:r>
          </a:p>
          <a:p>
            <a:r>
              <a:rPr lang="de-DE" sz="2000" dirty="0"/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9250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886475" y="17537113"/>
              <a:ext cx="0" cy="0"/>
            </p14:xfrm>
          </p:contentPart>
        </mc:Choice>
        <mc:Fallback xmlns="">
          <p:pic>
            <p:nvPicPr>
              <p:cNvPr id="309250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886475" y="17537113"/>
                <a:ext cx="0" cy="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0"/>
            <a:ext cx="6372200" cy="720725"/>
          </a:xfrm>
        </p:spPr>
        <p:txBody>
          <a:bodyPr/>
          <a:lstStyle/>
          <a:p>
            <a:r>
              <a:rPr lang="de-DE" sz="4000" dirty="0"/>
              <a:t>Überraschender Bezug zu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250825" y="6381750"/>
            <a:ext cx="8640763" cy="312738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 sz="1200">
                <a:solidFill>
                  <a:schemeClr val="tx2"/>
                </a:solidFill>
              </a:rPr>
              <a:t>Prof. Dr. Dörte Haftendorn, Leuphana Universität Lüneburg, www.mathematik-verstehen.de    --&gt;  Geschichte --&gt; Riemann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11" name="Grafik 10" descr="scharnebe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6300" y="66823"/>
            <a:ext cx="2257508" cy="1029644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107504" y="3547907"/>
            <a:ext cx="4139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Familie des </a:t>
            </a:r>
            <a:r>
              <a:rPr lang="de-DE" sz="1600" dirty="0" err="1"/>
              <a:t>Scharnebecker</a:t>
            </a:r>
            <a:r>
              <a:rPr lang="de-DE" sz="1600" dirty="0">
                <a:solidFill>
                  <a:srgbClr val="FF0000"/>
                </a:solidFill>
              </a:rPr>
              <a:t> </a:t>
            </a:r>
            <a:r>
              <a:rPr lang="de-DE" sz="1600" dirty="0"/>
              <a:t>Oberförsters</a:t>
            </a:r>
          </a:p>
          <a:p>
            <a:r>
              <a:rPr lang="de-DE" sz="1600" dirty="0"/>
              <a:t>Ernst Chr. August Schering. Er war erst </a:t>
            </a:r>
          </a:p>
          <a:p>
            <a:r>
              <a:rPr lang="de-DE" sz="1600" dirty="0"/>
              <a:t>Förster in Bleckede, 1845 in Scharnebeck.</a:t>
            </a:r>
          </a:p>
        </p:txBody>
      </p:sp>
      <p:sp>
        <p:nvSpPr>
          <p:cNvPr id="10" name="Pfeil nach links 9"/>
          <p:cNvSpPr/>
          <p:nvPr/>
        </p:nvSpPr>
        <p:spPr>
          <a:xfrm rot="15664748">
            <a:off x="7321548" y="1773346"/>
            <a:ext cx="2069315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082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88" y="667744"/>
            <a:ext cx="4089047" cy="269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feld 13"/>
          <p:cNvSpPr txBox="1"/>
          <p:nvPr/>
        </p:nvSpPr>
        <p:spPr>
          <a:xfrm>
            <a:off x="4195322" y="747746"/>
            <a:ext cx="4919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Ernst Christian Julius</a:t>
            </a:r>
            <a:r>
              <a:rPr lang="de-DE" dirty="0"/>
              <a:t> Schering  </a:t>
            </a:r>
          </a:p>
          <a:p>
            <a:r>
              <a:rPr lang="de-DE" dirty="0"/>
              <a:t>1833-1897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822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886475" y="17537113"/>
              <a:ext cx="0" cy="0"/>
            </p14:xfrm>
          </p:contentPart>
        </mc:Choice>
        <mc:Fallback xmlns="">
          <p:pic>
            <p:nvPicPr>
              <p:cNvPr id="30822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886475" y="17537113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feld 1">
            <a:extLst>
              <a:ext uri="{FF2B5EF4-FFF2-40B4-BE49-F238E27FC236}">
                <a16:creationId xmlns:a16="http://schemas.microsoft.com/office/drawing/2014/main" id="{6D861216-517D-D7C4-04E7-11C26045F936}"/>
              </a:ext>
            </a:extLst>
          </p:cNvPr>
          <p:cNvSpPr txBox="1"/>
          <p:nvPr/>
        </p:nvSpPr>
        <p:spPr>
          <a:xfrm>
            <a:off x="4098688" y="1479059"/>
            <a:ext cx="511256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Der links stehende junge Mann könnte der </a:t>
            </a:r>
          </a:p>
          <a:p>
            <a:r>
              <a:rPr lang="de-DE" sz="1400" dirty="0"/>
              <a:t>1824 geborene</a:t>
            </a:r>
            <a:r>
              <a:rPr lang="de-DE" sz="1400" b="1" dirty="0"/>
              <a:t> Ernst Christian Friedrich Schering sein, vermutlich ein Cousin, </a:t>
            </a:r>
            <a:r>
              <a:rPr lang="de-DE" sz="1400" dirty="0"/>
              <a:t>der auch Förster werden wollte. </a:t>
            </a:r>
          </a:p>
          <a:p>
            <a:r>
              <a:rPr lang="de-DE" sz="1400" dirty="0"/>
              <a:t>Er wurde  dann aber Apotheker und Chemiker, wegen seiner naturwissenschaftlichen Methoden sehr angesehen in Berlin (Wikipedia). Er gründete die Pharmazeut. Schering-Werke</a:t>
            </a:r>
            <a:r>
              <a:rPr lang="de-DE" sz="1100" dirty="0"/>
              <a:t>.</a:t>
            </a:r>
          </a:p>
          <a:p>
            <a:r>
              <a:rPr lang="de-DE" sz="1100" dirty="0"/>
              <a:t> </a:t>
            </a:r>
          </a:p>
          <a:p>
            <a:r>
              <a:rPr lang="de-DE" dirty="0"/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D4116E0-C9C1-AB98-C109-9AF0019001B8}"/>
              </a:ext>
            </a:extLst>
          </p:cNvPr>
          <p:cNvSpPr txBox="1"/>
          <p:nvPr/>
        </p:nvSpPr>
        <p:spPr>
          <a:xfrm>
            <a:off x="190700" y="4485976"/>
            <a:ext cx="4004622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Karl Julius Eduard Schering</a:t>
            </a:r>
            <a:r>
              <a:rPr lang="de-DE" sz="1400" dirty="0"/>
              <a:t>. 1854-1925</a:t>
            </a:r>
          </a:p>
          <a:p>
            <a:r>
              <a:rPr lang="de-DE" sz="1400" dirty="0"/>
              <a:t>Ist der 21 Jahre jüngere </a:t>
            </a:r>
            <a:r>
              <a:rPr lang="de-DE" sz="1400" b="1" dirty="0"/>
              <a:t>Bruder von Julius.</a:t>
            </a:r>
          </a:p>
          <a:p>
            <a:r>
              <a:rPr lang="de-DE" sz="1400" dirty="0"/>
              <a:t>Er ist wohl nicht im Bild. Er war ebenfalls am </a:t>
            </a:r>
            <a:br>
              <a:rPr lang="de-DE" sz="1400" dirty="0"/>
            </a:br>
            <a:r>
              <a:rPr lang="de-DE" sz="1400" dirty="0"/>
              <a:t>Johanneum und wurde  Mathematik-Professor</a:t>
            </a:r>
          </a:p>
          <a:p>
            <a:r>
              <a:rPr lang="de-DE" sz="1400" dirty="0"/>
              <a:t>in Straßburg und Darmstadt. In seiner Schulzeit </a:t>
            </a:r>
          </a:p>
          <a:p>
            <a:r>
              <a:rPr lang="de-DE" sz="1400" dirty="0"/>
              <a:t>war als erster Mathematiker nach</a:t>
            </a:r>
            <a:r>
              <a:rPr lang="de-DE" sz="1400" b="1" dirty="0"/>
              <a:t> Schmalfuß</a:t>
            </a:r>
            <a:r>
              <a:rPr lang="de-DE" sz="1400" dirty="0"/>
              <a:t> </a:t>
            </a:r>
          </a:p>
          <a:p>
            <a:r>
              <a:rPr lang="de-DE" sz="1400" dirty="0"/>
              <a:t>der Sohn von </a:t>
            </a:r>
            <a:r>
              <a:rPr lang="de-DE" sz="1400" b="1" dirty="0"/>
              <a:t>Karl </a:t>
            </a:r>
            <a:r>
              <a:rPr lang="de-DE" sz="1400" b="1" dirty="0" err="1"/>
              <a:t>Haage</a:t>
            </a:r>
            <a:r>
              <a:rPr lang="de-DE" sz="1400" dirty="0"/>
              <a:t> Lehrer dort</a:t>
            </a:r>
            <a:r>
              <a:rPr lang="de-DE" sz="1600" dirty="0"/>
              <a:t>.</a:t>
            </a:r>
          </a:p>
          <a:p>
            <a:r>
              <a:rPr lang="de-DE" sz="1600" dirty="0"/>
              <a:t> </a:t>
            </a:r>
            <a:r>
              <a:rPr lang="de-DE" dirty="0"/>
              <a:t> 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95322" y="2991003"/>
            <a:ext cx="4919300" cy="33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riemann.florenz-18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2564904"/>
            <a:ext cx="2452783" cy="4293096"/>
          </a:xfrm>
          <a:prstGeom prst="rect">
            <a:avLst/>
          </a:prstGeom>
        </p:spPr>
      </p:pic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88913"/>
            <a:ext cx="9144000" cy="720725"/>
          </a:xfrm>
        </p:spPr>
        <p:txBody>
          <a:bodyPr/>
          <a:lstStyle/>
          <a:p>
            <a:r>
              <a:rPr lang="de-DE" sz="4000" dirty="0"/>
              <a:t>Anerkennung, Glück und Krankheit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1908175" y="1268413"/>
            <a:ext cx="6911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e-DE"/>
          </a:p>
        </p:txBody>
      </p:sp>
      <p:pic>
        <p:nvPicPr>
          <p:cNvPr id="177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6386" y="832815"/>
            <a:ext cx="8837613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0"/>
          <p:cNvSpPr txBox="1"/>
          <p:nvPr/>
        </p:nvSpPr>
        <p:spPr>
          <a:xfrm>
            <a:off x="4067944" y="2708920"/>
            <a:ext cx="40324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Seine schlechte Gesundheit,</a:t>
            </a:r>
          </a:p>
          <a:p>
            <a:r>
              <a:rPr lang="de-DE" dirty="0"/>
              <a:t>(Brustfellentzündung, Tuberkulose) machte diesen langen Aufenthalt nötig.</a:t>
            </a:r>
          </a:p>
          <a:p>
            <a:r>
              <a:rPr lang="de-DE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Er bekommt einen Ruf, als Professor nach Pisa zu gehen.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51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32656"/>
            <a:ext cx="7561263" cy="720725"/>
          </a:xfrm>
        </p:spPr>
        <p:txBody>
          <a:bodyPr/>
          <a:lstStyle/>
          <a:p>
            <a:pPr algn="l"/>
            <a:r>
              <a:rPr lang="de-DE" sz="4000" dirty="0"/>
              <a:t>sein Lebensende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95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9212" y="84137"/>
            <a:ext cx="4553268" cy="6225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feld 8"/>
          <p:cNvSpPr txBox="1"/>
          <p:nvPr/>
        </p:nvSpPr>
        <p:spPr>
          <a:xfrm>
            <a:off x="0" y="1052736"/>
            <a:ext cx="433921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lain" startAt="1863"/>
            </a:pPr>
            <a:r>
              <a:rPr lang="de-DE" i="1" dirty="0">
                <a:solidFill>
                  <a:srgbClr val="FF0000"/>
                </a:solidFill>
              </a:rPr>
              <a:t> August </a:t>
            </a:r>
            <a:r>
              <a:rPr lang="de-DE" dirty="0">
                <a:solidFill>
                  <a:srgbClr val="FF0000"/>
                </a:solidFill>
              </a:rPr>
              <a:t>	zweiter Aufenthalt in Italien</a:t>
            </a:r>
          </a:p>
          <a:p>
            <a:pPr marL="457200" indent="-457200"/>
            <a:r>
              <a:rPr lang="de-DE" sz="1400" dirty="0">
                <a:solidFill>
                  <a:schemeClr val="accent2"/>
                </a:solidFill>
              </a:rPr>
              <a:t> </a:t>
            </a:r>
            <a:r>
              <a:rPr lang="de-DE" sz="1800" dirty="0">
                <a:solidFill>
                  <a:schemeClr val="accent2"/>
                </a:solidFill>
              </a:rPr>
              <a:t>Das Angebot, in Pisa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sz="1800" dirty="0">
                <a:solidFill>
                  <a:schemeClr val="accent2"/>
                </a:solidFill>
              </a:rPr>
              <a:t>als Professor zu lehren, lehnt er aus gesund-</a:t>
            </a:r>
            <a:r>
              <a:rPr lang="de-DE" sz="1800" dirty="0" err="1">
                <a:solidFill>
                  <a:schemeClr val="accent2"/>
                </a:solidFill>
              </a:rPr>
              <a:t>heitlichen</a:t>
            </a:r>
            <a:r>
              <a:rPr lang="de-DE" sz="1800" dirty="0">
                <a:solidFill>
                  <a:schemeClr val="accent2"/>
                </a:solidFill>
              </a:rPr>
              <a:t> Gründen ab.</a:t>
            </a:r>
            <a:r>
              <a:rPr lang="de-DE" sz="1800" dirty="0">
                <a:solidFill>
                  <a:srgbClr val="CC0099"/>
                </a:solidFill>
              </a:rPr>
              <a:t> </a:t>
            </a:r>
            <a:endParaRPr lang="de-DE" dirty="0">
              <a:solidFill>
                <a:srgbClr val="FF0000"/>
              </a:solidFill>
            </a:endParaRPr>
          </a:p>
          <a:p>
            <a:pPr marL="457200" indent="-457200"/>
            <a:r>
              <a:rPr lang="de-DE" sz="2000" dirty="0">
                <a:solidFill>
                  <a:srgbClr val="FF0000"/>
                </a:solidFill>
              </a:rPr>
              <a:t>1863  Geburt der Tochter Ida</a:t>
            </a:r>
          </a:p>
          <a:p>
            <a:pPr marL="457200" indent="-457200"/>
            <a:r>
              <a:rPr lang="de-DE" sz="2000" dirty="0">
                <a:solidFill>
                  <a:srgbClr val="CC0099"/>
                </a:solidFill>
              </a:rPr>
              <a:t>1864 in Pisa Tod der </a:t>
            </a:r>
            <a:r>
              <a:rPr lang="de-DE" sz="2000" dirty="0" err="1">
                <a:solidFill>
                  <a:srgbClr val="CC0099"/>
                </a:solidFill>
              </a:rPr>
              <a:t>vorletzen</a:t>
            </a:r>
            <a:r>
              <a:rPr lang="de-DE" sz="2000" dirty="0">
                <a:solidFill>
                  <a:srgbClr val="CC0099"/>
                </a:solidFill>
              </a:rPr>
              <a:t> Schwester</a:t>
            </a:r>
          </a:p>
          <a:p>
            <a:pPr marL="457200" indent="-457200"/>
            <a:r>
              <a:rPr lang="de-DE" sz="2000" i="1" dirty="0">
                <a:solidFill>
                  <a:srgbClr val="FF0000"/>
                </a:solidFill>
              </a:rPr>
              <a:t>1865 Rückkehr Oktober 1865</a:t>
            </a:r>
            <a:endParaRPr lang="de-DE" sz="2000" dirty="0">
              <a:solidFill>
                <a:srgbClr val="CC0099"/>
              </a:solidFill>
            </a:endParaRPr>
          </a:p>
          <a:p>
            <a:pPr marL="457200" indent="-457200"/>
            <a:r>
              <a:rPr lang="de-DE" sz="2000" dirty="0">
                <a:solidFill>
                  <a:srgbClr val="CC0099"/>
                </a:solidFill>
              </a:rPr>
              <a:t>                            </a:t>
            </a:r>
          </a:p>
          <a:p>
            <a:pPr marL="457200" indent="-457200"/>
            <a:r>
              <a:rPr lang="de-DE" sz="2000" dirty="0">
                <a:solidFill>
                  <a:srgbClr val="FF0000"/>
                </a:solidFill>
              </a:rPr>
              <a:t>1866 Juni dritte Reise nach Italien</a:t>
            </a:r>
          </a:p>
          <a:p>
            <a:pPr marL="457200" indent="-457200"/>
            <a:endParaRPr lang="de-DE" sz="2000" dirty="0">
              <a:solidFill>
                <a:srgbClr val="FF0000"/>
              </a:solidFill>
            </a:endParaRPr>
          </a:p>
          <a:p>
            <a:pPr marL="457200" indent="-457200"/>
            <a:r>
              <a:rPr lang="de-DE" dirty="0">
                <a:solidFill>
                  <a:srgbClr val="CC0099"/>
                </a:solidFill>
              </a:rPr>
              <a:t>1866 am 20. Juli ist Riemann </a:t>
            </a:r>
          </a:p>
          <a:p>
            <a:pPr marL="457200" indent="-457200" algn="ctr"/>
            <a:r>
              <a:rPr lang="de-DE" dirty="0">
                <a:solidFill>
                  <a:srgbClr val="CC0099"/>
                </a:solidFill>
              </a:rPr>
              <a:t>	in 	</a:t>
            </a:r>
            <a:r>
              <a:rPr lang="de-DE" dirty="0" err="1">
                <a:solidFill>
                  <a:srgbClr val="CC0099"/>
                </a:solidFill>
              </a:rPr>
              <a:t>Selasca</a:t>
            </a:r>
            <a:r>
              <a:rPr lang="de-DE" dirty="0">
                <a:solidFill>
                  <a:srgbClr val="CC0099"/>
                </a:solidFill>
              </a:rPr>
              <a:t> am </a:t>
            </a:r>
          </a:p>
          <a:p>
            <a:pPr marL="457200" indent="-457200" algn="ctr"/>
            <a:r>
              <a:rPr lang="de-DE" dirty="0">
                <a:solidFill>
                  <a:srgbClr val="CC0099"/>
                </a:solidFill>
              </a:rPr>
              <a:t>	Lago Maggiore </a:t>
            </a:r>
          </a:p>
          <a:p>
            <a:pPr marL="457200" indent="-457200" algn="ctr"/>
            <a:r>
              <a:rPr lang="de-DE" dirty="0">
                <a:solidFill>
                  <a:srgbClr val="CC0099"/>
                </a:solidFill>
              </a:rPr>
              <a:t>	gestorben.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52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FBD0DE6-B4E5-5AE4-40C5-8CC92B3C74F6}"/>
              </a:ext>
            </a:extLst>
          </p:cNvPr>
          <p:cNvSpPr txBox="1"/>
          <p:nvPr/>
        </p:nvSpPr>
        <p:spPr>
          <a:xfrm>
            <a:off x="1789849" y="3373573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CC0099"/>
                </a:solidFill>
              </a:rPr>
              <a:t>Helene 29 J.</a:t>
            </a:r>
            <a:endParaRPr lang="de-DE" sz="14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19873" y="332656"/>
            <a:ext cx="5724128" cy="1511895"/>
          </a:xfrm>
        </p:spPr>
        <p:txBody>
          <a:bodyPr/>
          <a:lstStyle/>
          <a:p>
            <a:r>
              <a:rPr lang="de-DE" sz="4000" dirty="0"/>
              <a:t>Seine Frau </a:t>
            </a:r>
            <a:r>
              <a:rPr lang="de-DE" sz="4000" dirty="0">
                <a:solidFill>
                  <a:srgbClr val="FF0000"/>
                </a:solidFill>
              </a:rPr>
              <a:t>Elise</a:t>
            </a:r>
            <a:r>
              <a:rPr lang="de-DE" sz="4000" dirty="0"/>
              <a:t> </a:t>
            </a:r>
            <a:br>
              <a:rPr lang="de-DE" sz="4000" dirty="0"/>
            </a:br>
            <a:r>
              <a:rPr lang="de-DE" sz="4000" dirty="0"/>
              <a:t>und die </a:t>
            </a:r>
            <a:r>
              <a:rPr lang="de-DE" sz="4000" dirty="0">
                <a:solidFill>
                  <a:srgbClr val="FF0000"/>
                </a:solidFill>
              </a:rPr>
              <a:t>Tochter Ida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8" name="Grafik 7" descr="Elise Riemann mit Tochter  I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60648"/>
            <a:ext cx="3606800" cy="6070600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4211960" y="1772816"/>
            <a:ext cx="3167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Foto etwa 1872, vor 154 Jahren</a:t>
            </a:r>
            <a:r>
              <a:rPr lang="de-DE" dirty="0"/>
              <a:t>.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4227995" y="2234481"/>
            <a:ext cx="469877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8000"/>
                </a:solidFill>
              </a:rPr>
              <a:t>Im Sommer 2012 konnten wir uns freuen, einen </a:t>
            </a:r>
            <a:r>
              <a:rPr lang="de-DE" b="1" dirty="0">
                <a:solidFill>
                  <a:srgbClr val="008000"/>
                </a:solidFill>
              </a:rPr>
              <a:t>Enkel von Ida</a:t>
            </a:r>
            <a:r>
              <a:rPr lang="de-DE" dirty="0">
                <a:solidFill>
                  <a:srgbClr val="008000"/>
                </a:solidFill>
              </a:rPr>
              <a:t>, Herrn Dr. Thomas Schilling aus Hamburg, am Bernhard-Riemann-Gymnasium in Scharnebeck begrüßen zu dürfen.</a:t>
            </a:r>
            <a:r>
              <a:rPr lang="de-DE" dirty="0"/>
              <a:t> </a:t>
            </a:r>
            <a:r>
              <a:rPr lang="de-DE" sz="1800" dirty="0"/>
              <a:t>Er hat mir die handschriftlichen Dokumente zur Verfügung gestellt.</a:t>
            </a:r>
            <a:endParaRPr lang="de-DE" dirty="0"/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0D340ABA-74D0-5847-76A3-FAF3A50E5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217" y="6620063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53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1DA0F8B-14B8-A4B8-6436-35A8F47C974C}"/>
              </a:ext>
            </a:extLst>
          </p:cNvPr>
          <p:cNvSpPr txBox="1"/>
          <p:nvPr/>
        </p:nvSpPr>
        <p:spPr>
          <a:xfrm>
            <a:off x="3975441" y="5661885"/>
            <a:ext cx="4554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800" dirty="0"/>
              <a:t>Riemanns </a:t>
            </a:r>
            <a:r>
              <a:rPr lang="de-DE" sz="1800" dirty="0">
                <a:solidFill>
                  <a:srgbClr val="FF0000"/>
                </a:solidFill>
              </a:rPr>
              <a:t>Schwester Ida</a:t>
            </a:r>
            <a:r>
              <a:rPr lang="de-DE" sz="1800" dirty="0"/>
              <a:t> lebte bis in 90iger Jahre des 19. Jahrhunderts.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7343775" cy="1470025"/>
          </a:xfrm>
        </p:spPr>
        <p:txBody>
          <a:bodyPr/>
          <a:lstStyle/>
          <a:p>
            <a:r>
              <a:rPr lang="de-DE" sz="4000"/>
              <a:t>Bernhard Riemann, </a:t>
            </a:r>
            <a:br>
              <a:rPr lang="de-DE" sz="4000"/>
            </a:br>
            <a:r>
              <a:rPr lang="de-DE" sz="4000"/>
              <a:t>Gesammelte Werke (neu 1990)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66564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665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1547813" y="1844675"/>
            <a:ext cx="6911975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i="1" dirty="0" err="1">
                <a:latin typeface="Times New Roman" pitchFamily="18" charset="0"/>
              </a:rPr>
              <a:t>Narasimhan</a:t>
            </a:r>
            <a:r>
              <a:rPr lang="de-DE" i="1" dirty="0">
                <a:latin typeface="Times New Roman" pitchFamily="18" charset="0"/>
              </a:rPr>
              <a:t> betont,</a:t>
            </a:r>
            <a:r>
              <a:rPr lang="de-DE" dirty="0">
                <a:latin typeface="Times New Roman" pitchFamily="18" charset="0"/>
              </a:rPr>
              <a:t> ....</a:t>
            </a:r>
            <a:r>
              <a:rPr lang="de-DE" dirty="0" err="1">
                <a:latin typeface="Times New Roman" pitchFamily="18" charset="0"/>
              </a:rPr>
              <a:t>daß</a:t>
            </a:r>
            <a:r>
              <a:rPr lang="de-DE" dirty="0">
                <a:latin typeface="Times New Roman" pitchFamily="18" charset="0"/>
              </a:rPr>
              <a:t> diese Neuauflage von Riemanns Werken </a:t>
            </a:r>
            <a:r>
              <a:rPr lang="de-DE" b="1" dirty="0">
                <a:latin typeface="Times New Roman" pitchFamily="18" charset="0"/>
              </a:rPr>
              <a:t>nicht allein aus historischen Gründen</a:t>
            </a:r>
            <a:r>
              <a:rPr lang="de-DE" dirty="0">
                <a:latin typeface="Times New Roman" pitchFamily="18" charset="0"/>
              </a:rPr>
              <a:t> erfolgt ist. Hier liege der seltene Fall vor, </a:t>
            </a:r>
            <a:r>
              <a:rPr lang="de-DE" dirty="0" err="1">
                <a:latin typeface="Times New Roman" pitchFamily="18" charset="0"/>
              </a:rPr>
              <a:t>daß</a:t>
            </a:r>
            <a:r>
              <a:rPr lang="de-DE" dirty="0">
                <a:latin typeface="Times New Roman" pitchFamily="18" charset="0"/>
              </a:rPr>
              <a:t> das Werk eines Mathematikers über 100 Jahre nach seinem Tode noch in der originalen Form aktuell ist und </a:t>
            </a:r>
            <a:r>
              <a:rPr lang="de-DE" b="1" dirty="0">
                <a:latin typeface="Times New Roman" pitchFamily="18" charset="0"/>
              </a:rPr>
              <a:t>direkt weitere Forschungen anzuregen vermag</a:t>
            </a:r>
            <a:r>
              <a:rPr lang="de-DE" dirty="0">
                <a:latin typeface="Times New Roman" pitchFamily="18" charset="0"/>
              </a:rPr>
              <a:t>.</a:t>
            </a:r>
          </a:p>
          <a:p>
            <a:r>
              <a:rPr lang="de-DE" dirty="0">
                <a:latin typeface="Times New Roman" pitchFamily="18" charset="0"/>
              </a:rPr>
              <a:t>Obwohl in der Mathematik seitdem auch neue Perspektiven entwickelt wurden, haben Riemanns Ideen in erstaunlichen Grade dem Zahn der Zeit widerstanden und gelten in vielen Aspekten </a:t>
            </a:r>
            <a:r>
              <a:rPr lang="de-DE" b="1" dirty="0">
                <a:latin typeface="Times New Roman" pitchFamily="18" charset="0"/>
              </a:rPr>
              <a:t>nicht als überholt</a:t>
            </a:r>
            <a:r>
              <a:rPr lang="de-DE" dirty="0">
                <a:latin typeface="Times New Roman" pitchFamily="18" charset="0"/>
              </a:rPr>
              <a:t>.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54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404813"/>
            <a:ext cx="7921625" cy="1008062"/>
          </a:xfrm>
        </p:spPr>
        <p:txBody>
          <a:bodyPr/>
          <a:lstStyle/>
          <a:p>
            <a:r>
              <a:rPr lang="de-DE" sz="4000">
                <a:solidFill>
                  <a:schemeClr val="tx1"/>
                </a:solidFill>
              </a:rPr>
              <a:t>Mathematik ist weltumspanned !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73732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737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1258888" y="1412875"/>
            <a:ext cx="691197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Ein</a:t>
            </a:r>
            <a:r>
              <a:rPr lang="de-DE" b="1"/>
              <a:t> Inder</a:t>
            </a:r>
            <a:endParaRPr lang="de-DE"/>
          </a:p>
          <a:p>
            <a:r>
              <a:rPr lang="de-DE"/>
              <a:t>gibt in </a:t>
            </a:r>
            <a:r>
              <a:rPr lang="de-DE" b="1"/>
              <a:t>Chicago</a:t>
            </a:r>
            <a:endParaRPr lang="de-DE"/>
          </a:p>
          <a:p>
            <a:r>
              <a:rPr lang="de-DE"/>
              <a:t>die Werke eines </a:t>
            </a:r>
            <a:r>
              <a:rPr lang="de-DE" b="1"/>
              <a:t>deutschen </a:t>
            </a:r>
            <a:r>
              <a:rPr lang="de-DE"/>
              <a:t>Mathematikers,</a:t>
            </a:r>
          </a:p>
          <a:p>
            <a:r>
              <a:rPr lang="de-DE"/>
              <a:t>mit </a:t>
            </a:r>
            <a:r>
              <a:rPr lang="de-DE" b="1"/>
              <a:t>deutschen </a:t>
            </a:r>
            <a:r>
              <a:rPr lang="de-DE"/>
              <a:t>Texten,</a:t>
            </a:r>
          </a:p>
          <a:p>
            <a:r>
              <a:rPr lang="de-DE" b="1"/>
              <a:t>italienischen </a:t>
            </a:r>
            <a:r>
              <a:rPr lang="de-DE"/>
              <a:t>Texten,</a:t>
            </a:r>
          </a:p>
          <a:p>
            <a:r>
              <a:rPr lang="de-DE" b="1"/>
              <a:t>lateinischen</a:t>
            </a:r>
            <a:r>
              <a:rPr lang="de-DE"/>
              <a:t> Texten,</a:t>
            </a:r>
          </a:p>
          <a:p>
            <a:r>
              <a:rPr lang="de-DE"/>
              <a:t>letztere gerichtet an die </a:t>
            </a:r>
            <a:r>
              <a:rPr lang="de-DE" b="1"/>
              <a:t>Französische</a:t>
            </a:r>
            <a:r>
              <a:rPr lang="de-DE"/>
              <a:t> Akademie,</a:t>
            </a:r>
          </a:p>
          <a:p>
            <a:r>
              <a:rPr lang="de-DE"/>
              <a:t>mit </a:t>
            </a:r>
            <a:r>
              <a:rPr lang="de-DE" b="1"/>
              <a:t>englischen</a:t>
            </a:r>
            <a:r>
              <a:rPr lang="de-DE"/>
              <a:t> Kommentaren heraus.</a:t>
            </a:r>
          </a:p>
        </p:txBody>
      </p:sp>
      <p:sp>
        <p:nvSpPr>
          <p:cNvPr id="73736" name="Text Box 8"/>
          <p:cNvSpPr txBox="1">
            <a:spLocks noChangeArrowheads="1"/>
          </p:cNvSpPr>
          <p:nvPr/>
        </p:nvSpPr>
        <p:spPr bwMode="auto">
          <a:xfrm>
            <a:off x="1258888" y="4508500"/>
            <a:ext cx="446563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Sitz des Verlages: </a:t>
            </a:r>
          </a:p>
          <a:p>
            <a:r>
              <a:rPr lang="de-DE"/>
              <a:t>Berlin, Heidelberg, New York,</a:t>
            </a:r>
          </a:p>
          <a:p>
            <a:r>
              <a:rPr lang="de-DE"/>
              <a:t>London, Paris, Tokyo</a:t>
            </a:r>
          </a:p>
          <a:p>
            <a:endParaRPr lang="de-DE"/>
          </a:p>
        </p:txBody>
      </p:sp>
      <p:pic>
        <p:nvPicPr>
          <p:cNvPr id="73737" name="Picture 9" descr="globus-2-amerika-super-t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9925" y="1125538"/>
            <a:ext cx="2374900" cy="1979612"/>
          </a:xfrm>
          <a:prstGeom prst="rect">
            <a:avLst/>
          </a:prstGeom>
          <a:noFill/>
        </p:spPr>
      </p:pic>
      <p:pic>
        <p:nvPicPr>
          <p:cNvPr id="73738" name="Picture 10" descr="globus-2-europa-super-tr-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25" y="4005263"/>
            <a:ext cx="2162175" cy="2205037"/>
          </a:xfrm>
          <a:prstGeom prst="rect">
            <a:avLst/>
          </a:prstGeom>
          <a:noFill/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55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260350"/>
            <a:ext cx="6624638" cy="1223963"/>
          </a:xfrm>
        </p:spPr>
        <p:txBody>
          <a:bodyPr/>
          <a:lstStyle/>
          <a:p>
            <a:r>
              <a:rPr lang="de-DE"/>
              <a:t>Nachwort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573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547813" y="2852738"/>
            <a:ext cx="72009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dirty="0"/>
              <a:t>... </a:t>
            </a:r>
            <a:r>
              <a:rPr lang="de-DE" dirty="0" err="1"/>
              <a:t>daß</a:t>
            </a:r>
            <a:r>
              <a:rPr lang="de-DE" dirty="0"/>
              <a:t> ich Riemann mehr verdanke, als er mir.</a:t>
            </a:r>
          </a:p>
          <a:p>
            <a:endParaRPr lang="de-DE" dirty="0"/>
          </a:p>
          <a:p>
            <a:r>
              <a:rPr lang="de-DE" dirty="0"/>
              <a:t>... ich bedaure sehr, </a:t>
            </a:r>
            <a:r>
              <a:rPr lang="de-DE" dirty="0" err="1"/>
              <a:t>daß</a:t>
            </a:r>
            <a:r>
              <a:rPr lang="de-DE" dirty="0"/>
              <a:t> mir nichts geblieben ist, von der Sinnigkeit und Einfachheit seiner Beweisführungen und Formelentwicklungen.</a:t>
            </a:r>
          </a:p>
          <a:p>
            <a:endParaRPr lang="de-DE" dirty="0"/>
          </a:p>
          <a:p>
            <a:r>
              <a:rPr lang="de-DE" dirty="0">
                <a:solidFill>
                  <a:srgbClr val="CC0099"/>
                </a:solidFill>
              </a:rPr>
              <a:t>Schon damals war er ein Mathematiker, neben dessen Vermögen der Lehrer sich arm fühlte....</a:t>
            </a:r>
            <a:r>
              <a:rPr lang="de-DE" sz="2000" dirty="0">
                <a:latin typeface="Times New Roman" pitchFamily="18" charset="0"/>
              </a:rPr>
              <a:t> </a:t>
            </a:r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1619250" y="4149725"/>
            <a:ext cx="698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e-DE">
              <a:latin typeface="Times New Roman" pitchFamily="18" charset="0"/>
            </a:endParaRPr>
          </a:p>
        </p:txBody>
      </p:sp>
      <p:pic>
        <p:nvPicPr>
          <p:cNvPr id="57354" name="Picture 10" descr="SMALFU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1052513"/>
            <a:ext cx="1268412" cy="1512887"/>
          </a:xfrm>
          <a:prstGeom prst="rect">
            <a:avLst/>
          </a:prstGeom>
          <a:noFill/>
          <a:ln w="25400">
            <a:solidFill>
              <a:srgbClr val="993366"/>
            </a:solidFill>
            <a:miter lim="800000"/>
            <a:headEnd/>
            <a:tailEnd/>
          </a:ln>
        </p:spPr>
      </p:pic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3276600" y="1341438"/>
            <a:ext cx="4403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von Schmalfuß an </a:t>
            </a:r>
          </a:p>
          <a:p>
            <a:r>
              <a:rPr lang="de-DE" sz="2000" b="1">
                <a:solidFill>
                  <a:srgbClr val="008000"/>
                </a:solidFill>
              </a:rPr>
              <a:t>Prof. Schering nach Riemanns Tod</a:t>
            </a:r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4FAADC62-2984-3A63-C749-21A37E25C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217" y="6620063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56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6B1BE-30D7-0F20-5486-A3EDBCCE3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6344300-CD4C-D5B1-1E60-1F5E19ACBD2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76375" y="260350"/>
            <a:ext cx="6624638" cy="1223963"/>
          </a:xfrm>
        </p:spPr>
        <p:txBody>
          <a:bodyPr/>
          <a:lstStyle/>
          <a:p>
            <a:r>
              <a:rPr lang="de-DE"/>
              <a:t>Nachwort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0041D072-8083-B817-C441-6B243EDE7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67588" name="Object 4">
            <a:extLst>
              <a:ext uri="{FF2B5EF4-FFF2-40B4-BE49-F238E27FC236}">
                <a16:creationId xmlns:a16="http://schemas.microsoft.com/office/drawing/2014/main" id="{C7B36BDC-052C-A525-EE25-9248CCCD6C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6758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0" name="Text Box 6">
            <a:extLst>
              <a:ext uri="{FF2B5EF4-FFF2-40B4-BE49-F238E27FC236}">
                <a16:creationId xmlns:a16="http://schemas.microsoft.com/office/drawing/2014/main" id="{14EBFBDD-5A36-93AF-9288-160002F4E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67591" name="Text Box 7">
            <a:extLst>
              <a:ext uri="{FF2B5EF4-FFF2-40B4-BE49-F238E27FC236}">
                <a16:creationId xmlns:a16="http://schemas.microsoft.com/office/drawing/2014/main" id="{F76CD027-08B5-F878-C957-A470C4EF6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2852738"/>
            <a:ext cx="7561263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800" dirty="0"/>
              <a:t>.</a:t>
            </a:r>
            <a:r>
              <a:rPr lang="de-DE" dirty="0"/>
              <a:t>.. Ich für meinen Theil habe es immer für ein </a:t>
            </a:r>
            <a:r>
              <a:rPr lang="de-DE" dirty="0">
                <a:solidFill>
                  <a:srgbClr val="CC0099"/>
                </a:solidFill>
              </a:rPr>
              <a:t>großes Glück</a:t>
            </a:r>
            <a:r>
              <a:rPr lang="de-DE" dirty="0">
                <a:solidFill>
                  <a:srgbClr val="008000"/>
                </a:solidFill>
              </a:rPr>
              <a:t> </a:t>
            </a:r>
            <a:r>
              <a:rPr lang="de-DE" dirty="0"/>
              <a:t>angesehen, </a:t>
            </a:r>
            <a:r>
              <a:rPr lang="de-DE" dirty="0" err="1"/>
              <a:t>daß</a:t>
            </a:r>
            <a:r>
              <a:rPr lang="de-DE" dirty="0"/>
              <a:t> ich einen solchen Schüler, wie Riemann, gehabt habe, </a:t>
            </a:r>
          </a:p>
          <a:p>
            <a:endParaRPr lang="de-DE" dirty="0"/>
          </a:p>
          <a:p>
            <a:r>
              <a:rPr lang="de-DE" dirty="0"/>
              <a:t>und bin ihm heute noch für die </a:t>
            </a:r>
            <a:r>
              <a:rPr lang="de-DE" dirty="0">
                <a:solidFill>
                  <a:srgbClr val="CC0099"/>
                </a:solidFill>
              </a:rPr>
              <a:t>vielfache Anregung</a:t>
            </a:r>
            <a:r>
              <a:rPr lang="de-DE" dirty="0"/>
              <a:t>, die er mir gegeben hat, und für die </a:t>
            </a:r>
            <a:r>
              <a:rPr lang="de-DE" dirty="0">
                <a:solidFill>
                  <a:srgbClr val="CC0099"/>
                </a:solidFill>
              </a:rPr>
              <a:t>Freude, die ich an seiner wunderbaren Begabung und Entwickelung</a:t>
            </a:r>
            <a:r>
              <a:rPr lang="de-DE" dirty="0">
                <a:solidFill>
                  <a:srgbClr val="008000"/>
                </a:solidFill>
              </a:rPr>
              <a:t> </a:t>
            </a:r>
            <a:r>
              <a:rPr lang="de-DE" dirty="0"/>
              <a:t>gehabt habe, für meine ganze Lebenszeit dankbar.</a:t>
            </a:r>
            <a:endParaRPr lang="de-DE" sz="2800" dirty="0"/>
          </a:p>
        </p:txBody>
      </p:sp>
      <p:pic>
        <p:nvPicPr>
          <p:cNvPr id="67593" name="Picture 9" descr="SMALFUS">
            <a:extLst>
              <a:ext uri="{FF2B5EF4-FFF2-40B4-BE49-F238E27FC236}">
                <a16:creationId xmlns:a16="http://schemas.microsoft.com/office/drawing/2014/main" id="{2A6E5D5E-AE72-D2A0-CA6E-F9E4C1CDE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1052513"/>
            <a:ext cx="1268412" cy="1512887"/>
          </a:xfrm>
          <a:prstGeom prst="rect">
            <a:avLst/>
          </a:prstGeom>
          <a:noFill/>
          <a:ln w="25400">
            <a:solidFill>
              <a:srgbClr val="993366"/>
            </a:solidFill>
            <a:miter lim="800000"/>
            <a:headEnd/>
            <a:tailEnd/>
          </a:ln>
        </p:spPr>
      </p:pic>
      <p:sp>
        <p:nvSpPr>
          <p:cNvPr id="67594" name="Text Box 10">
            <a:extLst>
              <a:ext uri="{FF2B5EF4-FFF2-40B4-BE49-F238E27FC236}">
                <a16:creationId xmlns:a16="http://schemas.microsoft.com/office/drawing/2014/main" id="{29B09CC8-210E-B6F0-69E4-745456F2B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41438"/>
            <a:ext cx="4403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von Schmalfuß an </a:t>
            </a:r>
          </a:p>
          <a:p>
            <a:r>
              <a:rPr lang="de-DE" sz="2000" b="1">
                <a:solidFill>
                  <a:srgbClr val="008000"/>
                </a:solidFill>
              </a:rPr>
              <a:t>Prof. Schering nach Riemanns Tod</a:t>
            </a:r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1EF9314F-1C5A-6E3C-D047-552D2908F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57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031361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/>
              <a:t>Lehrer Dr. Seffer </a:t>
            </a:r>
            <a:r>
              <a:rPr lang="de-DE" sz="3200"/>
              <a:t>1816-76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2774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1116013" y="1196975"/>
            <a:ext cx="5418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an Prof. Schering nach Riemanns Tod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116013" y="4149725"/>
            <a:ext cx="7848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000" dirty="0"/>
              <a:t>Riemann war still, bescheiden und anspruchslos,..... </a:t>
            </a:r>
          </a:p>
          <a:p>
            <a:r>
              <a:rPr lang="de-DE" sz="2000" dirty="0"/>
              <a:t>namentlich im Verkehr mit Damen leicht verlegen....</a:t>
            </a:r>
          </a:p>
          <a:p>
            <a:r>
              <a:rPr lang="de-DE" dirty="0">
                <a:solidFill>
                  <a:srgbClr val="CC0099"/>
                </a:solidFill>
              </a:rPr>
              <a:t>.....Ich habe ihn immer lieb gehabt und behalten.</a:t>
            </a:r>
          </a:p>
        </p:txBody>
      </p:sp>
      <p:sp>
        <p:nvSpPr>
          <p:cNvPr id="32777" name="AutoShape 9"/>
          <p:cNvSpPr>
            <a:spLocks noChangeArrowheads="1"/>
          </p:cNvSpPr>
          <p:nvPr/>
        </p:nvSpPr>
        <p:spPr bwMode="auto">
          <a:xfrm>
            <a:off x="971550" y="260350"/>
            <a:ext cx="3001963" cy="360363"/>
          </a:xfrm>
          <a:prstGeom prst="wedgeRectCallout">
            <a:avLst>
              <a:gd name="adj1" fmla="val -11926"/>
              <a:gd name="adj2" fmla="val 134139"/>
            </a:avLst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 sz="1800" dirty="0"/>
              <a:t>Hebräisch und Theologie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1116013" y="1773238"/>
            <a:ext cx="7345362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000" dirty="0"/>
              <a:t>.... später...  hat er mir viel von </a:t>
            </a:r>
            <a:r>
              <a:rPr lang="de-DE" sz="2000" dirty="0">
                <a:solidFill>
                  <a:srgbClr val="CC0099"/>
                </a:solidFill>
              </a:rPr>
              <a:t>seiner </a:t>
            </a:r>
            <a:r>
              <a:rPr lang="de-DE" dirty="0">
                <a:solidFill>
                  <a:srgbClr val="CC0099"/>
                </a:solidFill>
              </a:rPr>
              <a:t>philosophischen Arbeit </a:t>
            </a:r>
            <a:r>
              <a:rPr lang="de-DE" sz="2000" dirty="0"/>
              <a:t>erzählt.  ....   </a:t>
            </a:r>
          </a:p>
          <a:p>
            <a:r>
              <a:rPr lang="de-DE" sz="2000" dirty="0"/>
              <a:t>Ich </a:t>
            </a:r>
            <a:r>
              <a:rPr lang="de-DE" sz="2000" dirty="0" err="1"/>
              <a:t>muß</a:t>
            </a:r>
            <a:r>
              <a:rPr lang="de-DE" sz="2000" dirty="0"/>
              <a:t> freilich gestehen, </a:t>
            </a:r>
            <a:r>
              <a:rPr lang="de-DE" sz="2000" dirty="0" err="1"/>
              <a:t>daß</a:t>
            </a:r>
            <a:r>
              <a:rPr lang="de-DE" sz="2000" dirty="0"/>
              <a:t> </a:t>
            </a:r>
            <a:r>
              <a:rPr lang="de-DE" sz="2000" dirty="0">
                <a:solidFill>
                  <a:srgbClr val="CC0099"/>
                </a:solidFill>
              </a:rPr>
              <a:t>ich ihm keineswegs folgen konnte</a:t>
            </a:r>
            <a:r>
              <a:rPr lang="de-DE" sz="2000" dirty="0"/>
              <a:t>,...., </a:t>
            </a:r>
          </a:p>
          <a:p>
            <a:endParaRPr lang="de-DE" sz="2000" dirty="0"/>
          </a:p>
          <a:p>
            <a:r>
              <a:rPr lang="de-DE" sz="2000" dirty="0"/>
              <a:t>aber doch die </a:t>
            </a:r>
            <a:r>
              <a:rPr lang="de-DE" dirty="0">
                <a:solidFill>
                  <a:srgbClr val="CC0099"/>
                </a:solidFill>
              </a:rPr>
              <a:t>Großartigkeit seiner Ziele</a:t>
            </a:r>
            <a:r>
              <a:rPr lang="de-DE" sz="2000" dirty="0">
                <a:solidFill>
                  <a:srgbClr val="CC0099"/>
                </a:solidFill>
              </a:rPr>
              <a:t> bewundern</a:t>
            </a:r>
            <a:r>
              <a:rPr lang="de-DE" sz="2000" dirty="0"/>
              <a:t> </a:t>
            </a:r>
            <a:r>
              <a:rPr lang="de-DE" sz="2000" dirty="0" err="1"/>
              <a:t>mußte</a:t>
            </a:r>
            <a:r>
              <a:rPr lang="de-DE" sz="2000" dirty="0"/>
              <a:t>.</a:t>
            </a:r>
          </a:p>
        </p:txBody>
      </p:sp>
      <p:sp>
        <p:nvSpPr>
          <p:cNvPr id="32779" name="AutoShape 11"/>
          <p:cNvSpPr>
            <a:spLocks noChangeArrowheads="1"/>
          </p:cNvSpPr>
          <p:nvPr/>
        </p:nvSpPr>
        <p:spPr bwMode="auto">
          <a:xfrm>
            <a:off x="1258888" y="5589588"/>
            <a:ext cx="7488237" cy="719137"/>
          </a:xfrm>
          <a:prstGeom prst="wedgeRectCallout">
            <a:avLst>
              <a:gd name="adj1" fmla="val -14171"/>
              <a:gd name="adj2" fmla="val -86644"/>
            </a:avLst>
          </a:prstGeom>
          <a:solidFill>
            <a:schemeClr val="accent5"/>
          </a:solidFill>
          <a:ln w="9525">
            <a:solidFill>
              <a:schemeClr val="accent5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 sz="2000" dirty="0" err="1"/>
              <a:t>Seffer</a:t>
            </a:r>
            <a:r>
              <a:rPr lang="de-DE" sz="2000" dirty="0"/>
              <a:t> ging 1846 als Pastor nach Alfeld und wurde später Schulrat in Hannover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58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44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6" grpId="0" build="p"/>
      <p:bldP spid="32778" grpId="0" build="p"/>
      <p:bldP spid="3277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260350"/>
            <a:ext cx="6624638" cy="1223963"/>
          </a:xfrm>
        </p:spPr>
        <p:txBody>
          <a:bodyPr/>
          <a:lstStyle/>
          <a:p>
            <a:r>
              <a:rPr lang="de-DE"/>
              <a:t>Fazit</a:t>
            </a: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706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70663" name="Text Box 7"/>
          <p:cNvSpPr txBox="1">
            <a:spLocks noChangeArrowheads="1"/>
          </p:cNvSpPr>
          <p:nvPr/>
        </p:nvSpPr>
        <p:spPr bwMode="auto">
          <a:xfrm>
            <a:off x="1258888" y="3573463"/>
            <a:ext cx="7561262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4000" dirty="0"/>
              <a:t>Als Menschen,</a:t>
            </a:r>
            <a:r>
              <a:rPr lang="de-DE" sz="2800" dirty="0"/>
              <a:t> jung wie alt, können wir lernen, wie nötig es sein kann, </a:t>
            </a:r>
            <a:r>
              <a:rPr lang="de-DE" sz="2800" dirty="0">
                <a:solidFill>
                  <a:srgbClr val="008000"/>
                </a:solidFill>
              </a:rPr>
              <a:t>mutig die lange begangenen Pfade zu verlassen</a:t>
            </a:r>
          </a:p>
          <a:p>
            <a:r>
              <a:rPr lang="de-DE" sz="2800" dirty="0"/>
              <a:t>und </a:t>
            </a:r>
            <a:r>
              <a:rPr lang="de-DE" sz="2800" dirty="0">
                <a:solidFill>
                  <a:srgbClr val="008000"/>
                </a:solidFill>
              </a:rPr>
              <a:t>wohlüberlegt und fundiert neue </a:t>
            </a:r>
          </a:p>
          <a:p>
            <a:r>
              <a:rPr lang="de-DE" sz="2800" dirty="0">
                <a:solidFill>
                  <a:srgbClr val="008000"/>
                </a:solidFill>
              </a:rPr>
              <a:t>Perspektiven</a:t>
            </a:r>
            <a:r>
              <a:rPr lang="de-DE" sz="2800" dirty="0"/>
              <a:t> zu eröffnen.</a:t>
            </a:r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1258888" y="1052513"/>
            <a:ext cx="7561262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4000" dirty="0"/>
              <a:t>Als Lehrer</a:t>
            </a:r>
            <a:r>
              <a:rPr lang="de-DE" sz="2800" dirty="0"/>
              <a:t> können wir uns der Verantwortung bewusst werden, die wir für die jungen Menschen tragen,</a:t>
            </a:r>
          </a:p>
          <a:p>
            <a:r>
              <a:rPr lang="de-DE" sz="2800" dirty="0"/>
              <a:t>dass sie ihre </a:t>
            </a:r>
            <a:r>
              <a:rPr lang="de-DE" sz="2800" dirty="0">
                <a:solidFill>
                  <a:srgbClr val="008000"/>
                </a:solidFill>
              </a:rPr>
              <a:t>Fähigkeiten entfalten</a:t>
            </a:r>
          </a:p>
          <a:p>
            <a:r>
              <a:rPr lang="de-DE" sz="2800" dirty="0"/>
              <a:t>und ihre </a:t>
            </a:r>
            <a:r>
              <a:rPr lang="de-DE" sz="2800" dirty="0">
                <a:solidFill>
                  <a:srgbClr val="008000"/>
                </a:solidFill>
              </a:rPr>
              <a:t>Schwächen bewältigen lernen</a:t>
            </a:r>
            <a:r>
              <a:rPr lang="de-DE" sz="2800" dirty="0"/>
              <a:t>.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59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9962" y="1196752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69639" name="Object 7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6963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9642" name="Picture 10" descr="RIEMAG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913" y="1557338"/>
            <a:ext cx="2662237" cy="3816350"/>
          </a:xfrm>
          <a:prstGeom prst="rect">
            <a:avLst/>
          </a:prstGeom>
          <a:noFill/>
        </p:spPr>
      </p:pic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3995936" y="3789040"/>
            <a:ext cx="403244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600" b="1" dirty="0">
                <a:solidFill>
                  <a:srgbClr val="CC0099"/>
                </a:solidFill>
                <a:latin typeface="Cataneo BT" pitchFamily="66" charset="0"/>
              </a:rPr>
              <a:t>Vielen Dank </a:t>
            </a:r>
          </a:p>
          <a:p>
            <a:pPr>
              <a:spcBef>
                <a:spcPct val="50000"/>
              </a:spcBef>
            </a:pPr>
            <a:r>
              <a:rPr lang="de-DE" sz="3600" b="1" dirty="0">
                <a:solidFill>
                  <a:srgbClr val="CC0099"/>
                </a:solidFill>
                <a:latin typeface="Cataneo BT" pitchFamily="66" charset="0"/>
              </a:rPr>
              <a:t>für Ihre </a:t>
            </a:r>
          </a:p>
          <a:p>
            <a:pPr>
              <a:spcBef>
                <a:spcPct val="50000"/>
              </a:spcBef>
            </a:pPr>
            <a:r>
              <a:rPr lang="de-DE" sz="3600" b="1" dirty="0">
                <a:solidFill>
                  <a:srgbClr val="CC0099"/>
                </a:solidFill>
                <a:latin typeface="Cataneo BT" pitchFamily="66" charset="0"/>
              </a:rPr>
              <a:t>Aufmerksamkeit!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60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B77B97F-0691-FCD3-8A4D-0F570846A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6581" y="116632"/>
            <a:ext cx="7336931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sz="54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</a:rPr>
              <a:t>Bernhard Riemann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2DFB2AA-4A3A-B53B-6BF4-F4449526FBCA}"/>
              </a:ext>
            </a:extLst>
          </p:cNvPr>
          <p:cNvSpPr/>
          <p:nvPr/>
        </p:nvSpPr>
        <p:spPr>
          <a:xfrm>
            <a:off x="3291607" y="836712"/>
            <a:ext cx="408870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zum 200. </a:t>
            </a:r>
          </a:p>
          <a:p>
            <a:pPr algn="ctr"/>
            <a:r>
              <a:rPr lang="de-DE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Geburtstag</a:t>
            </a:r>
          </a:p>
          <a:p>
            <a:pPr algn="ctr"/>
            <a:r>
              <a:rPr lang="de-D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</a:rPr>
              <a:t>2026</a:t>
            </a:r>
            <a:r>
              <a:rPr lang="de-D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de-DE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4" grpId="0"/>
      <p:bldP spid="5" grpId="0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4625</Words>
  <Application>Microsoft Office PowerPoint</Application>
  <PresentationFormat>Bildschirmpräsentation (4:3)</PresentationFormat>
  <Paragraphs>531</Paragraphs>
  <Slides>60</Slides>
  <Notes>60</Notes>
  <HiddenSlides>2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60</vt:i4>
      </vt:variant>
    </vt:vector>
  </HeadingPairs>
  <TitlesOfParts>
    <vt:vector size="68" baseType="lpstr">
      <vt:lpstr>Arial</vt:lpstr>
      <vt:lpstr>Cambria Math</vt:lpstr>
      <vt:lpstr>Cataneo BT</vt:lpstr>
      <vt:lpstr>CloisterBlack BT</vt:lpstr>
      <vt:lpstr>Engravers MT</vt:lpstr>
      <vt:lpstr>Times New Roman</vt:lpstr>
      <vt:lpstr>Standarddesign</vt:lpstr>
      <vt:lpstr>Equation</vt:lpstr>
      <vt:lpstr>Bernhard Riemann</vt:lpstr>
      <vt:lpstr>Bernhard Riemann</vt:lpstr>
      <vt:lpstr>Bernhard Riemann</vt:lpstr>
      <vt:lpstr>Bernhard Riemann</vt:lpstr>
      <vt:lpstr>Weltweite Berühmtheit</vt:lpstr>
      <vt:lpstr>Bernhard Riemann</vt:lpstr>
      <vt:lpstr>Bernhard Riemann</vt:lpstr>
      <vt:lpstr>Artikel mit eigenem Absatz</vt:lpstr>
      <vt:lpstr>dtv-Atlas der Mathematik</vt:lpstr>
      <vt:lpstr>Wikipedia: Bernhard Riemann</vt:lpstr>
      <vt:lpstr>Bernhard Riemann</vt:lpstr>
      <vt:lpstr>Kindheit       </vt:lpstr>
      <vt:lpstr>Kindheit</vt:lpstr>
      <vt:lpstr>Riemann mit 7 Jahren</vt:lpstr>
      <vt:lpstr>Riemann mit 7 Jahren</vt:lpstr>
      <vt:lpstr>Hannover</vt:lpstr>
      <vt:lpstr>Johanneum Lüneburg</vt:lpstr>
      <vt:lpstr>Direktor Dr. Karl Haage 1801-42</vt:lpstr>
      <vt:lpstr>Direktor Dr. Karl Haage 1801-42</vt:lpstr>
      <vt:lpstr>Direktor F.Constantin Schmalfuß 1806-71</vt:lpstr>
      <vt:lpstr>Direktor F. Constantin Schmalfuß 1806-71</vt:lpstr>
      <vt:lpstr>Lehrer Dr. Seffer 1816-76</vt:lpstr>
      <vt:lpstr>Mathematik bei Schmalfuß</vt:lpstr>
      <vt:lpstr>Mathematik bei Schmalfuß</vt:lpstr>
      <vt:lpstr>Mathematik bei Schmalfuß</vt:lpstr>
      <vt:lpstr>Abitur bei Schmalfuß</vt:lpstr>
      <vt:lpstr>Abitur bei Schmalfuß</vt:lpstr>
      <vt:lpstr>Abiturzeugnis „Erster Klasse“</vt:lpstr>
      <vt:lpstr>Abiturzeugnis „Erster Klasse“</vt:lpstr>
      <vt:lpstr>Abiturzeugnis „Erster Klasse“</vt:lpstr>
      <vt:lpstr>Abiturzeugnis „Erster Klasse“</vt:lpstr>
      <vt:lpstr>Bernhard Riemann</vt:lpstr>
      <vt:lpstr>Studium und Mathematik</vt:lpstr>
      <vt:lpstr>Studium und Mathematik</vt:lpstr>
      <vt:lpstr>Studium und Mathematik</vt:lpstr>
      <vt:lpstr>Studium und Mathematik</vt:lpstr>
      <vt:lpstr>PowerPoint-Präsentation</vt:lpstr>
      <vt:lpstr>Weg zum Professor</vt:lpstr>
      <vt:lpstr>Phantasie und  Riemannsche Zahlenkugel</vt:lpstr>
      <vt:lpstr>Phantasie und Mathematik</vt:lpstr>
      <vt:lpstr>Riemann und sein Integral</vt:lpstr>
      <vt:lpstr>Originaler Riemann-Text: Habilitationsschrift 1853</vt:lpstr>
      <vt:lpstr>Originaler Riemann-Text: Habilitationsschrift 1853</vt:lpstr>
      <vt:lpstr> Besondere Funktionen vom Dirichlet-Typ</vt:lpstr>
      <vt:lpstr> Satz, hinreichendes Kriterium</vt:lpstr>
      <vt:lpstr>Was das Riemann-Integral leistet</vt:lpstr>
      <vt:lpstr>Studium und Leben</vt:lpstr>
      <vt:lpstr>Überraschender Bezug zu</vt:lpstr>
      <vt:lpstr>Überraschender Bezug zu</vt:lpstr>
      <vt:lpstr>Überraschender Bezug zu</vt:lpstr>
      <vt:lpstr>Anerkennung, Glück und Krankheit</vt:lpstr>
      <vt:lpstr>sein Lebensende</vt:lpstr>
      <vt:lpstr>Seine Frau Elise  und die Tochter Ida</vt:lpstr>
      <vt:lpstr>Bernhard Riemann,  Gesammelte Werke (neu 1990)</vt:lpstr>
      <vt:lpstr>Mathematik ist weltumspanned !</vt:lpstr>
      <vt:lpstr>Nachwort</vt:lpstr>
      <vt:lpstr>Nachwort</vt:lpstr>
      <vt:lpstr>Lehrer Dr. Seffer 1816-76</vt:lpstr>
      <vt:lpstr>Fazit</vt:lpstr>
      <vt:lpstr>PowerPoint-Präsentation</vt:lpstr>
    </vt:vector>
  </TitlesOfParts>
  <Company>Universität Lüneburg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Bernhard Riemann</dc:title>
  <dc:creator>Prof. Dr. Haftendorn</dc:creator>
  <cp:lastModifiedBy>Dörte Haftendorn</cp:lastModifiedBy>
  <cp:revision>118</cp:revision>
  <cp:lastPrinted>2026-09-03T11:00:01Z</cp:lastPrinted>
  <dcterms:created xsi:type="dcterms:W3CDTF">2006-09-09T21:09:11Z</dcterms:created>
  <dcterms:modified xsi:type="dcterms:W3CDTF">2026-09-14T09:16:22Z</dcterms:modified>
</cp:coreProperties>
</file>