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322" r:id="rId3"/>
    <p:sldId id="326" r:id="rId4"/>
    <p:sldId id="336" r:id="rId5"/>
    <p:sldId id="323" r:id="rId6"/>
    <p:sldId id="324" r:id="rId7"/>
    <p:sldId id="325" r:id="rId8"/>
    <p:sldId id="335" r:id="rId9"/>
    <p:sldId id="337" r:id="rId10"/>
    <p:sldId id="329" r:id="rId11"/>
    <p:sldId id="330" r:id="rId12"/>
    <p:sldId id="331" r:id="rId13"/>
    <p:sldId id="328" r:id="rId14"/>
    <p:sldId id="338" r:id="rId15"/>
    <p:sldId id="339" r:id="rId16"/>
    <p:sldId id="340" r:id="rId17"/>
    <p:sldId id="332" r:id="rId18"/>
    <p:sldId id="341" r:id="rId19"/>
    <p:sldId id="343" r:id="rId20"/>
    <p:sldId id="344" r:id="rId21"/>
    <p:sldId id="334" r:id="rId22"/>
    <p:sldId id="345" r:id="rId23"/>
    <p:sldId id="346" r:id="rId24"/>
    <p:sldId id="342" r:id="rId25"/>
    <p:sldId id="347" r:id="rId26"/>
    <p:sldId id="348" r:id="rId27"/>
    <p:sldId id="349" r:id="rId28"/>
    <p:sldId id="350" r:id="rId29"/>
    <p:sldId id="351" r:id="rId30"/>
    <p:sldId id="317" r:id="rId31"/>
  </p:sldIdLst>
  <p:sldSz cx="9144000" cy="6858000" type="screen4x3"/>
  <p:notesSz cx="7104063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694E"/>
    <a:srgbClr val="CC0099"/>
    <a:srgbClr val="FF0066"/>
    <a:srgbClr val="008000"/>
    <a:srgbClr val="C2CBCC"/>
    <a:srgbClr val="E0B9E1"/>
    <a:srgbClr val="CC99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8" autoAdjust="0"/>
    <p:restoredTop sz="94574" autoAdjust="0"/>
  </p:normalViewPr>
  <p:slideViewPr>
    <p:cSldViewPr>
      <p:cViewPr>
        <p:scale>
          <a:sx n="96" d="100"/>
          <a:sy n="96" d="100"/>
        </p:scale>
        <p:origin x="429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1E3B1D99-7385-813B-BAD2-B87C496F5B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e-DE" altLang="de-DE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93CC41F2-BAFD-B5D6-8591-815E6526322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de-DE" altLang="de-DE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8E2E3798-89E0-91B1-C2E3-E6BDDEC4029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82C4B869-7BF3-97E2-9E4E-36237165338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89094" name="Rectangle 6">
            <a:extLst>
              <a:ext uri="{FF2B5EF4-FFF2-40B4-BE49-F238E27FC236}">
                <a16:creationId xmlns:a16="http://schemas.microsoft.com/office/drawing/2014/main" id="{DD4A5915-504C-8517-14D1-DDF2AFE95F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e-DE" altLang="de-DE"/>
          </a:p>
        </p:txBody>
      </p:sp>
      <p:sp>
        <p:nvSpPr>
          <p:cNvPr id="89095" name="Rectangle 7">
            <a:extLst>
              <a:ext uri="{FF2B5EF4-FFF2-40B4-BE49-F238E27FC236}">
                <a16:creationId xmlns:a16="http://schemas.microsoft.com/office/drawing/2014/main" id="{0AE55362-83B0-0A8D-EF50-512AD7C1D4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043F89D-7475-4F10-A143-D7D55FFA9BE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CCC64AD-C885-F2AA-F6CD-21474A90AD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041AF-1094-439A-A74F-E3511F443D9E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5083CD9B-0FE1-D1D0-4BA2-02B64A949D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90101702-7AAC-C315-AFCE-1DC59DA5A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797AFAC-41E5-6914-4D14-FDC2205DC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C5C95-E8DE-4D6E-9495-E5144A13152A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074B1676-388F-3B22-B57D-4930B232A63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3764A00F-66D2-169A-2F2C-06ADDBAD5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F0BA06C-40D7-401B-C11A-6342EC7F5B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CD960-122F-4D68-9706-D6A894D45B1F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C9BB67D6-19E9-E734-4C4E-E8E0507D8D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3DD16D75-F87C-E3AF-C4D8-55C2A4C21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2F9C2A9-4F1F-2C41-FEF6-5CFA4CFBC1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BC0AA-5AA2-4BFC-8B7B-D577A1846F47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091BB08C-1984-29BC-8E31-80C341998B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3FF9C9D-8CE6-383F-BDDC-75E044EAE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8B86BA8-8485-1EE3-5EAB-B2461221F7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E1C96-B44E-44BE-82D1-5BC791042C3F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F97CA5BF-7189-B015-1761-50F7C4B801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7F6559CC-BD2D-D3C1-473A-2573A307D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09EF388-079D-60D9-7C79-B531C010D6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C70CA-4C69-481B-86DB-0FB22DC9EDF0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90421963-C9D5-C066-91E2-9DC4FE4711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7B504FBC-4DA7-937D-2E06-3D56DA25E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4392F94-1523-AFFF-8731-B7F3E248D6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E8A70-681A-46CB-8E7F-E3A713BCCEDC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41E2F418-753B-EE05-7F71-90E66C45986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1F895CC9-C3B3-0641-922B-2B2ACB4E9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B59236D-1CBD-0124-4C06-71EA71DFAE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6C53A-8C33-4310-ACA8-C47D02F53E4A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801BB9DE-A3ED-A200-9EE7-215ED1FD95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5EE08A0F-23EA-19E3-3993-D6F755882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591CFBF-25F6-8C14-E5DF-651DF60D6D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A593C-9F01-495C-BB59-BF51EE793AD5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C1C4A1EB-450A-1672-5D6E-80F6DC0242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BBA8EFC6-B50A-0F0C-3C10-7F067D347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027F5CD-EFB5-F2EC-5F87-38096D5EE1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016C2-4F35-43FE-A2F5-1AA3E51C41B4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DF14D304-405E-31DB-93D6-4B7AED88F40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945FF82A-6BAC-9412-8AAA-B85A544F5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4E2D8C9-FE4D-E71B-1C8F-7C798EE4C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63989-C49C-4E4C-8084-62F3A72947AA}" type="slidenum">
              <a:rPr lang="de-DE" altLang="de-DE"/>
              <a:pPr/>
              <a:t>19</a:t>
            </a:fld>
            <a:endParaRPr lang="de-DE" altLang="de-DE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79B7BDBA-7524-14AC-6113-18613DBBFF2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DD2C84D5-24A9-7E14-7066-EFDC074EF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E7276DD-D8AD-1E79-9BE8-D6FC01BFF7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6C5F3-FEB7-43B8-B2D1-FE9BD5F86259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C367A126-E4EE-ABD8-DC1B-CEC3C33D3F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975A4E41-5E25-062E-40B2-ECF6E0AFF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CC2E095-1CBB-315E-F980-986CA5DE71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C7DEC-7B5F-44CB-8BEB-2A8A7D2DBA38}" type="slidenum">
              <a:rPr lang="de-DE" altLang="de-DE"/>
              <a:pPr/>
              <a:t>20</a:t>
            </a:fld>
            <a:endParaRPr lang="de-DE" altLang="de-DE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CCD293B3-2B2C-2974-EA0F-938B6BEAD4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DB94256F-ECE0-838B-ACFE-EE0DA9FF8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69668E2-C785-A5B3-650C-474B470E5A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D08D51-61FB-49A7-A14E-5D9DEC443C59}" type="slidenum">
              <a:rPr lang="de-DE" altLang="de-DE"/>
              <a:pPr/>
              <a:t>21</a:t>
            </a:fld>
            <a:endParaRPr lang="de-DE" altLang="de-DE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40EBBD7B-CB22-DEF6-B0DD-27E5C08BDB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03D4573D-1DCA-8E43-A989-433EA68B0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BEFD6C6-F335-1E91-534F-02BB5688FF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F401E-9B2C-4F89-BD8B-BDCE84FB8E9B}" type="slidenum">
              <a:rPr lang="de-DE" altLang="de-DE"/>
              <a:pPr/>
              <a:t>22</a:t>
            </a:fld>
            <a:endParaRPr lang="de-DE" altLang="de-DE"/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D0AC9C3B-0325-77F1-FC73-038FB198C7B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B50044B9-FB87-1457-4CDE-944CAE36F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F961289-59CA-1AD3-9614-F450563576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25F0A-94B9-48F9-8A37-7D70384050AA}" type="slidenum">
              <a:rPr lang="de-DE" altLang="de-DE"/>
              <a:pPr/>
              <a:t>23</a:t>
            </a:fld>
            <a:endParaRPr lang="de-DE" altLang="de-DE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2734D31E-7FC1-A30E-F3E4-2998151B293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0EE01121-1A04-71D4-C106-71895A1E5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F7046BC-B7D2-F1F7-4DF2-DF5A125108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6AF40-545C-4194-B697-4CA53FC6DE0B}" type="slidenum">
              <a:rPr lang="de-DE" altLang="de-DE"/>
              <a:pPr/>
              <a:t>24</a:t>
            </a:fld>
            <a:endParaRPr lang="de-DE" altLang="de-DE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B5BCB290-1F3E-97DF-1CC6-4FEBBC9D20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EFB1693D-99A9-C104-75A4-C4005A98B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EFBF99-936A-724D-0D84-FC2A7EB763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F247B-86B8-491F-9884-CB4AA46863B5}" type="slidenum">
              <a:rPr lang="de-DE" altLang="de-DE"/>
              <a:pPr/>
              <a:t>25</a:t>
            </a:fld>
            <a:endParaRPr lang="de-DE" altLang="de-DE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2E447608-82CE-5D61-C15F-2E51B17415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C0B1EBE4-0F79-CC5B-9742-7659F4F71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6AD53B2-A6DD-18B3-E689-8DCD1DF9C4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20774-E051-49EB-AFF4-95CFF7C748FA}" type="slidenum">
              <a:rPr lang="de-DE" altLang="de-DE"/>
              <a:pPr/>
              <a:t>26</a:t>
            </a:fld>
            <a:endParaRPr lang="de-DE" altLang="de-DE"/>
          </a:p>
        </p:txBody>
      </p: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43A347EF-F1C8-A048-DA18-7AE2DE39CF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CDFD8FA1-2047-7530-9DEC-CE1DC33DC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2800C68-2DEF-6789-C954-C7F2F10ED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16B72-1BDF-470F-BFA2-6E5424902FD2}" type="slidenum">
              <a:rPr lang="de-DE" altLang="de-DE"/>
              <a:pPr/>
              <a:t>27</a:t>
            </a:fld>
            <a:endParaRPr lang="de-DE" altLang="de-DE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30A2BD36-E3F5-43CC-B702-2B237F83D0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457ED536-5B29-9A2B-AC52-202F86645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04A7883-8FA3-E848-5109-51127561C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3B283-140C-4DA4-994C-7E9AA52DAA84}" type="slidenum">
              <a:rPr lang="de-DE" altLang="de-DE"/>
              <a:pPr/>
              <a:t>28</a:t>
            </a:fld>
            <a:endParaRPr lang="de-DE" altLang="de-DE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147AD666-5D77-9955-0D0C-1401783068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F1745DFE-D90F-B681-EAE7-BD92616AF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4AEDB8A-6802-DD5D-AEA7-3D6A01C74B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90321A-1698-42A3-BCD8-355179E503E1}" type="slidenum">
              <a:rPr lang="de-DE" altLang="de-DE"/>
              <a:pPr/>
              <a:t>29</a:t>
            </a:fld>
            <a:endParaRPr lang="de-DE" altLang="de-DE"/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2968BADB-3A1C-2186-563A-29920C069E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727DE0F2-2962-0AD4-0CCC-62AF76735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F312122-E1FC-5D98-E243-3533CA954F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0B24D-DCF2-4798-BB6A-E3932510A26F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DBACA25F-9E03-38DE-535E-02B1011A59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FC040142-85E7-6F69-055F-DB7313C3F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D8DE313-41A7-637A-CE44-1F51CDE3C6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3E6C2-105D-4E59-9C83-B877125D9588}" type="slidenum">
              <a:rPr lang="de-DE" altLang="de-DE"/>
              <a:pPr/>
              <a:t>30</a:t>
            </a:fld>
            <a:endParaRPr lang="de-DE" altLang="de-DE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073A68E8-FB05-3668-4F4F-FF2F15B968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E51E5459-472A-22D5-B7C8-A65202268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59A5AE4-950A-0647-8E38-4AC55F2666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1CF16-54CB-4D71-A07A-CED870CB74C3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77970D78-B2BF-9871-B368-6AEFE94B0A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E74DDDB7-EDA0-7F0F-CACF-EC2443785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B4E7F84-FABE-850C-198F-681F7F8B9C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25D511-5C26-454F-B978-F73B02553B14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50E4478C-9BC5-B384-9BF0-9E41067742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4CD346B7-CE72-8F53-85BB-622589B8E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FC69563-C08E-E9D0-E7A3-62A3A80B86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2376F-C422-47F4-B097-C3A112D5A066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43DF467B-51D3-4A2E-52BA-8B93467295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400677D-A2F3-645E-BD81-27CDB23179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9412B5-C5E8-EAAF-03EE-2C6ABAF77C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B8E98-5E8C-4624-BBE4-8234BFE41985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FB5CA91B-C30F-0EE1-6434-1A692C8EDC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F0C71F08-00EF-7DAA-EE29-CDE2FC916C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89D5237-12BB-6CA2-54E9-AA1434E0F8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ADC49-8732-4923-9E70-BE324F1295B2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142399E9-49FD-D046-904D-B264D694D5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7C53A314-0A5F-15A2-1BE7-C6EE7F934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0E0E381-0C4C-DBC8-5995-A2389071D0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12C2E-419B-4B93-9DED-FC05B3584FE5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70F75D5B-E6CE-0F81-79B9-020D02872A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1242D7EF-B921-AE6D-EB52-54E715853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24A0F-CFD0-F1B9-7110-0EBDF780A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E54F422-9B4E-5AD7-4122-55E38289B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6B514F-25F7-CDF3-75EF-410430FE2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F31150-A59C-116D-1B7D-600CA1BDE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18FEE0-9200-5EA8-359B-F2F2B8E57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EBEF7-5021-433D-AEF9-1B72DE3647D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245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49CD31-5E31-C02D-D855-758C3D2BD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808CD27-A303-8F20-46FF-92835A32D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83248D-B281-0D3C-0CD5-0D0D1D0F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CD9830-47E0-DA7B-BEAC-53A403176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39BE08-49B1-555C-94D2-9894D4FB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DF813-27BD-489C-B585-B91BB04063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042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19B932F-65F7-20A8-728F-5CEEF14E0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9387EE9-871D-7C36-AF95-91A6F7170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25D7B7-954D-4EF3-A700-8F482D52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BEC716-06B2-54A2-1700-C4DF9E70F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648657-7D42-429A-D550-980B1CFD6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B78D0-E068-4DDD-8A9F-F8BD08D0482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8345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7D9DE-599B-8DDA-8D4A-37F97374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B2F96C-C9B6-09DE-C8B3-39534E54D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33EA05-90F0-D84B-5D26-09258C19F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0A2473-589C-1CD8-CCEB-CB6861C9B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27DFA3-A535-FF0B-E78F-D54B57A2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BADBC-3351-4F97-80CA-30D90AE3CFC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223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65BB24-404B-7DD5-5F98-68B655647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AD4994-7DDB-2B6E-AB58-0892E9733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2E73C8-8681-4BCA-2D1D-EFD3C61F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4F7A7A-8D46-017C-8CEE-7379A174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6A427A-EEB4-F3BF-73B9-C27CB71C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71D78-E5C5-4C07-89D8-3B0077471BB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20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3EE9FF-08D2-1511-9FF7-492AE6E3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815F9F-CEFF-DAEC-49D4-5B2EAAB6B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54F488-30AC-B25D-C966-956888DA0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35B6FC-C9F7-BBFE-023E-3A8948731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105F629-3E22-F693-5BA0-8D11596C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06C9CF-81D6-9AB8-4757-76919630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D61CD-7A5E-4267-9EF7-7087FC88D02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864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3254F-6A21-BB65-A019-69FA48AD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789E34-4067-AA92-B6AB-E2C15C6EE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69B358-AB9D-27D7-D507-E1149CDD3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BB332F8-2FFD-B903-DA3E-8C0E7F6E6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61F58C6-5A18-7F45-C051-B0FE6AF18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5775C22-EBC3-A164-035B-28DA6194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6342B06-448F-5ED6-8F66-6AF2FD53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512F675-0937-1754-4017-8DB9B0CD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65F1B-B3E7-4B63-85B3-E15A886F970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063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BF110-15A7-1363-8062-0E72AF7A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1DB4E87-E5EC-531B-AA68-E7F32BE2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78A2FE-B8A9-ACB4-87A0-F918FF9F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AF1CC70-41DC-2593-5679-2CE3CC05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067C6-987F-4EE3-B6A0-97B2B12C681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513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3E3E8C2-CAB1-7B45-3953-C2B99E2DA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B5BEC4-2820-EEB4-1EE1-2BD334EC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EAD232-CEF5-1B1F-53EA-8E3AE85E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60354-9B40-4ECE-A701-695E255E595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612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A0C00-C5A9-C0A7-E35B-B4D7C01B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C495AA-65FF-A496-F8AA-C188E0119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C50CBF-444F-6B88-7B98-D4D511957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A4899E-32D6-5BC8-C0CF-35C94CB7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44BFE1-A75F-DFEB-B2A6-BC672B10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C9C5DF-5A8C-FAD9-B3F0-BA33F2C3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5EFA3-13AE-4767-9453-209D0D0A301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813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D30B71-CF2A-F6D8-FD68-31D59FF76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720C30F-A539-D7C9-5340-E140EC6A2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55E081-0982-7FE3-9CCF-C4A93F6C7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0F5EB0-6C31-EBBD-C83E-161CD24C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6CD933-EAA9-B869-12EA-83D55FCD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B6FB62-27EF-2FA7-669A-24C9605A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110BF-610A-4C79-A98F-8052E055094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424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537465-C0E1-F7FB-B24C-BDE3D7A90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D684FA-A4C7-0557-95C0-32ABE411F2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96AB4E4-239A-116B-36CA-D59E5DEB94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A544E84-34A8-85E7-7B12-0830A0C184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32997D0-673B-60B5-36F4-45AE06838E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1423EC-9014-46B4-8A6D-4FD346A488F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.bin"/><Relationship Id="rId7" Type="http://schemas.openxmlformats.org/officeDocument/2006/relationships/hyperlink" Target="file:///D:\mathe-lehramt\geschichte\riemann\integral-unter_und-weiter.ggb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hyperlink" Target="file:///D:\mathe-lehramt\geschichte\riemann\riemann-int.mn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.wmf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file:///D:\mathe-lehramt\geschichte\riemann\riemann-int.mn" TargetMode="External"/><Relationship Id="rId4" Type="http://schemas.openxmlformats.org/officeDocument/2006/relationships/image" Target="../media/image2.wmf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D:\mathe-lehramt\geschichte\riemann\riemann-int.mn" TargetMode="External"/><Relationship Id="rId5" Type="http://schemas.openxmlformats.org/officeDocument/2006/relationships/image" Target="../media/image2.wmf"/><Relationship Id="rId10" Type="http://schemas.openxmlformats.org/officeDocument/2006/relationships/image" Target="../media/image35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37.png"/><Relationship Id="rId7" Type="http://schemas.openxmlformats.org/officeDocument/2006/relationships/hyperlink" Target="file:///D:\mathe-lehramt\geschichte\riemann\riemann-unstet-int.mn" TargetMode="External"/><Relationship Id="rId12" Type="http://schemas.openxmlformats.org/officeDocument/2006/relationships/hyperlink" Target="file:///D:\mathe-lehramt\geschichte\riemann\riemann-int.m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11" Type="http://schemas.openxmlformats.org/officeDocument/2006/relationships/hyperlink" Target="file:///D:\mathe-lehramt\geschichte\riemann\integral-unter_und-weiter.ggb" TargetMode="Externa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5.png"/><Relationship Id="rId4" Type="http://schemas.openxmlformats.org/officeDocument/2006/relationships/image" Target="../media/image38.png"/><Relationship Id="rId9" Type="http://schemas.openxmlformats.org/officeDocument/2006/relationships/hyperlink" Target="file:///D:\mathe-lehramt\geschichte\riemann\riemann1a.ggb" TargetMode="External"/><Relationship Id="rId1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file:///D:\mathe-lehramt\geschichte\riemann\riemann-int.mn" TargetMode="External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file:///D:\mathe-lehramt\geschichte\riemann\riemann-int.mn" TargetMode="External"/><Relationship Id="rId4" Type="http://schemas.openxmlformats.org/officeDocument/2006/relationships/image" Target="../media/image2.wmf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file:///D:\mathe-lehramt\geschichte\riemann\riemann-nicht-int.mn" TargetMode="External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5.png"/><Relationship Id="rId12" Type="http://schemas.openxmlformats.org/officeDocument/2006/relationships/image" Target="../media/image4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15.bin"/><Relationship Id="rId5" Type="http://schemas.openxmlformats.org/officeDocument/2006/relationships/hyperlink" Target="file:///D:\mathe-lehramt\geschichte\riemann\riemann-cos-reihen.mn" TargetMode="External"/><Relationship Id="rId10" Type="http://schemas.openxmlformats.org/officeDocument/2006/relationships/image" Target="../media/image47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.bin"/><Relationship Id="rId7" Type="http://schemas.openxmlformats.org/officeDocument/2006/relationships/hyperlink" Target="file:///D:\mathe-lehramt\geschichte\riemann\integral-unter_und-weiter.ggb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file:///D:\mathe-lehramt\geschichte\riemann\riemann-int.mn" TargetMode="External"/><Relationship Id="rId4" Type="http://schemas.openxmlformats.org/officeDocument/2006/relationships/image" Target="../media/image2.wmf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.bin"/><Relationship Id="rId7" Type="http://schemas.openxmlformats.org/officeDocument/2006/relationships/hyperlink" Target="file:///D:\mathe-lehramt\geschichte\riemann\integral-unter_und-weiter.ggb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file:///D:\mathe-lehramt\geschichte\riemann\riemann-int.mn" TargetMode="External"/><Relationship Id="rId4" Type="http://schemas.openxmlformats.org/officeDocument/2006/relationships/image" Target="../media/image2.wmf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.bin"/><Relationship Id="rId7" Type="http://schemas.openxmlformats.org/officeDocument/2006/relationships/hyperlink" Target="file:///D:\mathe-lehramt\geschichte\riemann\integral-unter_und-weiter.ggb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file:///D:\mathe-lehramt\geschichte\riemann\riemann-int.mn" TargetMode="External"/><Relationship Id="rId10" Type="http://schemas.openxmlformats.org/officeDocument/2006/relationships/image" Target="../media/image49.png"/><Relationship Id="rId4" Type="http://schemas.openxmlformats.org/officeDocument/2006/relationships/image" Target="../media/image2.wmf"/><Relationship Id="rId9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.bin"/><Relationship Id="rId7" Type="http://schemas.openxmlformats.org/officeDocument/2006/relationships/hyperlink" Target="file:///D:\mathe-lehramt\geschichte\riemann\integral-unter_und-weiter.ggb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file:///D:\mathe-lehramt\geschichte\riemann\riemann-int.mn" TargetMode="External"/><Relationship Id="rId10" Type="http://schemas.openxmlformats.org/officeDocument/2006/relationships/image" Target="../media/image50.png"/><Relationship Id="rId4" Type="http://schemas.openxmlformats.org/officeDocument/2006/relationships/image" Target="../media/image2.wmf"/><Relationship Id="rId9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.bin"/><Relationship Id="rId7" Type="http://schemas.openxmlformats.org/officeDocument/2006/relationships/hyperlink" Target="file:///D:\mathe-lehramt\geschichte\riemann\integral-unter_und-weiter.ggb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file:///D:\mathe-lehramt\geschichte\riemann\riemann-int.mn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2.wmf"/><Relationship Id="rId9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9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7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8347A75-7763-C017-F47A-01FB31B4D3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6375" y="404813"/>
            <a:ext cx="6624638" cy="1470025"/>
          </a:xfrm>
        </p:spPr>
        <p:txBody>
          <a:bodyPr anchor="ctr"/>
          <a:lstStyle/>
          <a:p>
            <a:r>
              <a:rPr lang="de-DE" altLang="de-DE" sz="4400"/>
              <a:t>Bernhard Riemann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4E883075-C2C1-8BC7-A109-B91374D8E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309403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Rectangle 6">
            <a:extLst>
              <a:ext uri="{FF2B5EF4-FFF2-40B4-BE49-F238E27FC236}">
                <a16:creationId xmlns:a16="http://schemas.microsoft.com/office/drawing/2014/main" id="{8C15AFE3-B023-CDCC-D1E0-F891DB043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103" name="Object 7">
            <a:extLst>
              <a:ext uri="{FF2B5EF4-FFF2-40B4-BE49-F238E27FC236}">
                <a16:creationId xmlns:a16="http://schemas.microsoft.com/office/drawing/2014/main" id="{29D44760-80C0-B169-450B-86D31B07CB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647700" progId="Equation.DSMT4">
                  <p:embed/>
                </p:oleObj>
              </mc:Choice>
              <mc:Fallback>
                <p:oleObj name="Equation" r:id="rId4" imgW="228600" imgH="647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8">
            <a:extLst>
              <a:ext uri="{FF2B5EF4-FFF2-40B4-BE49-F238E27FC236}">
                <a16:creationId xmlns:a16="http://schemas.microsoft.com/office/drawing/2014/main" id="{73BDD473-B6E1-8B8E-8DA8-08B598765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id="{1784989C-D9F2-DF55-DD47-6992200DA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437063"/>
            <a:ext cx="43195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4400"/>
              <a:t>und sein Integral</a:t>
            </a:r>
          </a:p>
        </p:txBody>
      </p:sp>
      <p:pic>
        <p:nvPicPr>
          <p:cNvPr id="4114" name="Picture 18">
            <a:extLst>
              <a:ext uri="{FF2B5EF4-FFF2-40B4-BE49-F238E27FC236}">
                <a16:creationId xmlns:a16="http://schemas.microsoft.com/office/drawing/2014/main" id="{25936697-9255-40E3-83ED-B20AFE908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73238"/>
            <a:ext cx="5545138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082138-D1E8-822A-84C8-EDA80681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1</a:t>
            </a:fld>
            <a:endParaRPr lang="de-DE" alt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B8512506-39B2-5035-BC4C-30D4020EA2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6624637" cy="863600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000" b="1"/>
              <a:t>Über den Begriff des bestimmten Integrals und den Umfang seiner Gültigkeit</a:t>
            </a:r>
            <a:r>
              <a:rPr lang="de-DE" altLang="de-DE" sz="2800"/>
              <a:t> </a:t>
            </a:r>
            <a:r>
              <a:rPr lang="de-DE" altLang="de-DE" sz="2000"/>
              <a:t>Habilitationsschrift 1854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DF06DE16-67FD-C2AD-5C63-F0A0CA2FE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1924" name="Object 4">
            <a:extLst>
              <a:ext uri="{FF2B5EF4-FFF2-40B4-BE49-F238E27FC236}">
                <a16:creationId xmlns:a16="http://schemas.microsoft.com/office/drawing/2014/main" id="{6016D385-209D-2EB0-E46C-2D4F170A9A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6" name="Rectangle 6">
            <a:extLst>
              <a:ext uri="{FF2B5EF4-FFF2-40B4-BE49-F238E27FC236}">
                <a16:creationId xmlns:a16="http://schemas.microsoft.com/office/drawing/2014/main" id="{E4C68DD8-701E-97C5-5D10-5912A6F49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A3F77B20-B2C0-7E23-3B4C-65CDAB5C5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1928" name="Rectangle 8">
            <a:extLst>
              <a:ext uri="{FF2B5EF4-FFF2-40B4-BE49-F238E27FC236}">
                <a16:creationId xmlns:a16="http://schemas.microsoft.com/office/drawing/2014/main" id="{FBABBD78-303E-ADDA-29FD-AE7D694AF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1929" name="Rectangle 9">
            <a:extLst>
              <a:ext uri="{FF2B5EF4-FFF2-40B4-BE49-F238E27FC236}">
                <a16:creationId xmlns:a16="http://schemas.microsoft.com/office/drawing/2014/main" id="{0CFD6846-915E-4AB9-F7CF-6225FDEA3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1930" name="Rectangle 10">
            <a:extLst>
              <a:ext uri="{FF2B5EF4-FFF2-40B4-BE49-F238E27FC236}">
                <a16:creationId xmlns:a16="http://schemas.microsoft.com/office/drawing/2014/main" id="{421936A3-2697-8256-4735-6A11F21ED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81931" name="Picture 11">
            <a:extLst>
              <a:ext uri="{FF2B5EF4-FFF2-40B4-BE49-F238E27FC236}">
                <a16:creationId xmlns:a16="http://schemas.microsoft.com/office/drawing/2014/main" id="{737E3D7D-BE9D-539E-3572-BB85B171E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7313612" cy="9048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32" name="Rectangle 12">
            <a:extLst>
              <a:ext uri="{FF2B5EF4-FFF2-40B4-BE49-F238E27FC236}">
                <a16:creationId xmlns:a16="http://schemas.microsoft.com/office/drawing/2014/main" id="{63595BE1-EB65-6BE7-6243-59A647BFC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2420938"/>
            <a:ext cx="38163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de-DE" altLang="de-DE" sz="2000"/>
              <a:t>Riemann wählt eine </a:t>
            </a:r>
            <a:r>
              <a:rPr lang="de-DE" altLang="de-DE" sz="2000" b="1"/>
              <a:t>beliebige Zerlegung</a:t>
            </a:r>
            <a:r>
              <a:rPr lang="de-DE" altLang="de-DE" sz="2000"/>
              <a:t> D des Intervalls [a,b].</a:t>
            </a:r>
          </a:p>
          <a:p>
            <a:r>
              <a:rPr lang="de-DE" altLang="de-DE" sz="2000"/>
              <a:t>Dann bildet er mit der Ordinate je einer </a:t>
            </a:r>
            <a:r>
              <a:rPr lang="de-DE" altLang="de-DE" sz="2000" b="1"/>
              <a:t>beliebigen Zwischenstelle</a:t>
            </a:r>
            <a:r>
              <a:rPr lang="de-DE" altLang="de-DE" sz="2000"/>
              <a:t> jedes Teilintervalls ein Rechteck </a:t>
            </a:r>
          </a:p>
          <a:p>
            <a:r>
              <a:rPr lang="de-DE" altLang="de-DE" sz="2000"/>
              <a:t>und summiert über alle diese Rechtecke.</a:t>
            </a:r>
          </a:p>
          <a:p>
            <a:endParaRPr lang="de-DE" altLang="de-DE" sz="2000" b="1"/>
          </a:p>
        </p:txBody>
      </p:sp>
      <p:pic>
        <p:nvPicPr>
          <p:cNvPr id="81933" name="Picture 13">
            <a:extLst>
              <a:ext uri="{FF2B5EF4-FFF2-40B4-BE49-F238E27FC236}">
                <a16:creationId xmlns:a16="http://schemas.microsoft.com/office/drawing/2014/main" id="{BD3E9CF4-747D-E71A-38A5-754E8D90F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43243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34" name="Text Box 14">
            <a:extLst>
              <a:ext uri="{FF2B5EF4-FFF2-40B4-BE49-F238E27FC236}">
                <a16:creationId xmlns:a16="http://schemas.microsoft.com/office/drawing/2014/main" id="{5F83C7A2-02DC-757C-73A1-B8225F917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373688"/>
            <a:ext cx="63357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Diese Summe heißt </a:t>
            </a:r>
            <a:r>
              <a:rPr lang="de-DE" altLang="de-DE" b="1"/>
              <a:t>Riemann-Summe der Zerlegung D  </a:t>
            </a:r>
            <a:r>
              <a:rPr lang="de-DE" altLang="de-DE"/>
              <a:t>und der Zwischenstellen. 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9C6FCBA1-1467-3AA8-2FB9-216F451FA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09C8B0D0-3952-FD31-F002-C6099F2D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10</a:t>
            </a:fld>
            <a:endParaRPr lang="de-DE" alt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5A2D4DD-392D-0111-172E-4157ABD36E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6624637" cy="863600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000" b="1"/>
              <a:t>Über den Begriff des bestimmten Integrals und den Umfang seiner Gültigkeit</a:t>
            </a:r>
            <a:r>
              <a:rPr lang="de-DE" altLang="de-DE" sz="2800"/>
              <a:t> </a:t>
            </a:r>
            <a:r>
              <a:rPr lang="de-DE" altLang="de-DE" sz="2000"/>
              <a:t>Habilitationsschrift 1854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525CF3A-C4AE-64C7-3A0F-CBB41A267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2948" name="Object 4">
            <a:extLst>
              <a:ext uri="{FF2B5EF4-FFF2-40B4-BE49-F238E27FC236}">
                <a16:creationId xmlns:a16="http://schemas.microsoft.com/office/drawing/2014/main" id="{5AD971BA-3878-B648-4198-43C10E0C5C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0" name="Rectangle 6">
            <a:extLst>
              <a:ext uri="{FF2B5EF4-FFF2-40B4-BE49-F238E27FC236}">
                <a16:creationId xmlns:a16="http://schemas.microsoft.com/office/drawing/2014/main" id="{AA9090F2-AAAC-BD3B-8284-EE09750F2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2951" name="Rectangle 7">
            <a:extLst>
              <a:ext uri="{FF2B5EF4-FFF2-40B4-BE49-F238E27FC236}">
                <a16:creationId xmlns:a16="http://schemas.microsoft.com/office/drawing/2014/main" id="{7455F97B-D204-9896-373D-ACE5CBAA8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2952" name="Rectangle 8">
            <a:extLst>
              <a:ext uri="{FF2B5EF4-FFF2-40B4-BE49-F238E27FC236}">
                <a16:creationId xmlns:a16="http://schemas.microsoft.com/office/drawing/2014/main" id="{7C78201A-30FF-9E2A-BB9D-D4C119E13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2953" name="Rectangle 9">
            <a:extLst>
              <a:ext uri="{FF2B5EF4-FFF2-40B4-BE49-F238E27FC236}">
                <a16:creationId xmlns:a16="http://schemas.microsoft.com/office/drawing/2014/main" id="{935E69F1-5128-976E-677D-21B238B8F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2954" name="Rectangle 10">
            <a:extLst>
              <a:ext uri="{FF2B5EF4-FFF2-40B4-BE49-F238E27FC236}">
                <a16:creationId xmlns:a16="http://schemas.microsoft.com/office/drawing/2014/main" id="{0FE04D41-8F73-DE28-D5B1-A5EEAF3A7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82955" name="Picture 11">
            <a:extLst>
              <a:ext uri="{FF2B5EF4-FFF2-40B4-BE49-F238E27FC236}">
                <a16:creationId xmlns:a16="http://schemas.microsoft.com/office/drawing/2014/main" id="{2594FBEF-3C80-D454-E058-8AEBB647C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7313612" cy="9048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6" name="Rectangle 12">
            <a:extLst>
              <a:ext uri="{FF2B5EF4-FFF2-40B4-BE49-F238E27FC236}">
                <a16:creationId xmlns:a16="http://schemas.microsoft.com/office/drawing/2014/main" id="{D8810D80-E0D4-9926-EA93-33ED7067D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420938"/>
            <a:ext cx="3673475" cy="341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de-DE" altLang="de-DE" sz="2000"/>
              <a:t>Dann wird die Zerlegung </a:t>
            </a:r>
            <a:r>
              <a:rPr lang="de-DE" altLang="de-DE" sz="2000" b="1"/>
              <a:t>verfeinert</a:t>
            </a:r>
            <a:r>
              <a:rPr lang="de-DE" altLang="de-DE" sz="2000"/>
              <a:t>, so dass die maximale Teilintervalllänge gegen 0 geht.</a:t>
            </a:r>
          </a:p>
          <a:p>
            <a:r>
              <a:rPr lang="de-DE" altLang="de-DE" sz="2000"/>
              <a:t>Wenn dann </a:t>
            </a:r>
            <a:r>
              <a:rPr lang="de-DE" altLang="de-DE" sz="2000" b="1"/>
              <a:t>unabhängig</a:t>
            </a:r>
            <a:r>
              <a:rPr lang="de-DE" altLang="de-DE" sz="2000"/>
              <a:t> von der Wahl der Zerlegung und der Zwischenstellen die </a:t>
            </a:r>
            <a:r>
              <a:rPr lang="de-DE" altLang="de-DE" sz="2000" b="1"/>
              <a:t>Riemann-Summe </a:t>
            </a:r>
          </a:p>
          <a:p>
            <a:r>
              <a:rPr lang="de-DE" altLang="de-DE" sz="2000" b="1"/>
              <a:t>einen Grenzwert hat</a:t>
            </a:r>
            <a:r>
              <a:rPr lang="de-DE" altLang="de-DE" sz="2000"/>
              <a:t>, so heißt dieser  </a:t>
            </a:r>
          </a:p>
          <a:p>
            <a:pPr algn="ctr"/>
            <a:endParaRPr lang="de-DE" altLang="de-DE" sz="1800" b="1"/>
          </a:p>
        </p:txBody>
      </p:sp>
      <p:pic>
        <p:nvPicPr>
          <p:cNvPr id="82957" name="Picture 13">
            <a:extLst>
              <a:ext uri="{FF2B5EF4-FFF2-40B4-BE49-F238E27FC236}">
                <a16:creationId xmlns:a16="http://schemas.microsoft.com/office/drawing/2014/main" id="{11FAE3C3-DF73-30D3-B280-FE88D5CE5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43243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8" name="Text Box 14">
            <a:extLst>
              <a:ext uri="{FF2B5EF4-FFF2-40B4-BE49-F238E27FC236}">
                <a16:creationId xmlns:a16="http://schemas.microsoft.com/office/drawing/2014/main" id="{B77BEB65-8064-FEBC-B316-16D2B0DCE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516563"/>
            <a:ext cx="37449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/>
              <a:t>Anderenfalls hat das Symbol keine Bedeutung.</a:t>
            </a:r>
            <a:endParaRPr lang="de-DE" altLang="de-DE"/>
          </a:p>
        </p:txBody>
      </p:sp>
      <p:pic>
        <p:nvPicPr>
          <p:cNvPr id="82959" name="Picture 15">
            <a:extLst>
              <a:ext uri="{FF2B5EF4-FFF2-40B4-BE49-F238E27FC236}">
                <a16:creationId xmlns:a16="http://schemas.microsoft.com/office/drawing/2014/main" id="{6D48E41E-A3EB-62ED-5C09-3E52484B9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73688"/>
            <a:ext cx="2160588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84BDCC21-36F6-46A3-F678-ED3BC4C79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52762BD5-AF91-3382-6733-CF736B78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11</a:t>
            </a:fld>
            <a:endParaRPr lang="de-DE" alt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CAECDD06-EA07-CA61-E7A6-B7A6628EE3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6624637" cy="360362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400"/>
              <a:t>Originaler Riemann-Text:</a:t>
            </a:r>
            <a:r>
              <a:rPr lang="de-DE" altLang="de-DE" sz="2800"/>
              <a:t> </a:t>
            </a:r>
            <a:r>
              <a:rPr lang="de-DE" altLang="de-DE" sz="2000"/>
              <a:t>Habilitationsschrift 1854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973B1CCD-F638-85E7-183F-63FB3DF9C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A0EB8A4E-7F3D-6405-B7C1-BDFB8E017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3975" name="Rectangle 7">
            <a:extLst>
              <a:ext uri="{FF2B5EF4-FFF2-40B4-BE49-F238E27FC236}">
                <a16:creationId xmlns:a16="http://schemas.microsoft.com/office/drawing/2014/main" id="{FE0BF104-E0EC-7E03-DEC3-5459399B0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3976" name="Rectangle 8">
            <a:extLst>
              <a:ext uri="{FF2B5EF4-FFF2-40B4-BE49-F238E27FC236}">
                <a16:creationId xmlns:a16="http://schemas.microsoft.com/office/drawing/2014/main" id="{FAB6ED6A-C275-1EF2-BC54-BF6A479B5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3977" name="Rectangle 9">
            <a:extLst>
              <a:ext uri="{FF2B5EF4-FFF2-40B4-BE49-F238E27FC236}">
                <a16:creationId xmlns:a16="http://schemas.microsoft.com/office/drawing/2014/main" id="{B87C860C-5E1C-4DC8-B624-1781C2E03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3978" name="Rectangle 10">
            <a:extLst>
              <a:ext uri="{FF2B5EF4-FFF2-40B4-BE49-F238E27FC236}">
                <a16:creationId xmlns:a16="http://schemas.microsoft.com/office/drawing/2014/main" id="{F117A923-4EE7-C2D1-A79B-984BCCA89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83979" name="Picture 11">
            <a:extLst>
              <a:ext uri="{FF2B5EF4-FFF2-40B4-BE49-F238E27FC236}">
                <a16:creationId xmlns:a16="http://schemas.microsoft.com/office/drawing/2014/main" id="{B4F46CA7-8620-60D5-E79E-005F7ADFE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7313612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84" name="Picture 16">
            <a:extLst>
              <a:ext uri="{FF2B5EF4-FFF2-40B4-BE49-F238E27FC236}">
                <a16:creationId xmlns:a16="http://schemas.microsoft.com/office/drawing/2014/main" id="{3A43DE48-1550-8F5C-E9C1-37B9A132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569325" cy="544671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E0A8E5DA-AFDA-1343-DE77-27EC04B6C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7D8B1E00-DA06-704F-8D63-3412ADD0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12</a:t>
            </a:fld>
            <a:endParaRPr lang="de-DE" alt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FFF402F-EA80-1A4D-183F-6FA9626999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6624637" cy="647700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800"/>
              <a:t>Riemannsche Summen in der Lehre</a:t>
            </a:r>
            <a:endParaRPr lang="de-DE" altLang="de-DE" sz="2000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0FFA5005-67C5-1E22-7634-DDD0563AD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0900" name="Object 4">
            <a:extLst>
              <a:ext uri="{FF2B5EF4-FFF2-40B4-BE49-F238E27FC236}">
                <a16:creationId xmlns:a16="http://schemas.microsoft.com/office/drawing/2014/main" id="{B16EE4A5-9229-3FDD-8861-D651A17E28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2" name="Rectangle 6">
            <a:extLst>
              <a:ext uri="{FF2B5EF4-FFF2-40B4-BE49-F238E27FC236}">
                <a16:creationId xmlns:a16="http://schemas.microsoft.com/office/drawing/2014/main" id="{53908979-BE9D-5030-113B-54DF1F2D0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CF789C12-6755-281A-1758-8353EEEBE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0904" name="Rectangle 8">
            <a:extLst>
              <a:ext uri="{FF2B5EF4-FFF2-40B4-BE49-F238E27FC236}">
                <a16:creationId xmlns:a16="http://schemas.microsoft.com/office/drawing/2014/main" id="{DB505ACA-3747-558E-D18B-7DF0E3D14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0905" name="Rectangle 9">
            <a:extLst>
              <a:ext uri="{FF2B5EF4-FFF2-40B4-BE49-F238E27FC236}">
                <a16:creationId xmlns:a16="http://schemas.microsoft.com/office/drawing/2014/main" id="{C2AFC545-7559-8BD8-C096-C3C56B512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0906" name="Rectangle 10">
            <a:extLst>
              <a:ext uri="{FF2B5EF4-FFF2-40B4-BE49-F238E27FC236}">
                <a16:creationId xmlns:a16="http://schemas.microsoft.com/office/drawing/2014/main" id="{B41983B6-0BBE-B582-3A03-0D557134A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80909" name="Picture 13">
            <a:hlinkClick r:id="rId5" action="ppaction://program"/>
            <a:extLst>
              <a:ext uri="{FF2B5EF4-FFF2-40B4-BE49-F238E27FC236}">
                <a16:creationId xmlns:a16="http://schemas.microsoft.com/office/drawing/2014/main" id="{3F0B36FF-349F-75D2-5C80-09E7834F6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196975"/>
            <a:ext cx="1058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10" name="Picture 14">
            <a:hlinkClick r:id="rId7" action="ppaction://program"/>
            <a:extLst>
              <a:ext uri="{FF2B5EF4-FFF2-40B4-BE49-F238E27FC236}">
                <a16:creationId xmlns:a16="http://schemas.microsoft.com/office/drawing/2014/main" id="{A2D267D2-8A4D-F969-D2F4-A1D6937A1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41438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11" name="Text Box 15">
            <a:hlinkClick r:id="rId7" action="ppaction://program"/>
            <a:extLst>
              <a:ext uri="{FF2B5EF4-FFF2-40B4-BE49-F238E27FC236}">
                <a16:creationId xmlns:a16="http://schemas.microsoft.com/office/drawing/2014/main" id="{2FAD5AF7-8107-1C5D-3EFC-6AE99E70C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1358900"/>
            <a:ext cx="160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GeoGebra</a:t>
            </a:r>
          </a:p>
        </p:txBody>
      </p:sp>
      <p:sp>
        <p:nvSpPr>
          <p:cNvPr id="80912" name="Text Box 16">
            <a:hlinkClick r:id="rId5" action="ppaction://program"/>
            <a:extLst>
              <a:ext uri="{FF2B5EF4-FFF2-40B4-BE49-F238E27FC236}">
                <a16:creationId xmlns:a16="http://schemas.microsoft.com/office/drawing/2014/main" id="{B6C8CDA9-E478-3BD1-88E9-588BAF2EE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341438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MuPAD</a:t>
            </a:r>
          </a:p>
        </p:txBody>
      </p:sp>
      <p:pic>
        <p:nvPicPr>
          <p:cNvPr id="80913" name="Picture 17">
            <a:extLst>
              <a:ext uri="{FF2B5EF4-FFF2-40B4-BE49-F238E27FC236}">
                <a16:creationId xmlns:a16="http://schemas.microsoft.com/office/drawing/2014/main" id="{5FD612AC-3343-3337-6C14-A2590F1C7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20637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14" name="Picture 18">
            <a:extLst>
              <a:ext uri="{FF2B5EF4-FFF2-40B4-BE49-F238E27FC236}">
                <a16:creationId xmlns:a16="http://schemas.microsoft.com/office/drawing/2014/main" id="{22C5A6BB-4951-6450-2F2D-5D0423B6F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565400"/>
            <a:ext cx="216693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15" name="Picture 19">
            <a:extLst>
              <a:ext uri="{FF2B5EF4-FFF2-40B4-BE49-F238E27FC236}">
                <a16:creationId xmlns:a16="http://schemas.microsoft.com/office/drawing/2014/main" id="{62D1C6A1-9052-DFB2-2F74-289CCAEB4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76475"/>
            <a:ext cx="40671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16" name="Text Box 20">
            <a:extLst>
              <a:ext uri="{FF2B5EF4-FFF2-40B4-BE49-F238E27FC236}">
                <a16:creationId xmlns:a16="http://schemas.microsoft.com/office/drawing/2014/main" id="{366FBA23-F160-C7C5-74E1-A3BA25343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5084763"/>
            <a:ext cx="2830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Die eben definierte </a:t>
            </a:r>
          </a:p>
          <a:p>
            <a:r>
              <a:rPr lang="de-DE" altLang="de-DE"/>
              <a:t>Riemann-Summe </a:t>
            </a:r>
          </a:p>
        </p:txBody>
      </p:sp>
      <p:sp>
        <p:nvSpPr>
          <p:cNvPr id="80917" name="Text Box 21">
            <a:extLst>
              <a:ext uri="{FF2B5EF4-FFF2-40B4-BE49-F238E27FC236}">
                <a16:creationId xmlns:a16="http://schemas.microsoft.com/office/drawing/2014/main" id="{C8A2A30E-D0C6-0E77-5433-00D655E83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5805488"/>
            <a:ext cx="822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liegt sicher zwischen der Untersumme und der Obersumme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2078A869-376C-5795-771D-7CA33E5D6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ABBB0FB9-CAE1-3F6D-E963-8C620E41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13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6" grpId="0"/>
      <p:bldP spid="809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A9B65D5D-F90B-8420-B292-07FA24E579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6624637" cy="647700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800"/>
              <a:t>Riemannsche Summen in der Lehre</a:t>
            </a:r>
            <a:endParaRPr lang="de-DE" altLang="de-DE" sz="2000"/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1DAFD73B-61FC-66C2-3AFB-E40C61E7C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8964" name="Object 4">
            <a:extLst>
              <a:ext uri="{FF2B5EF4-FFF2-40B4-BE49-F238E27FC236}">
                <a16:creationId xmlns:a16="http://schemas.microsoft.com/office/drawing/2014/main" id="{86141022-8F62-34C6-D8D0-293E5E2652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6" name="Rectangle 6">
            <a:extLst>
              <a:ext uri="{FF2B5EF4-FFF2-40B4-BE49-F238E27FC236}">
                <a16:creationId xmlns:a16="http://schemas.microsoft.com/office/drawing/2014/main" id="{B7BBA7D1-6F82-6800-F03E-D19AA7C1E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8967" name="Rectangle 7">
            <a:extLst>
              <a:ext uri="{FF2B5EF4-FFF2-40B4-BE49-F238E27FC236}">
                <a16:creationId xmlns:a16="http://schemas.microsoft.com/office/drawing/2014/main" id="{612A897C-6E70-2D33-9EDA-359AE6794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8968" name="Rectangle 8">
            <a:extLst>
              <a:ext uri="{FF2B5EF4-FFF2-40B4-BE49-F238E27FC236}">
                <a16:creationId xmlns:a16="http://schemas.microsoft.com/office/drawing/2014/main" id="{1D8E6FD4-C1D9-DCAD-161B-74C1EA9C0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8969" name="Rectangle 9">
            <a:extLst>
              <a:ext uri="{FF2B5EF4-FFF2-40B4-BE49-F238E27FC236}">
                <a16:creationId xmlns:a16="http://schemas.microsoft.com/office/drawing/2014/main" id="{82828340-08DC-C0F6-AE11-3E1D5290C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8970" name="Rectangle 10">
            <a:extLst>
              <a:ext uri="{FF2B5EF4-FFF2-40B4-BE49-F238E27FC236}">
                <a16:creationId xmlns:a16="http://schemas.microsoft.com/office/drawing/2014/main" id="{DE4CA18A-DD50-FF6F-BF06-7A14EE5D5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68971" name="Picture 11">
            <a:hlinkClick r:id="rId5" action="ppaction://program"/>
            <a:extLst>
              <a:ext uri="{FF2B5EF4-FFF2-40B4-BE49-F238E27FC236}">
                <a16:creationId xmlns:a16="http://schemas.microsoft.com/office/drawing/2014/main" id="{E99F082C-BEF0-3539-3497-274717C61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196975"/>
            <a:ext cx="1058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74" name="Text Box 14">
            <a:hlinkClick r:id="rId5" action="ppaction://program"/>
            <a:extLst>
              <a:ext uri="{FF2B5EF4-FFF2-40B4-BE49-F238E27FC236}">
                <a16:creationId xmlns:a16="http://schemas.microsoft.com/office/drawing/2014/main" id="{72ACFE17-5C52-38D0-703F-2C775098B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1196975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MuPAD</a:t>
            </a:r>
          </a:p>
        </p:txBody>
      </p:sp>
      <p:sp>
        <p:nvSpPr>
          <p:cNvPr id="168979" name="Text Box 19">
            <a:extLst>
              <a:ext uri="{FF2B5EF4-FFF2-40B4-BE49-F238E27FC236}">
                <a16:creationId xmlns:a16="http://schemas.microsoft.com/office/drawing/2014/main" id="{DE54C750-1029-ACA7-1871-630179062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005263"/>
            <a:ext cx="6696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/>
              <a:t>Strebt sie keinem Wert zu, ist  die Funktion nicht Riemann-integrierbar.</a:t>
            </a:r>
            <a:r>
              <a:rPr lang="de-DE" altLang="de-DE"/>
              <a:t> </a:t>
            </a:r>
          </a:p>
        </p:txBody>
      </p:sp>
      <p:pic>
        <p:nvPicPr>
          <p:cNvPr id="168980" name="Picture 20">
            <a:extLst>
              <a:ext uri="{FF2B5EF4-FFF2-40B4-BE49-F238E27FC236}">
                <a16:creationId xmlns:a16="http://schemas.microsoft.com/office/drawing/2014/main" id="{1BC9AE85-7F9C-0248-2D6E-032D559C5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25538"/>
            <a:ext cx="43243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81" name="Picture 21">
            <a:extLst>
              <a:ext uri="{FF2B5EF4-FFF2-40B4-BE49-F238E27FC236}">
                <a16:creationId xmlns:a16="http://schemas.microsoft.com/office/drawing/2014/main" id="{B05D5E6C-0EF9-40CC-C983-982E14C8D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2513"/>
            <a:ext cx="43243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82" name="Picture 22">
            <a:extLst>
              <a:ext uri="{FF2B5EF4-FFF2-40B4-BE49-F238E27FC236}">
                <a16:creationId xmlns:a16="http://schemas.microsoft.com/office/drawing/2014/main" id="{2D19BB60-60E6-E7D2-A129-28E2F2248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43243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83" name="Text Box 23">
            <a:extLst>
              <a:ext uri="{FF2B5EF4-FFF2-40B4-BE49-F238E27FC236}">
                <a16:creationId xmlns:a16="http://schemas.microsoft.com/office/drawing/2014/main" id="{C1D47A7E-A4F3-62EF-84EF-8EB7314C0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205038"/>
            <a:ext cx="31162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/>
              <a:t>Man bestimmt bei  fortschreitender Verfeinerung die Riemann-Summe.</a:t>
            </a:r>
          </a:p>
        </p:txBody>
      </p:sp>
      <p:sp>
        <p:nvSpPr>
          <p:cNvPr id="168984" name="Text Box 24">
            <a:extLst>
              <a:ext uri="{FF2B5EF4-FFF2-40B4-BE49-F238E27FC236}">
                <a16:creationId xmlns:a16="http://schemas.microsoft.com/office/drawing/2014/main" id="{5077373E-F1E1-C363-856A-C165632F4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797425"/>
            <a:ext cx="72723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/>
              <a:t>Strebt sie aber einem Wert zu,  muss man noch irgendwie absichern, dass derselbe Wert auch für alle anderen Zerlegungen und für alle Zwischenwert-Auswahlen Grenzwert der Riemann-Summe ist.</a:t>
            </a:r>
          </a:p>
        </p:txBody>
      </p:sp>
      <p:sp>
        <p:nvSpPr>
          <p:cNvPr id="168985" name="AutoShape 25">
            <a:extLst>
              <a:ext uri="{FF2B5EF4-FFF2-40B4-BE49-F238E27FC236}">
                <a16:creationId xmlns:a16="http://schemas.microsoft.com/office/drawing/2014/main" id="{8616BFAD-3C5C-73C7-DED1-B1DAFD70F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949950"/>
            <a:ext cx="4897437" cy="609600"/>
          </a:xfrm>
          <a:prstGeom prst="cloudCallout">
            <a:avLst>
              <a:gd name="adj1" fmla="val -48444"/>
              <a:gd name="adj2" fmla="val -89324"/>
            </a:avLst>
          </a:prstGeom>
          <a:solidFill>
            <a:srgbClr val="E0B9E1">
              <a:alpha val="5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/>
              <a:t>ein harter Anspruch!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E9814074-883F-999F-A1E5-809638C64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09E1DCC6-0084-5069-DA9E-B19C1C58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14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4" grpId="0"/>
      <p:bldP spid="1689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D9BD129F-C7FB-1C51-6814-5353B15201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7488237" cy="647700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800"/>
              <a:t>Notwendiges und hinreichendes Kriterium</a:t>
            </a:r>
            <a:endParaRPr lang="de-DE" altLang="de-DE" sz="2000"/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F92D2DA0-E6B1-52FF-9953-ACAD61CB2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1012" name="Object 4">
            <a:extLst>
              <a:ext uri="{FF2B5EF4-FFF2-40B4-BE49-F238E27FC236}">
                <a16:creationId xmlns:a16="http://schemas.microsoft.com/office/drawing/2014/main" id="{CDB1C426-F3D8-8D5A-DD84-2432337759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4" name="Rectangle 6">
            <a:extLst>
              <a:ext uri="{FF2B5EF4-FFF2-40B4-BE49-F238E27FC236}">
                <a16:creationId xmlns:a16="http://schemas.microsoft.com/office/drawing/2014/main" id="{8DEC60EC-B3DA-9A35-6DA0-D4E71F038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1015" name="Rectangle 7">
            <a:extLst>
              <a:ext uri="{FF2B5EF4-FFF2-40B4-BE49-F238E27FC236}">
                <a16:creationId xmlns:a16="http://schemas.microsoft.com/office/drawing/2014/main" id="{80A155B7-2613-651C-95B6-A6E243D61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1016" name="Rectangle 8">
            <a:extLst>
              <a:ext uri="{FF2B5EF4-FFF2-40B4-BE49-F238E27FC236}">
                <a16:creationId xmlns:a16="http://schemas.microsoft.com/office/drawing/2014/main" id="{D07EF268-8BCB-150B-C893-6EAC32CC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1017" name="Rectangle 9">
            <a:extLst>
              <a:ext uri="{FF2B5EF4-FFF2-40B4-BE49-F238E27FC236}">
                <a16:creationId xmlns:a16="http://schemas.microsoft.com/office/drawing/2014/main" id="{C3D68ECF-3413-5F22-7CBC-7C3DCDD34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1018" name="Rectangle 10">
            <a:extLst>
              <a:ext uri="{FF2B5EF4-FFF2-40B4-BE49-F238E27FC236}">
                <a16:creationId xmlns:a16="http://schemas.microsoft.com/office/drawing/2014/main" id="{520C2BFA-2504-FF74-B806-98D59B0CD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71023" name="Picture 15">
            <a:extLst>
              <a:ext uri="{FF2B5EF4-FFF2-40B4-BE49-F238E27FC236}">
                <a16:creationId xmlns:a16="http://schemas.microsoft.com/office/drawing/2014/main" id="{65E7991D-1F16-CBD9-5F13-AD6C732F6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84538"/>
            <a:ext cx="40671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025" name="Text Box 17">
            <a:extLst>
              <a:ext uri="{FF2B5EF4-FFF2-40B4-BE49-F238E27FC236}">
                <a16:creationId xmlns:a16="http://schemas.microsoft.com/office/drawing/2014/main" id="{16BE3B7E-2C28-ADF9-0BF7-C0BA7727F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581525"/>
            <a:ext cx="36718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/>
              <a:t>die hier gelb sichtbaren Rechtecke sind zusammen gerade der Unterschied zwischen Obersumme  und Untersumme.</a:t>
            </a:r>
          </a:p>
        </p:txBody>
      </p:sp>
      <p:pic>
        <p:nvPicPr>
          <p:cNvPr id="171026" name="Picture 18">
            <a:extLst>
              <a:ext uri="{FF2B5EF4-FFF2-40B4-BE49-F238E27FC236}">
                <a16:creationId xmlns:a16="http://schemas.microsoft.com/office/drawing/2014/main" id="{2120450E-122A-FA0E-E72C-C94DA4AA7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736123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027" name="Text Box 19">
            <a:extLst>
              <a:ext uri="{FF2B5EF4-FFF2-40B4-BE49-F238E27FC236}">
                <a16:creationId xmlns:a16="http://schemas.microsoft.com/office/drawing/2014/main" id="{E78B8B96-57B1-013A-050A-18ECECBA4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789363"/>
            <a:ext cx="3600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/>
              <a:t>die größte Schwankung  jedem Streifen....</a:t>
            </a:r>
          </a:p>
        </p:txBody>
      </p:sp>
      <p:sp>
        <p:nvSpPr>
          <p:cNvPr id="171028" name="Text Box 20">
            <a:extLst>
              <a:ext uri="{FF2B5EF4-FFF2-40B4-BE49-F238E27FC236}">
                <a16:creationId xmlns:a16="http://schemas.microsoft.com/office/drawing/2014/main" id="{01862478-89E4-B854-1353-F030E48F9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196975"/>
            <a:ext cx="6459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Bei gegebener Zerlegung betrachtet Riemann: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CC139CE1-E37E-7FEE-159B-692D8FF0A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84D0D3A7-603F-10AE-5773-323F38C6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15</a:t>
            </a:fld>
            <a:endParaRPr lang="de-DE" alt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F208F566-06DC-28EA-DB5A-363704353F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7488237" cy="647700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800"/>
              <a:t>Notwendiges und hinreichendes Kriterium</a:t>
            </a:r>
            <a:endParaRPr lang="de-DE" altLang="de-DE" sz="2000"/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5445AA60-7DB5-3C95-E637-43159D3A2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3060" name="Object 4">
            <a:extLst>
              <a:ext uri="{FF2B5EF4-FFF2-40B4-BE49-F238E27FC236}">
                <a16:creationId xmlns:a16="http://schemas.microsoft.com/office/drawing/2014/main" id="{BC871366-CFEA-8BCC-F0C2-5F176F991C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2" name="Rectangle 6">
            <a:extLst>
              <a:ext uri="{FF2B5EF4-FFF2-40B4-BE49-F238E27FC236}">
                <a16:creationId xmlns:a16="http://schemas.microsoft.com/office/drawing/2014/main" id="{BE962C3E-24F2-FB99-73C4-0607F99B3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3063" name="Rectangle 7">
            <a:extLst>
              <a:ext uri="{FF2B5EF4-FFF2-40B4-BE49-F238E27FC236}">
                <a16:creationId xmlns:a16="http://schemas.microsoft.com/office/drawing/2014/main" id="{32EE7876-623A-6505-B66A-989B97F7C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3064" name="Rectangle 8">
            <a:extLst>
              <a:ext uri="{FF2B5EF4-FFF2-40B4-BE49-F238E27FC236}">
                <a16:creationId xmlns:a16="http://schemas.microsoft.com/office/drawing/2014/main" id="{BEEBA55F-C296-09E4-0DA4-AE5DA4372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3065" name="Rectangle 9">
            <a:extLst>
              <a:ext uri="{FF2B5EF4-FFF2-40B4-BE49-F238E27FC236}">
                <a16:creationId xmlns:a16="http://schemas.microsoft.com/office/drawing/2014/main" id="{EA10665C-EEEA-1B26-E1C2-C5A630AF3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3066" name="Rectangle 10">
            <a:extLst>
              <a:ext uri="{FF2B5EF4-FFF2-40B4-BE49-F238E27FC236}">
                <a16:creationId xmlns:a16="http://schemas.microsoft.com/office/drawing/2014/main" id="{D2CD3B7B-BE01-3316-DC54-0451BBBB4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73067" name="Picture 11">
            <a:extLst>
              <a:ext uri="{FF2B5EF4-FFF2-40B4-BE49-F238E27FC236}">
                <a16:creationId xmlns:a16="http://schemas.microsoft.com/office/drawing/2014/main" id="{79E68E2F-3E76-8DA6-27D4-2FB7E86E4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84538"/>
            <a:ext cx="40671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3068" name="Text Box 12">
            <a:extLst>
              <a:ext uri="{FF2B5EF4-FFF2-40B4-BE49-F238E27FC236}">
                <a16:creationId xmlns:a16="http://schemas.microsoft.com/office/drawing/2014/main" id="{61DB75E0-607E-AFB2-A8FE-C917911A4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781300"/>
            <a:ext cx="36718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/>
              <a:t>Liegen aber (endliche) Sprünge vor, wird die Flächengröße durch kleine Breite der Rechtecke unter jede Schranke gedrückt.</a:t>
            </a:r>
          </a:p>
        </p:txBody>
      </p:sp>
      <p:sp>
        <p:nvSpPr>
          <p:cNvPr id="173070" name="Text Box 14">
            <a:extLst>
              <a:ext uri="{FF2B5EF4-FFF2-40B4-BE49-F238E27FC236}">
                <a16:creationId xmlns:a16="http://schemas.microsoft.com/office/drawing/2014/main" id="{13DF619D-873C-21B2-1BB0-E5A7DE3C7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349500"/>
            <a:ext cx="7489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/>
              <a:t>Bei stetigen Funktionen werden auch die Höhen der gelben Rechtecke beliebig klein. </a:t>
            </a:r>
          </a:p>
        </p:txBody>
      </p:sp>
      <p:sp>
        <p:nvSpPr>
          <p:cNvPr id="173071" name="Text Box 15">
            <a:extLst>
              <a:ext uri="{FF2B5EF4-FFF2-40B4-BE49-F238E27FC236}">
                <a16:creationId xmlns:a16="http://schemas.microsoft.com/office/drawing/2014/main" id="{474BB8A2-CFAF-1A11-7963-99315659C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196975"/>
            <a:ext cx="7488237" cy="1073150"/>
          </a:xfrm>
          <a:prstGeom prst="rect">
            <a:avLst/>
          </a:prstGeom>
          <a:noFill/>
          <a:ln w="66675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/>
              <a:t>f sei beschränkt, dann gilt: Das Integral existiert genau dann, wenn sich der Unterschied der Ober und Untersummen durch Verfeinerung der Zerlegung unter jede Schranke drücken lässt.</a:t>
            </a:r>
          </a:p>
        </p:txBody>
      </p:sp>
      <p:sp>
        <p:nvSpPr>
          <p:cNvPr id="173072" name="AutoShape 16">
            <a:extLst>
              <a:ext uri="{FF2B5EF4-FFF2-40B4-BE49-F238E27FC236}">
                <a16:creationId xmlns:a16="http://schemas.microsoft.com/office/drawing/2014/main" id="{CDB11F9C-BACE-AA4A-627B-AA6507CCF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157788"/>
            <a:ext cx="3671887" cy="1223962"/>
          </a:xfrm>
          <a:prstGeom prst="horizontalScroll">
            <a:avLst>
              <a:gd name="adj" fmla="val 12500"/>
            </a:avLst>
          </a:prstGeom>
          <a:solidFill>
            <a:srgbClr val="E0B9E1">
              <a:alpha val="5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/>
              <a:t>Riemannsche Ober- </a:t>
            </a:r>
          </a:p>
          <a:p>
            <a:pPr algn="ctr"/>
            <a:r>
              <a:rPr lang="de-DE" altLang="de-DE"/>
              <a:t>und Untersummen </a:t>
            </a:r>
          </a:p>
        </p:txBody>
      </p:sp>
      <p:sp>
        <p:nvSpPr>
          <p:cNvPr id="173073" name="Text Box 17">
            <a:extLst>
              <a:ext uri="{FF2B5EF4-FFF2-40B4-BE49-F238E27FC236}">
                <a16:creationId xmlns:a16="http://schemas.microsoft.com/office/drawing/2014/main" id="{CCC0832D-3810-5AA3-EB42-83A79449F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508500"/>
            <a:ext cx="3598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Also ist es nun doch gerechtfertigt zu sagen:</a:t>
            </a:r>
          </a:p>
        </p:txBody>
      </p:sp>
      <p:sp>
        <p:nvSpPr>
          <p:cNvPr id="173074" name="Text Box 18">
            <a:extLst>
              <a:ext uri="{FF2B5EF4-FFF2-40B4-BE49-F238E27FC236}">
                <a16:creationId xmlns:a16="http://schemas.microsoft.com/office/drawing/2014/main" id="{359ED1CE-E2C6-6F90-660E-CECD1BD93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6092825"/>
            <a:ext cx="2879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1"/>
              <a:t>eigentlich beliebiege Zerlegung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52F1C825-D365-36B1-813A-A4C6B562F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06812458-65FC-0E78-523A-2FA6E2C87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16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8" grpId="0"/>
      <p:bldP spid="173070" grpId="0"/>
      <p:bldP spid="173072" grpId="0" animBg="1"/>
      <p:bldP spid="1730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15" name="Picture 23">
            <a:extLst>
              <a:ext uri="{FF2B5EF4-FFF2-40B4-BE49-F238E27FC236}">
                <a16:creationId xmlns:a16="http://schemas.microsoft.com/office/drawing/2014/main" id="{8F0AC1FB-00BE-B4E1-4A17-69EC66DFD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13100"/>
            <a:ext cx="43243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4" name="Rectangle 2">
            <a:extLst>
              <a:ext uri="{FF2B5EF4-FFF2-40B4-BE49-F238E27FC236}">
                <a16:creationId xmlns:a16="http://schemas.microsoft.com/office/drawing/2014/main" id="{6B70B764-943C-4B1C-0EAD-80C5A09F6A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7200900" cy="647700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800"/>
              <a:t> Besondere Funktionen vom Dirichlet-Typ</a:t>
            </a:r>
            <a:endParaRPr lang="de-DE" altLang="de-DE" sz="2000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FB390CFE-639F-9B9D-0DC5-C7A16433F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4996" name="Object 4">
            <a:extLst>
              <a:ext uri="{FF2B5EF4-FFF2-40B4-BE49-F238E27FC236}">
                <a16:creationId xmlns:a16="http://schemas.microsoft.com/office/drawing/2014/main" id="{9EF3BAF0-C7D2-DA61-16CE-F63CCB55F8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647700" progId="Equation.DSMT4">
                  <p:embed/>
                </p:oleObj>
              </mc:Choice>
              <mc:Fallback>
                <p:oleObj name="Equation" r:id="rId4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8" name="Rectangle 6">
            <a:extLst>
              <a:ext uri="{FF2B5EF4-FFF2-40B4-BE49-F238E27FC236}">
                <a16:creationId xmlns:a16="http://schemas.microsoft.com/office/drawing/2014/main" id="{FB697ECC-793C-2444-F61B-1A6750706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3EFB0EA1-FD91-AC0C-3B07-D7ED11390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5000" name="Rectangle 8">
            <a:extLst>
              <a:ext uri="{FF2B5EF4-FFF2-40B4-BE49-F238E27FC236}">
                <a16:creationId xmlns:a16="http://schemas.microsoft.com/office/drawing/2014/main" id="{8616B91C-0E52-D609-9279-51443A399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5001" name="Rectangle 9">
            <a:extLst>
              <a:ext uri="{FF2B5EF4-FFF2-40B4-BE49-F238E27FC236}">
                <a16:creationId xmlns:a16="http://schemas.microsoft.com/office/drawing/2014/main" id="{50C344C5-6708-000F-806F-9B51EB59E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5002" name="Rectangle 10">
            <a:extLst>
              <a:ext uri="{FF2B5EF4-FFF2-40B4-BE49-F238E27FC236}">
                <a16:creationId xmlns:a16="http://schemas.microsoft.com/office/drawing/2014/main" id="{FCC46AD9-3E35-2C3C-E71A-7EC6B7C72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85003" name="Picture 11">
            <a:hlinkClick r:id="rId6" action="ppaction://program"/>
            <a:extLst>
              <a:ext uri="{FF2B5EF4-FFF2-40B4-BE49-F238E27FC236}">
                <a16:creationId xmlns:a16="http://schemas.microsoft.com/office/drawing/2014/main" id="{16619FF1-5935-AD6C-EE29-7CAFD28C8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196975"/>
            <a:ext cx="1058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06" name="Text Box 14">
            <a:hlinkClick r:id="rId6" action="ppaction://program"/>
            <a:extLst>
              <a:ext uri="{FF2B5EF4-FFF2-40B4-BE49-F238E27FC236}">
                <a16:creationId xmlns:a16="http://schemas.microsoft.com/office/drawing/2014/main" id="{882334EA-BF79-6AD2-465F-80F0E133E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1484313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MuPAD</a:t>
            </a:r>
          </a:p>
        </p:txBody>
      </p:sp>
      <p:pic>
        <p:nvPicPr>
          <p:cNvPr id="85012" name="Picture 20">
            <a:extLst>
              <a:ext uri="{FF2B5EF4-FFF2-40B4-BE49-F238E27FC236}">
                <a16:creationId xmlns:a16="http://schemas.microsoft.com/office/drawing/2014/main" id="{90E81065-7CF5-9168-62FC-8A69C3AA4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84538"/>
            <a:ext cx="43243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14" name="Rectangle 22">
            <a:extLst>
              <a:ext uri="{FF2B5EF4-FFF2-40B4-BE49-F238E27FC236}">
                <a16:creationId xmlns:a16="http://schemas.microsoft.com/office/drawing/2014/main" id="{0B8C0EF6-0B79-065C-7AF8-3E0783E30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5013" name="Object 21">
            <a:extLst>
              <a:ext uri="{FF2B5EF4-FFF2-40B4-BE49-F238E27FC236}">
                <a16:creationId xmlns:a16="http://schemas.microsoft.com/office/drawing/2014/main" id="{E9E36496-2869-BD8E-A15F-3535435029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1268413"/>
          <a:ext cx="5616575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98800" imgH="800100" progId="Equation.DSMT4">
                  <p:embed/>
                </p:oleObj>
              </mc:Choice>
              <mc:Fallback>
                <p:oleObj name="Equation" r:id="rId9" imgW="3098800" imgH="8001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268413"/>
                        <a:ext cx="5616575" cy="145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16" name="Text Box 24">
            <a:extLst>
              <a:ext uri="{FF2B5EF4-FFF2-40B4-BE49-F238E27FC236}">
                <a16:creationId xmlns:a16="http://schemas.microsoft.com/office/drawing/2014/main" id="{37364FFD-996B-89AF-5AE5-E53845D8337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149850" y="2997200"/>
            <a:ext cx="36718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/>
              <a:t>Die Funktion ist an allen rationalen Stellen unstetig und an allen irrationalen Stellen stetig.</a:t>
            </a:r>
          </a:p>
        </p:txBody>
      </p:sp>
      <p:sp>
        <p:nvSpPr>
          <p:cNvPr id="85017" name="Text Box 25">
            <a:extLst>
              <a:ext uri="{FF2B5EF4-FFF2-40B4-BE49-F238E27FC236}">
                <a16:creationId xmlns:a16="http://schemas.microsoft.com/office/drawing/2014/main" id="{8150B243-3C74-C92D-A151-EDFC9FB80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652963"/>
            <a:ext cx="3240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800"/>
              <a:t>Für das letztere gibt Hischer (-&gt;Lit.) ein schlauen Beweis.</a:t>
            </a:r>
          </a:p>
        </p:txBody>
      </p:sp>
      <p:sp>
        <p:nvSpPr>
          <p:cNvPr id="85019" name="AutoShape 27">
            <a:extLst>
              <a:ext uri="{FF2B5EF4-FFF2-40B4-BE49-F238E27FC236}">
                <a16:creationId xmlns:a16="http://schemas.microsoft.com/office/drawing/2014/main" id="{E1B109FD-9CD6-A55A-34F7-3FFD773F0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5373688"/>
            <a:ext cx="3529012" cy="1008062"/>
          </a:xfrm>
          <a:prstGeom prst="horizontalScroll">
            <a:avLst>
              <a:gd name="adj" fmla="val 12500"/>
            </a:avLst>
          </a:prstGeom>
          <a:solidFill>
            <a:srgbClr val="E0B9E1">
              <a:alpha val="61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de-DE" altLang="de-DE"/>
              <a:t>Riemann-integrierbar.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DFA506FA-C220-C6C7-B9AF-A007B3A65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F9CA08D7-7433-8AD0-65DE-EEFFB8A01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17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6" grpId="0"/>
      <p:bldP spid="85017" grpId="0"/>
      <p:bldP spid="8501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24" name="Picture 20">
            <a:extLst>
              <a:ext uri="{FF2B5EF4-FFF2-40B4-BE49-F238E27FC236}">
                <a16:creationId xmlns:a16="http://schemas.microsoft.com/office/drawing/2014/main" id="{9F1F4E8C-1F69-D31C-37C1-122EE5B70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84538"/>
            <a:ext cx="43243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5107" name="Rectangle 3">
            <a:extLst>
              <a:ext uri="{FF2B5EF4-FFF2-40B4-BE49-F238E27FC236}">
                <a16:creationId xmlns:a16="http://schemas.microsoft.com/office/drawing/2014/main" id="{D3B20720-007D-9433-79C1-DAA4FD6419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7200900" cy="647700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800"/>
              <a:t> Satz, hinreichendes Kriterium</a:t>
            </a:r>
            <a:endParaRPr lang="de-DE" altLang="de-DE" sz="2000"/>
          </a:p>
        </p:txBody>
      </p:sp>
      <p:sp>
        <p:nvSpPr>
          <p:cNvPr id="175108" name="Rectangle 4">
            <a:extLst>
              <a:ext uri="{FF2B5EF4-FFF2-40B4-BE49-F238E27FC236}">
                <a16:creationId xmlns:a16="http://schemas.microsoft.com/office/drawing/2014/main" id="{8C154E84-D112-4579-5CFF-2B0C71E2C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5109" name="Object 5">
            <a:extLst>
              <a:ext uri="{FF2B5EF4-FFF2-40B4-BE49-F238E27FC236}">
                <a16:creationId xmlns:a16="http://schemas.microsoft.com/office/drawing/2014/main" id="{96CF3196-F755-C9EF-434E-D0FD9E31C9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647700" progId="Equation.DSMT4">
                  <p:embed/>
                </p:oleObj>
              </mc:Choice>
              <mc:Fallback>
                <p:oleObj name="Equation" r:id="rId4" imgW="228600" imgH="647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11" name="Rectangle 7">
            <a:extLst>
              <a:ext uri="{FF2B5EF4-FFF2-40B4-BE49-F238E27FC236}">
                <a16:creationId xmlns:a16="http://schemas.microsoft.com/office/drawing/2014/main" id="{601BDEA2-B41D-1D72-D91C-104E0C464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5112" name="Rectangle 8">
            <a:extLst>
              <a:ext uri="{FF2B5EF4-FFF2-40B4-BE49-F238E27FC236}">
                <a16:creationId xmlns:a16="http://schemas.microsoft.com/office/drawing/2014/main" id="{F9CF7816-4209-1D35-1D20-6C3910448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5113" name="Rectangle 9">
            <a:extLst>
              <a:ext uri="{FF2B5EF4-FFF2-40B4-BE49-F238E27FC236}">
                <a16:creationId xmlns:a16="http://schemas.microsoft.com/office/drawing/2014/main" id="{2E0C54AF-24C3-CADE-0541-E91224FB2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5114" name="Rectangle 10">
            <a:extLst>
              <a:ext uri="{FF2B5EF4-FFF2-40B4-BE49-F238E27FC236}">
                <a16:creationId xmlns:a16="http://schemas.microsoft.com/office/drawing/2014/main" id="{A532355C-7FD6-DBAD-C432-92A2D6222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5115" name="Rectangle 11">
            <a:extLst>
              <a:ext uri="{FF2B5EF4-FFF2-40B4-BE49-F238E27FC236}">
                <a16:creationId xmlns:a16="http://schemas.microsoft.com/office/drawing/2014/main" id="{DFA57407-967C-A91D-B8A3-914C87CB2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5119" name="Rectangle 15">
            <a:extLst>
              <a:ext uri="{FF2B5EF4-FFF2-40B4-BE49-F238E27FC236}">
                <a16:creationId xmlns:a16="http://schemas.microsoft.com/office/drawing/2014/main" id="{1E6B9CD0-0758-689F-7D54-4C211C220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5123" name="AutoShape 19">
            <a:extLst>
              <a:ext uri="{FF2B5EF4-FFF2-40B4-BE49-F238E27FC236}">
                <a16:creationId xmlns:a16="http://schemas.microsoft.com/office/drawing/2014/main" id="{18381A3A-76EB-16E3-3C88-09714BCA8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5373688"/>
            <a:ext cx="3529012" cy="1008062"/>
          </a:xfrm>
          <a:prstGeom prst="horizontalScroll">
            <a:avLst>
              <a:gd name="adj" fmla="val 12500"/>
            </a:avLst>
          </a:prstGeom>
          <a:solidFill>
            <a:srgbClr val="E0B9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de-DE" altLang="de-DE"/>
              <a:t>Riemann-integrierbar.</a:t>
            </a:r>
          </a:p>
        </p:txBody>
      </p:sp>
      <p:sp>
        <p:nvSpPr>
          <p:cNvPr id="175125" name="Text Box 21">
            <a:extLst>
              <a:ext uri="{FF2B5EF4-FFF2-40B4-BE49-F238E27FC236}">
                <a16:creationId xmlns:a16="http://schemas.microsoft.com/office/drawing/2014/main" id="{F533987E-0D78-FF93-F70A-774DA00C2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341438"/>
            <a:ext cx="4751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Das mündet in dem Satz: </a:t>
            </a:r>
          </a:p>
        </p:txBody>
      </p:sp>
      <p:sp>
        <p:nvSpPr>
          <p:cNvPr id="175126" name="Text Box 22">
            <a:extLst>
              <a:ext uri="{FF2B5EF4-FFF2-40B4-BE49-F238E27FC236}">
                <a16:creationId xmlns:a16="http://schemas.microsoft.com/office/drawing/2014/main" id="{2E75959E-14C1-3BCD-398F-D35434C18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989138"/>
            <a:ext cx="7005638" cy="1254125"/>
          </a:xfrm>
          <a:prstGeom prst="rect">
            <a:avLst/>
          </a:prstGeom>
          <a:noFill/>
          <a:ln w="66675" cmpd="thinThick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/>
              <a:t>Ist f beschränkt und die Menge der Unstetigkeitsstellen vom Maße 0, dann ist f Riemann-integrierbar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1EA99E5E-8C7B-3F80-F91E-3542FF7BA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97A9567D-CEB6-E853-9766-6197053C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18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23" grpId="1" animBg="1"/>
      <p:bldP spid="1751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19" name="Picture 19">
            <a:extLst>
              <a:ext uri="{FF2B5EF4-FFF2-40B4-BE49-F238E27FC236}">
                <a16:creationId xmlns:a16="http://schemas.microsoft.com/office/drawing/2014/main" id="{5911C39F-850B-4A0D-1668-1BEF146C1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00438"/>
            <a:ext cx="43243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218" name="Picture 18">
            <a:extLst>
              <a:ext uri="{FF2B5EF4-FFF2-40B4-BE49-F238E27FC236}">
                <a16:creationId xmlns:a16="http://schemas.microsoft.com/office/drawing/2014/main" id="{64B0FFE7-FBC6-43ED-21ED-637BEFCB6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500438"/>
            <a:ext cx="43243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2" name="Rectangle 2">
            <a:extLst>
              <a:ext uri="{FF2B5EF4-FFF2-40B4-BE49-F238E27FC236}">
                <a16:creationId xmlns:a16="http://schemas.microsoft.com/office/drawing/2014/main" id="{597D156A-2C25-881A-D77B-52BB68186E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6624637" cy="647700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800"/>
              <a:t>Was das Riemann-Integral leistet</a:t>
            </a:r>
            <a:endParaRPr lang="de-DE" altLang="de-DE" sz="2000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AB0BC63C-23FA-D282-C679-A5AB57381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9204" name="Object 4">
            <a:extLst>
              <a:ext uri="{FF2B5EF4-FFF2-40B4-BE49-F238E27FC236}">
                <a16:creationId xmlns:a16="http://schemas.microsoft.com/office/drawing/2014/main" id="{A7FE841B-FD45-506A-52D0-2B9C36D5AA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" imgH="647700" progId="Equation.DSMT4">
                  <p:embed/>
                </p:oleObj>
              </mc:Choice>
              <mc:Fallback>
                <p:oleObj name="Equation" r:id="rId5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6" name="Rectangle 6">
            <a:extLst>
              <a:ext uri="{FF2B5EF4-FFF2-40B4-BE49-F238E27FC236}">
                <a16:creationId xmlns:a16="http://schemas.microsoft.com/office/drawing/2014/main" id="{F9112F5D-E6E4-BC4B-76E2-5A51A020E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9207" name="Rectangle 7">
            <a:extLst>
              <a:ext uri="{FF2B5EF4-FFF2-40B4-BE49-F238E27FC236}">
                <a16:creationId xmlns:a16="http://schemas.microsoft.com/office/drawing/2014/main" id="{45CFE471-B8FA-64F7-CD75-05CBBEA77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9208" name="Rectangle 8">
            <a:extLst>
              <a:ext uri="{FF2B5EF4-FFF2-40B4-BE49-F238E27FC236}">
                <a16:creationId xmlns:a16="http://schemas.microsoft.com/office/drawing/2014/main" id="{9A8C0E13-443F-1740-5AE4-AD00B448E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9209" name="Rectangle 9">
            <a:extLst>
              <a:ext uri="{FF2B5EF4-FFF2-40B4-BE49-F238E27FC236}">
                <a16:creationId xmlns:a16="http://schemas.microsoft.com/office/drawing/2014/main" id="{7792646B-0E65-A01C-C259-E2866DCF9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79211" name="Picture 11">
            <a:hlinkClick r:id="rId7" action="ppaction://program"/>
            <a:extLst>
              <a:ext uri="{FF2B5EF4-FFF2-40B4-BE49-F238E27FC236}">
                <a16:creationId xmlns:a16="http://schemas.microsoft.com/office/drawing/2014/main" id="{40A65D3B-F04A-40C5-0742-4834C553C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868863"/>
            <a:ext cx="105886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212" name="Picture 12">
            <a:hlinkClick r:id="rId9" action="ppaction://program"/>
            <a:extLst>
              <a:ext uri="{FF2B5EF4-FFF2-40B4-BE49-F238E27FC236}">
                <a16:creationId xmlns:a16="http://schemas.microsoft.com/office/drawing/2014/main" id="{407382F9-0C43-B141-4285-32FB9DFF6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565400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13" name="Text Box 13">
            <a:hlinkClick r:id="rId11" action="ppaction://program"/>
            <a:extLst>
              <a:ext uri="{FF2B5EF4-FFF2-40B4-BE49-F238E27FC236}">
                <a16:creationId xmlns:a16="http://schemas.microsoft.com/office/drawing/2014/main" id="{F7155536-573B-9154-3053-45FEE13BB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789363"/>
            <a:ext cx="1608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GeoGebra</a:t>
            </a:r>
          </a:p>
        </p:txBody>
      </p:sp>
      <p:sp>
        <p:nvSpPr>
          <p:cNvPr id="179214" name="Text Box 14">
            <a:hlinkClick r:id="rId12" action="ppaction://program"/>
            <a:extLst>
              <a:ext uri="{FF2B5EF4-FFF2-40B4-BE49-F238E27FC236}">
                <a16:creationId xmlns:a16="http://schemas.microsoft.com/office/drawing/2014/main" id="{4409A459-8477-B1F1-DCF9-DC05D525B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292600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MuPAD</a:t>
            </a:r>
          </a:p>
        </p:txBody>
      </p:sp>
      <p:sp>
        <p:nvSpPr>
          <p:cNvPr id="179215" name="Text Box 15">
            <a:extLst>
              <a:ext uri="{FF2B5EF4-FFF2-40B4-BE49-F238E27FC236}">
                <a16:creationId xmlns:a16="http://schemas.microsoft.com/office/drawing/2014/main" id="{68E53909-0D8E-D123-D8D1-884D32ECA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268413"/>
            <a:ext cx="77057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/>
              <a:t>Zitat: „...Da diese Funktionen noch nirgends betrachtet sind, wird es gut sein, von einem bestimmten Beispiele auszugehen.“</a:t>
            </a:r>
          </a:p>
        </p:txBody>
      </p:sp>
      <p:sp>
        <p:nvSpPr>
          <p:cNvPr id="179217" name="Rectangle 17">
            <a:extLst>
              <a:ext uri="{FF2B5EF4-FFF2-40B4-BE49-F238E27FC236}">
                <a16:creationId xmlns:a16="http://schemas.microsoft.com/office/drawing/2014/main" id="{E22C411B-1BA2-CB8C-E997-931EA57BC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9216" name="Object 16">
            <a:extLst>
              <a:ext uri="{FF2B5EF4-FFF2-40B4-BE49-F238E27FC236}">
                <a16:creationId xmlns:a16="http://schemas.microsoft.com/office/drawing/2014/main" id="{10BD450D-CC9A-AF54-6FE6-85AAB4D3EC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1989138"/>
          <a:ext cx="4321175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55800" imgH="596900" progId="Equation.DSMT4">
                  <p:embed/>
                </p:oleObj>
              </mc:Choice>
              <mc:Fallback>
                <p:oleObj name="Equation" r:id="rId13" imgW="1955800" imgH="5969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989138"/>
                        <a:ext cx="4321175" cy="132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20" name="AutoShape 20">
            <a:extLst>
              <a:ext uri="{FF2B5EF4-FFF2-40B4-BE49-F238E27FC236}">
                <a16:creationId xmlns:a16="http://schemas.microsoft.com/office/drawing/2014/main" id="{0D70030A-3B7B-73CA-350C-DF524F087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3284538"/>
            <a:ext cx="2808288" cy="719137"/>
          </a:xfrm>
          <a:prstGeom prst="horizontalScroll">
            <a:avLst>
              <a:gd name="adj" fmla="val 12500"/>
            </a:avLst>
          </a:prstGeom>
          <a:solidFill>
            <a:srgbClr val="E0B9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de-DE" altLang="de-DE" sz="2000"/>
              <a:t>Riemann-integrierbar.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4EA7CB83-F7E5-28C4-0E89-93F09BE12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C9187F3F-F1D3-F969-1036-A3D3D36C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19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9FD580CF-8447-35A5-8612-6575EC125C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6375" y="404813"/>
            <a:ext cx="6624638" cy="1470025"/>
          </a:xfrm>
        </p:spPr>
        <p:txBody>
          <a:bodyPr anchor="ctr"/>
          <a:lstStyle/>
          <a:p>
            <a:r>
              <a:rPr lang="de-DE" altLang="de-DE" sz="4400"/>
              <a:t>Riemanns Integralbegriff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5EDF268B-ADCC-C779-47B1-FFEE92F6C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4757" name="Object 5">
            <a:extLst>
              <a:ext uri="{FF2B5EF4-FFF2-40B4-BE49-F238E27FC236}">
                <a16:creationId xmlns:a16="http://schemas.microsoft.com/office/drawing/2014/main" id="{9E733D22-F7A5-57F5-276D-20F767E8C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1" name="Text Box 9">
            <a:extLst>
              <a:ext uri="{FF2B5EF4-FFF2-40B4-BE49-F238E27FC236}">
                <a16:creationId xmlns:a16="http://schemas.microsoft.com/office/drawing/2014/main" id="{FCC64603-58EC-033C-D03B-D9C544EDE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628775"/>
            <a:ext cx="65532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de-DE" altLang="de-DE" sz="2800"/>
              <a:t> Was war der Anlass für seine</a:t>
            </a:r>
            <a:br>
              <a:rPr lang="de-DE" altLang="de-DE" sz="2800"/>
            </a:br>
            <a:r>
              <a:rPr lang="de-DE" altLang="de-DE" sz="2800"/>
              <a:t>               Neudefinition des Integrals?</a:t>
            </a:r>
          </a:p>
          <a:p>
            <a:pPr>
              <a:buFontTx/>
              <a:buBlip>
                <a:blip r:embed="rId5"/>
              </a:buBlip>
            </a:pPr>
            <a:r>
              <a:rPr lang="de-DE" altLang="de-DE" sz="2800"/>
              <a:t> Wie hat er das Integral definiert?</a:t>
            </a:r>
          </a:p>
          <a:p>
            <a:pPr>
              <a:buFontTx/>
              <a:buBlip>
                <a:blip r:embed="rId5"/>
              </a:buBlip>
            </a:pPr>
            <a:r>
              <a:rPr lang="de-DE" altLang="de-DE" sz="2800"/>
              <a:t> Wie ist seine Definition in Schule </a:t>
            </a:r>
            <a:br>
              <a:rPr lang="de-DE" altLang="de-DE" sz="2800"/>
            </a:br>
            <a:r>
              <a:rPr lang="de-DE" altLang="de-DE" sz="2800"/>
              <a:t>              und in Software verwirklicht?</a:t>
            </a:r>
          </a:p>
          <a:p>
            <a:pPr>
              <a:buFontTx/>
              <a:buBlip>
                <a:blip r:embed="rId5"/>
              </a:buBlip>
            </a:pPr>
            <a:r>
              <a:rPr lang="de-DE" altLang="de-DE" sz="2800"/>
              <a:t> Was kann mit seiner Definition nun</a:t>
            </a:r>
            <a:br>
              <a:rPr lang="de-DE" altLang="de-DE" sz="2800"/>
            </a:br>
            <a:r>
              <a:rPr lang="de-DE" altLang="de-DE" sz="2800"/>
              <a:t>               bewältigt werden?</a:t>
            </a:r>
          </a:p>
          <a:p>
            <a:pPr>
              <a:buFontTx/>
              <a:buBlip>
                <a:blip r:embed="rId5"/>
              </a:buBlip>
            </a:pPr>
            <a:r>
              <a:rPr lang="de-DE" altLang="de-DE" sz="2800"/>
              <a:t> Fazit</a:t>
            </a:r>
          </a:p>
        </p:txBody>
      </p:sp>
      <p:pic>
        <p:nvPicPr>
          <p:cNvPr id="74762" name="Picture 10">
            <a:extLst>
              <a:ext uri="{FF2B5EF4-FFF2-40B4-BE49-F238E27FC236}">
                <a16:creationId xmlns:a16="http://schemas.microsoft.com/office/drawing/2014/main" id="{B4809C7C-1AA0-A2E5-F823-6480855D9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700213"/>
            <a:ext cx="12192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0EC99DD3-0F0A-42F7-834F-B80B5ED0B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E08DF060-48CC-C9D1-F0BA-3EB2D014D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2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A2BA91C0-DB04-BA0D-AF73-1B697AA8D2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6624637" cy="647700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000"/>
              <a:t>Welche Funktionen werden durch trigonometrischen Reihen definiert?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678792D5-2ECE-B0C4-9889-7C8EF5408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81252" name="Object 4">
            <a:extLst>
              <a:ext uri="{FF2B5EF4-FFF2-40B4-BE49-F238E27FC236}">
                <a16:creationId xmlns:a16="http://schemas.microsoft.com/office/drawing/2014/main" id="{740D85F0-EA22-823E-1E0C-9713A673FE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4" name="Rectangle 6">
            <a:extLst>
              <a:ext uri="{FF2B5EF4-FFF2-40B4-BE49-F238E27FC236}">
                <a16:creationId xmlns:a16="http://schemas.microsoft.com/office/drawing/2014/main" id="{63B81C1D-3B51-9558-57D1-F82ED4AE6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1255" name="Rectangle 7">
            <a:extLst>
              <a:ext uri="{FF2B5EF4-FFF2-40B4-BE49-F238E27FC236}">
                <a16:creationId xmlns:a16="http://schemas.microsoft.com/office/drawing/2014/main" id="{239C0544-F634-FA75-FC9C-F25F41640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1256" name="Rectangle 8">
            <a:extLst>
              <a:ext uri="{FF2B5EF4-FFF2-40B4-BE49-F238E27FC236}">
                <a16:creationId xmlns:a16="http://schemas.microsoft.com/office/drawing/2014/main" id="{83CF8F90-68EF-3019-5B92-6FE7B1026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1257" name="Rectangle 9">
            <a:extLst>
              <a:ext uri="{FF2B5EF4-FFF2-40B4-BE49-F238E27FC236}">
                <a16:creationId xmlns:a16="http://schemas.microsoft.com/office/drawing/2014/main" id="{079385F4-F8F4-F222-CD20-7E5232F18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1258" name="Rectangle 10">
            <a:extLst>
              <a:ext uri="{FF2B5EF4-FFF2-40B4-BE49-F238E27FC236}">
                <a16:creationId xmlns:a16="http://schemas.microsoft.com/office/drawing/2014/main" id="{B950C347-ABD2-89DD-D282-7A9B29A39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81259" name="Picture 11">
            <a:hlinkClick r:id="rId5" action="ppaction://program"/>
            <a:extLst>
              <a:ext uri="{FF2B5EF4-FFF2-40B4-BE49-F238E27FC236}">
                <a16:creationId xmlns:a16="http://schemas.microsoft.com/office/drawing/2014/main" id="{1B3644E7-B40C-E8BF-92E7-9368AF292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229225"/>
            <a:ext cx="1058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60" name="Picture 12">
            <a:extLst>
              <a:ext uri="{FF2B5EF4-FFF2-40B4-BE49-F238E27FC236}">
                <a16:creationId xmlns:a16="http://schemas.microsoft.com/office/drawing/2014/main" id="{AA2A2C48-0D57-B49F-624B-DF9E533B7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7364413" cy="21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61" name="Picture 13">
            <a:extLst>
              <a:ext uri="{FF2B5EF4-FFF2-40B4-BE49-F238E27FC236}">
                <a16:creationId xmlns:a16="http://schemas.microsoft.com/office/drawing/2014/main" id="{AE243746-DD66-91D3-28A1-B9D9B67EF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73463"/>
            <a:ext cx="4600575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62" name="AutoShape 14">
            <a:extLst>
              <a:ext uri="{FF2B5EF4-FFF2-40B4-BE49-F238E27FC236}">
                <a16:creationId xmlns:a16="http://schemas.microsoft.com/office/drawing/2014/main" id="{37368830-44B6-034D-A6BF-D0EB1485D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3500438"/>
            <a:ext cx="2735262" cy="1296987"/>
          </a:xfrm>
          <a:prstGeom prst="cloudCallout">
            <a:avLst>
              <a:gd name="adj1" fmla="val -75014"/>
              <a:gd name="adj2" fmla="val 66032"/>
            </a:avLst>
          </a:prstGeom>
          <a:solidFill>
            <a:srgbClr val="E0B9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/>
              <a:t>jetzt wird‘s wild!</a:t>
            </a:r>
          </a:p>
        </p:txBody>
      </p:sp>
      <p:sp>
        <p:nvSpPr>
          <p:cNvPr id="181263" name="Line 15">
            <a:extLst>
              <a:ext uri="{FF2B5EF4-FFF2-40B4-BE49-F238E27FC236}">
                <a16:creationId xmlns:a16="http://schemas.microsoft.com/office/drawing/2014/main" id="{81D75505-CE76-468C-2A27-10D4530918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58888" y="4941888"/>
            <a:ext cx="5762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3DEA2AD9-B0E7-B177-278A-352BAEEC5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F1A78EA2-7E1B-DB95-7C44-D75DEE20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20</a:t>
            </a:fld>
            <a:endParaRPr lang="de-DE" altLang="de-D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46F38E0-BF5B-C53F-8675-201413748E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6624637" cy="647700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400"/>
              <a:t>Was ist da für die Mathematik-Lehre sinnvoll?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B7437B4-E82C-7DEB-2E2D-6BD7F5B8F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7044" name="Object 4">
            <a:extLst>
              <a:ext uri="{FF2B5EF4-FFF2-40B4-BE49-F238E27FC236}">
                <a16:creationId xmlns:a16="http://schemas.microsoft.com/office/drawing/2014/main" id="{18A8C984-F1C9-6CC0-6291-239DFEE0B2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6" name="Rectangle 6">
            <a:extLst>
              <a:ext uri="{FF2B5EF4-FFF2-40B4-BE49-F238E27FC236}">
                <a16:creationId xmlns:a16="http://schemas.microsoft.com/office/drawing/2014/main" id="{B0C0463F-93C1-18DC-511E-B5420F11D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7047" name="Rectangle 7">
            <a:extLst>
              <a:ext uri="{FF2B5EF4-FFF2-40B4-BE49-F238E27FC236}">
                <a16:creationId xmlns:a16="http://schemas.microsoft.com/office/drawing/2014/main" id="{0981D872-EAD9-3B73-44D2-B15EF3CD9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7048" name="Rectangle 8">
            <a:extLst>
              <a:ext uri="{FF2B5EF4-FFF2-40B4-BE49-F238E27FC236}">
                <a16:creationId xmlns:a16="http://schemas.microsoft.com/office/drawing/2014/main" id="{3DF81D27-08DA-91A0-1629-A691353BD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7049" name="Rectangle 9">
            <a:extLst>
              <a:ext uri="{FF2B5EF4-FFF2-40B4-BE49-F238E27FC236}">
                <a16:creationId xmlns:a16="http://schemas.microsoft.com/office/drawing/2014/main" id="{96866EDB-D9AF-998C-2B70-ACB28037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7050" name="Rectangle 10">
            <a:extLst>
              <a:ext uri="{FF2B5EF4-FFF2-40B4-BE49-F238E27FC236}">
                <a16:creationId xmlns:a16="http://schemas.microsoft.com/office/drawing/2014/main" id="{2E3CE7CD-4B30-43AC-644A-9A79E15AE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87051" name="Picture 11">
            <a:hlinkClick r:id="rId5" action="ppaction://program"/>
            <a:extLst>
              <a:ext uri="{FF2B5EF4-FFF2-40B4-BE49-F238E27FC236}">
                <a16:creationId xmlns:a16="http://schemas.microsoft.com/office/drawing/2014/main" id="{EA4F34A4-7F86-3631-99E4-CA11B4A73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229225"/>
            <a:ext cx="1058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57" name="AutoShape 17">
            <a:extLst>
              <a:ext uri="{FF2B5EF4-FFF2-40B4-BE49-F238E27FC236}">
                <a16:creationId xmlns:a16="http://schemas.microsoft.com/office/drawing/2014/main" id="{585DDE0D-9D67-A00E-DED1-F7D51D1F2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412875"/>
            <a:ext cx="7489825" cy="1008063"/>
          </a:xfrm>
          <a:prstGeom prst="wedgeRoundRectCallout">
            <a:avLst>
              <a:gd name="adj1" fmla="val 25542"/>
              <a:gd name="adj2" fmla="val -97718"/>
              <a:gd name="adj3" fmla="val 16667"/>
            </a:avLst>
          </a:prstGeom>
          <a:solidFill>
            <a:srgbClr val="E0B9E1">
              <a:alpha val="57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/>
              <a:t>Lohnend sind Beispiele, die ähnlich aussehen und dennoch ganz andere Resultate haben</a:t>
            </a:r>
          </a:p>
        </p:txBody>
      </p:sp>
      <p:sp>
        <p:nvSpPr>
          <p:cNvPr id="87059" name="Rectangle 19">
            <a:extLst>
              <a:ext uri="{FF2B5EF4-FFF2-40B4-BE49-F238E27FC236}">
                <a16:creationId xmlns:a16="http://schemas.microsoft.com/office/drawing/2014/main" id="{A8B716F3-E923-7E44-9AE6-40011E6F6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7058" name="Object 18">
            <a:extLst>
              <a:ext uri="{FF2B5EF4-FFF2-40B4-BE49-F238E27FC236}">
                <a16:creationId xmlns:a16="http://schemas.microsoft.com/office/drawing/2014/main" id="{6C9F233E-BFBF-D57E-8183-932AE1BDE1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2636838"/>
          <a:ext cx="4321175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55800" imgH="596900" progId="Equation.DSMT4">
                  <p:embed/>
                </p:oleObj>
              </mc:Choice>
              <mc:Fallback>
                <p:oleObj name="Equation" r:id="rId7" imgW="1955800" imgH="5969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636838"/>
                        <a:ext cx="4321175" cy="132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60" name="Text Box 20">
            <a:extLst>
              <a:ext uri="{FF2B5EF4-FFF2-40B4-BE49-F238E27FC236}">
                <a16:creationId xmlns:a16="http://schemas.microsoft.com/office/drawing/2014/main" id="{F77F7899-C044-B165-40B3-CCE580151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852738"/>
            <a:ext cx="2916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>
                <a:solidFill>
                  <a:srgbClr val="FF0066"/>
                </a:solidFill>
              </a:rPr>
              <a:t>eben war im Nenner ein Quadrat</a:t>
            </a:r>
          </a:p>
        </p:txBody>
      </p:sp>
      <p:pic>
        <p:nvPicPr>
          <p:cNvPr id="87061" name="Picture 21">
            <a:extLst>
              <a:ext uri="{FF2B5EF4-FFF2-40B4-BE49-F238E27FC236}">
                <a16:creationId xmlns:a16="http://schemas.microsoft.com/office/drawing/2014/main" id="{6EC21B84-ACFB-AF8D-C056-694E117D5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05263"/>
            <a:ext cx="3240087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63" name="Text Box 23">
            <a:extLst>
              <a:ext uri="{FF2B5EF4-FFF2-40B4-BE49-F238E27FC236}">
                <a16:creationId xmlns:a16="http://schemas.microsoft.com/office/drawing/2014/main" id="{FDBFF02C-4F47-47DB-4729-F3E592D25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789363"/>
            <a:ext cx="34559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nun haben die Reihenglieder alle die Steigung 1</a:t>
            </a:r>
          </a:p>
        </p:txBody>
      </p:sp>
      <p:sp>
        <p:nvSpPr>
          <p:cNvPr id="87064" name="Text Box 24">
            <a:extLst>
              <a:ext uri="{FF2B5EF4-FFF2-40B4-BE49-F238E27FC236}">
                <a16:creationId xmlns:a16="http://schemas.microsoft.com/office/drawing/2014/main" id="{806910F0-D3B8-830D-98CE-027D0888B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157788"/>
            <a:ext cx="2663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die Sprunghöhen sind 1/n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BBB2D591-6755-DCD4-5E41-FA51552BE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412A5439-7161-4D88-1F6B-78BB028C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21</a:t>
            </a:fld>
            <a:endParaRPr lang="de-DE" altLang="de-D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447D972E-F214-1D70-E852-A407FF284A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16013" y="404813"/>
            <a:ext cx="7777162" cy="647700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400"/>
              <a:t>Die Unvollständigkeit des Computers erzwingt Theorie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8A4EB414-6998-02AA-8D1A-FC31467C2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83300" name="Object 4">
            <a:extLst>
              <a:ext uri="{FF2B5EF4-FFF2-40B4-BE49-F238E27FC236}">
                <a16:creationId xmlns:a16="http://schemas.microsoft.com/office/drawing/2014/main" id="{32EEDD97-16A6-1863-F2B7-445A84B429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2" name="Rectangle 6">
            <a:extLst>
              <a:ext uri="{FF2B5EF4-FFF2-40B4-BE49-F238E27FC236}">
                <a16:creationId xmlns:a16="http://schemas.microsoft.com/office/drawing/2014/main" id="{3BF13DF1-16EA-DCBC-ECA9-9BD005F6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3303" name="Rectangle 7">
            <a:extLst>
              <a:ext uri="{FF2B5EF4-FFF2-40B4-BE49-F238E27FC236}">
                <a16:creationId xmlns:a16="http://schemas.microsoft.com/office/drawing/2014/main" id="{D4E2A5C7-5E86-740A-EB5A-DBFD1FEF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3304" name="Rectangle 8">
            <a:extLst>
              <a:ext uri="{FF2B5EF4-FFF2-40B4-BE49-F238E27FC236}">
                <a16:creationId xmlns:a16="http://schemas.microsoft.com/office/drawing/2014/main" id="{D41C2711-2988-D0AF-FF67-095FE334B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3305" name="Rectangle 9">
            <a:extLst>
              <a:ext uri="{FF2B5EF4-FFF2-40B4-BE49-F238E27FC236}">
                <a16:creationId xmlns:a16="http://schemas.microsoft.com/office/drawing/2014/main" id="{2B8E0883-BC8A-A3C5-5C5F-1813A344C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3306" name="Rectangle 10">
            <a:extLst>
              <a:ext uri="{FF2B5EF4-FFF2-40B4-BE49-F238E27FC236}">
                <a16:creationId xmlns:a16="http://schemas.microsoft.com/office/drawing/2014/main" id="{8BD38E0F-2F88-3999-C310-546CAD69A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83307" name="Picture 11">
            <a:hlinkClick r:id="rId5" action="ppaction://program"/>
            <a:extLst>
              <a:ext uri="{FF2B5EF4-FFF2-40B4-BE49-F238E27FC236}">
                <a16:creationId xmlns:a16="http://schemas.microsoft.com/office/drawing/2014/main" id="{D2984FFB-4661-7E66-DB47-E3429B52A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229225"/>
            <a:ext cx="1058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309" name="Rectangle 13">
            <a:extLst>
              <a:ext uri="{FF2B5EF4-FFF2-40B4-BE49-F238E27FC236}">
                <a16:creationId xmlns:a16="http://schemas.microsoft.com/office/drawing/2014/main" id="{39CC2374-D869-A479-5C38-7E79E635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83313" name="Picture 17">
            <a:extLst>
              <a:ext uri="{FF2B5EF4-FFF2-40B4-BE49-F238E27FC236}">
                <a16:creationId xmlns:a16="http://schemas.microsoft.com/office/drawing/2014/main" id="{105C80FE-BDCA-8721-D51A-05B716B07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43243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314" name="Text Box 18">
            <a:extLst>
              <a:ext uri="{FF2B5EF4-FFF2-40B4-BE49-F238E27FC236}">
                <a16:creationId xmlns:a16="http://schemas.microsoft.com/office/drawing/2014/main" id="{5C61278C-757C-C041-7798-596B2B8E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341438"/>
            <a:ext cx="28813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/>
              <a:t>Die Summe der Sprunghöhen divergiert also mit der harmonische Reihe.</a:t>
            </a:r>
          </a:p>
        </p:txBody>
      </p:sp>
      <p:sp>
        <p:nvSpPr>
          <p:cNvPr id="183315" name="Text Box 19">
            <a:extLst>
              <a:ext uri="{FF2B5EF4-FFF2-40B4-BE49-F238E27FC236}">
                <a16:creationId xmlns:a16="http://schemas.microsoft.com/office/drawing/2014/main" id="{84D61E47-02E8-5D7B-DAD8-C12EC81D0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005263"/>
            <a:ext cx="741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/>
              <a:t>Nur weil diese so langsam divergiert, kann man hier überhaupt noch etwas sehen. (7000 Summanden)</a:t>
            </a:r>
          </a:p>
          <a:p>
            <a:r>
              <a:rPr lang="de-DE" altLang="de-DE"/>
              <a:t>Die Funktion ist in jedem noch so kleinen Intervall unbeschränkt und daher nicht integrierbar. </a:t>
            </a:r>
          </a:p>
        </p:txBody>
      </p:sp>
      <p:sp>
        <p:nvSpPr>
          <p:cNvPr id="183316" name="Text Box 20">
            <a:extLst>
              <a:ext uri="{FF2B5EF4-FFF2-40B4-BE49-F238E27FC236}">
                <a16:creationId xmlns:a16="http://schemas.microsoft.com/office/drawing/2014/main" id="{CBAA86E6-30A0-9311-3AC2-8A791FC58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284538"/>
            <a:ext cx="2879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/>
              <a:t>Die Sprungstellen liegen dicht.</a:t>
            </a:r>
          </a:p>
        </p:txBody>
      </p:sp>
      <p:sp>
        <p:nvSpPr>
          <p:cNvPr id="183317" name="AutoShape 21">
            <a:extLst>
              <a:ext uri="{FF2B5EF4-FFF2-40B4-BE49-F238E27FC236}">
                <a16:creationId xmlns:a16="http://schemas.microsoft.com/office/drawing/2014/main" id="{D94A1994-3288-A968-A3C9-F795D398317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547813" y="5516563"/>
            <a:ext cx="2663825" cy="865187"/>
          </a:xfrm>
          <a:prstGeom prst="downArrowCallout">
            <a:avLst>
              <a:gd name="adj1" fmla="val 76973"/>
              <a:gd name="adj2" fmla="val 76973"/>
              <a:gd name="adj3" fmla="val 16667"/>
              <a:gd name="adj4" fmla="val 66667"/>
            </a:avLst>
          </a:prstGeom>
          <a:solidFill>
            <a:srgbClr val="E0B9E1">
              <a:alpha val="53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de-DE" altLang="de-DE"/>
              <a:t>Bspl. von Riemann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8E4C8D43-EAC1-2745-6D95-106977357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D9A8EBDA-F896-3E33-3DE3-8F03A7C4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22</a:t>
            </a:fld>
            <a:endParaRPr lang="de-DE" altLang="de-D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6AA96B30-666C-C8EA-4CC0-A1E57B54D4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16013" y="404813"/>
            <a:ext cx="7777162" cy="647700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400"/>
              <a:t>Wirlkich frei gegebene trigonometrische Reihen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CA832429-CE1C-72CA-4C96-5B7CCA87F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85348" name="Object 4">
            <a:extLst>
              <a:ext uri="{FF2B5EF4-FFF2-40B4-BE49-F238E27FC236}">
                <a16:creationId xmlns:a16="http://schemas.microsoft.com/office/drawing/2014/main" id="{8A57AA66-DF3A-73CC-064C-8916AB447F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50" name="Rectangle 6">
            <a:extLst>
              <a:ext uri="{FF2B5EF4-FFF2-40B4-BE49-F238E27FC236}">
                <a16:creationId xmlns:a16="http://schemas.microsoft.com/office/drawing/2014/main" id="{2EE9FE44-03A4-9388-CC09-0D6C3DDE9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5351" name="Rectangle 7">
            <a:extLst>
              <a:ext uri="{FF2B5EF4-FFF2-40B4-BE49-F238E27FC236}">
                <a16:creationId xmlns:a16="http://schemas.microsoft.com/office/drawing/2014/main" id="{DB84075A-40C1-C32F-4916-66B2405C4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5352" name="Rectangle 8">
            <a:extLst>
              <a:ext uri="{FF2B5EF4-FFF2-40B4-BE49-F238E27FC236}">
                <a16:creationId xmlns:a16="http://schemas.microsoft.com/office/drawing/2014/main" id="{69550223-CCA3-66BF-AB42-6720BFCDD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5353" name="Rectangle 9">
            <a:extLst>
              <a:ext uri="{FF2B5EF4-FFF2-40B4-BE49-F238E27FC236}">
                <a16:creationId xmlns:a16="http://schemas.microsoft.com/office/drawing/2014/main" id="{343908F2-2AE6-CCD7-4F18-BFA0F67B6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5354" name="Rectangle 10">
            <a:extLst>
              <a:ext uri="{FF2B5EF4-FFF2-40B4-BE49-F238E27FC236}">
                <a16:creationId xmlns:a16="http://schemas.microsoft.com/office/drawing/2014/main" id="{C2BF7280-1991-8BE7-138B-D7ECB3A25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85355" name="Picture 11">
            <a:hlinkClick r:id="rId5" action="ppaction://program"/>
            <a:extLst>
              <a:ext uri="{FF2B5EF4-FFF2-40B4-BE49-F238E27FC236}">
                <a16:creationId xmlns:a16="http://schemas.microsoft.com/office/drawing/2014/main" id="{99EC5ABF-A132-6EED-AB7A-8E7F94FBF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868863"/>
            <a:ext cx="1058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56" name="Rectangle 12">
            <a:extLst>
              <a:ext uri="{FF2B5EF4-FFF2-40B4-BE49-F238E27FC236}">
                <a16:creationId xmlns:a16="http://schemas.microsoft.com/office/drawing/2014/main" id="{9D06FC9B-AD5F-2BD8-2F7B-2B52B436A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85362" name="Picture 18">
            <a:extLst>
              <a:ext uri="{FF2B5EF4-FFF2-40B4-BE49-F238E27FC236}">
                <a16:creationId xmlns:a16="http://schemas.microsoft.com/office/drawing/2014/main" id="{34B4622D-CA63-357A-785E-099CBE7FD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246188"/>
            <a:ext cx="2808287" cy="1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63" name="Picture 19">
            <a:extLst>
              <a:ext uri="{FF2B5EF4-FFF2-40B4-BE49-F238E27FC236}">
                <a16:creationId xmlns:a16="http://schemas.microsoft.com/office/drawing/2014/main" id="{310F51E9-ADB5-25B0-9B21-0205E7EC6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852738"/>
            <a:ext cx="3382963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67" name="Rectangle 23">
            <a:extLst>
              <a:ext uri="{FF2B5EF4-FFF2-40B4-BE49-F238E27FC236}">
                <a16:creationId xmlns:a16="http://schemas.microsoft.com/office/drawing/2014/main" id="{A9BEF3A7-E139-9EDE-0D89-2A1DFBFC5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85366" name="Object 22">
            <a:extLst>
              <a:ext uri="{FF2B5EF4-FFF2-40B4-BE49-F238E27FC236}">
                <a16:creationId xmlns:a16="http://schemas.microsoft.com/office/drawing/2014/main" id="{D1994585-96B5-F6E8-73CE-7AED24F39A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3213100"/>
          <a:ext cx="3635375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09700" imgH="596900" progId="Equation.DSMT4">
                  <p:embed/>
                </p:oleObj>
              </mc:Choice>
              <mc:Fallback>
                <p:oleObj name="Equation" r:id="rId9" imgW="1409700" imgH="5969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213100"/>
                        <a:ext cx="3635375" cy="154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69" name="Rectangle 25">
            <a:extLst>
              <a:ext uri="{FF2B5EF4-FFF2-40B4-BE49-F238E27FC236}">
                <a16:creationId xmlns:a16="http://schemas.microsoft.com/office/drawing/2014/main" id="{376139DF-CF2A-D131-2453-1D107948A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85368" name="Object 24">
            <a:extLst>
              <a:ext uri="{FF2B5EF4-FFF2-40B4-BE49-F238E27FC236}">
                <a16:creationId xmlns:a16="http://schemas.microsoft.com/office/drawing/2014/main" id="{2FD62E2A-976D-BC5A-8040-462717CCF6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1196975"/>
          <a:ext cx="3457575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09700" imgH="596900" progId="Equation.DSMT4">
                  <p:embed/>
                </p:oleObj>
              </mc:Choice>
              <mc:Fallback>
                <p:oleObj name="Equation" r:id="rId11" imgW="1409700" imgH="5969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196975"/>
                        <a:ext cx="3457575" cy="1471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70" name="Text Box 26">
            <a:extLst>
              <a:ext uri="{FF2B5EF4-FFF2-40B4-BE49-F238E27FC236}">
                <a16:creationId xmlns:a16="http://schemas.microsoft.com/office/drawing/2014/main" id="{39F5F4EA-DF1A-41FF-22DA-83A8BD098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157788"/>
            <a:ext cx="295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3600"/>
              <a:t>Who is Who?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33D5BEFB-F2A4-5901-3CE2-FF883C30C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61787DE0-F94B-54A5-CDEF-32F1FBA6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23</a:t>
            </a:fld>
            <a:endParaRPr lang="de-DE" altLang="de-D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E3E76C08-0028-F446-AE2B-B502FC5D83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6624637" cy="647700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800"/>
              <a:t>Potential für das Lernen</a:t>
            </a:r>
            <a:endParaRPr lang="de-DE" altLang="de-DE" sz="2000"/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9577619A-14BC-0DA3-8B84-F98C91331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77156" name="Object 4">
            <a:extLst>
              <a:ext uri="{FF2B5EF4-FFF2-40B4-BE49-F238E27FC236}">
                <a16:creationId xmlns:a16="http://schemas.microsoft.com/office/drawing/2014/main" id="{220EF792-9010-DEF1-29C4-D5B9CB5B3E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8" name="Rectangle 6">
            <a:extLst>
              <a:ext uri="{FF2B5EF4-FFF2-40B4-BE49-F238E27FC236}">
                <a16:creationId xmlns:a16="http://schemas.microsoft.com/office/drawing/2014/main" id="{5C27F2B0-EA18-D2C5-9BFC-F8B582B76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7159" name="Rectangle 7">
            <a:extLst>
              <a:ext uri="{FF2B5EF4-FFF2-40B4-BE49-F238E27FC236}">
                <a16:creationId xmlns:a16="http://schemas.microsoft.com/office/drawing/2014/main" id="{7E964948-96FB-8848-AA00-040B98DC2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7160" name="Rectangle 8">
            <a:extLst>
              <a:ext uri="{FF2B5EF4-FFF2-40B4-BE49-F238E27FC236}">
                <a16:creationId xmlns:a16="http://schemas.microsoft.com/office/drawing/2014/main" id="{35F85903-04AD-33B7-0AA7-628DB9B35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7161" name="Rectangle 9">
            <a:extLst>
              <a:ext uri="{FF2B5EF4-FFF2-40B4-BE49-F238E27FC236}">
                <a16:creationId xmlns:a16="http://schemas.microsoft.com/office/drawing/2014/main" id="{C3342BCB-1055-B9D3-F847-528F1E1B7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7162" name="Rectangle 10">
            <a:extLst>
              <a:ext uri="{FF2B5EF4-FFF2-40B4-BE49-F238E27FC236}">
                <a16:creationId xmlns:a16="http://schemas.microsoft.com/office/drawing/2014/main" id="{8EB04DB1-CB33-BBCA-7BA3-3FA80B038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77163" name="Picture 11">
            <a:hlinkClick r:id="rId5" action="ppaction://program"/>
            <a:extLst>
              <a:ext uri="{FF2B5EF4-FFF2-40B4-BE49-F238E27FC236}">
                <a16:creationId xmlns:a16="http://schemas.microsoft.com/office/drawing/2014/main" id="{88235D23-1400-CDC5-54F5-EFAB7C467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268413"/>
            <a:ext cx="105886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64" name="Picture 12">
            <a:hlinkClick r:id="rId7" action="ppaction://program"/>
            <a:extLst>
              <a:ext uri="{FF2B5EF4-FFF2-40B4-BE49-F238E27FC236}">
                <a16:creationId xmlns:a16="http://schemas.microsoft.com/office/drawing/2014/main" id="{33495143-FD0D-B936-CAB0-85600738C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65" name="Text Box 13">
            <a:hlinkClick r:id="rId7" action="ppaction://program"/>
            <a:extLst>
              <a:ext uri="{FF2B5EF4-FFF2-40B4-BE49-F238E27FC236}">
                <a16:creationId xmlns:a16="http://schemas.microsoft.com/office/drawing/2014/main" id="{BA3CC540-A311-106F-50B3-A49EB7F75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341438"/>
            <a:ext cx="160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GeoGebra</a:t>
            </a:r>
          </a:p>
        </p:txBody>
      </p:sp>
      <p:sp>
        <p:nvSpPr>
          <p:cNvPr id="177166" name="Text Box 14">
            <a:hlinkClick r:id="rId5" action="ppaction://program"/>
            <a:extLst>
              <a:ext uri="{FF2B5EF4-FFF2-40B4-BE49-F238E27FC236}">
                <a16:creationId xmlns:a16="http://schemas.microsoft.com/office/drawing/2014/main" id="{3CB2F888-E4CF-AF7E-6EE7-02D98DAF4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412875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MuPAD</a:t>
            </a:r>
          </a:p>
        </p:txBody>
      </p:sp>
      <p:sp>
        <p:nvSpPr>
          <p:cNvPr id="177167" name="Text Box 15">
            <a:extLst>
              <a:ext uri="{FF2B5EF4-FFF2-40B4-BE49-F238E27FC236}">
                <a16:creationId xmlns:a16="http://schemas.microsoft.com/office/drawing/2014/main" id="{2F9DCEDA-3317-6580-F457-2540D73FB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205038"/>
            <a:ext cx="676751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9"/>
              </a:buBlip>
            </a:pPr>
            <a:r>
              <a:rPr lang="de-DE" altLang="de-DE"/>
              <a:t> Erfinden, Finden oder Variieren</a:t>
            </a:r>
          </a:p>
          <a:p>
            <a:pPr>
              <a:spcBef>
                <a:spcPct val="50000"/>
              </a:spcBef>
              <a:buFontTx/>
              <a:buBlip>
                <a:blip r:embed="rId9"/>
              </a:buBlip>
            </a:pPr>
            <a:r>
              <a:rPr lang="de-DE" altLang="de-DE"/>
              <a:t> Erkunden mit Werkzeug</a:t>
            </a:r>
          </a:p>
          <a:p>
            <a:pPr>
              <a:spcBef>
                <a:spcPct val="50000"/>
              </a:spcBef>
              <a:buFontTx/>
              <a:buBlip>
                <a:blip r:embed="rId9"/>
              </a:buBlip>
            </a:pPr>
            <a:r>
              <a:rPr lang="de-DE" altLang="de-DE"/>
              <a:t> Fragen stellen</a:t>
            </a:r>
          </a:p>
          <a:p>
            <a:pPr>
              <a:spcBef>
                <a:spcPct val="50000"/>
              </a:spcBef>
              <a:buFontTx/>
              <a:buBlip>
                <a:blip r:embed="rId9"/>
              </a:buBlip>
            </a:pPr>
            <a:r>
              <a:rPr lang="de-DE" altLang="de-DE"/>
              <a:t> Theoretische Überlegungen nach Kräften</a:t>
            </a:r>
          </a:p>
          <a:p>
            <a:pPr>
              <a:spcBef>
                <a:spcPct val="50000"/>
              </a:spcBef>
              <a:buFontTx/>
              <a:buBlip>
                <a:blip r:embed="rId9"/>
              </a:buBlip>
            </a:pPr>
            <a:r>
              <a:rPr lang="de-DE" altLang="de-DE"/>
              <a:t> Dieses wieder mit Werkzeug prüfen</a:t>
            </a:r>
          </a:p>
          <a:p>
            <a:pPr>
              <a:spcBef>
                <a:spcPct val="50000"/>
              </a:spcBef>
              <a:buFontTx/>
              <a:buBlip>
                <a:blip r:embed="rId9"/>
              </a:buBlip>
            </a:pPr>
            <a:r>
              <a:rPr lang="de-DE" altLang="de-DE"/>
              <a:t> Ergebnis und Weg dahin dokumentieren</a:t>
            </a:r>
          </a:p>
          <a:p>
            <a:pPr>
              <a:spcBef>
                <a:spcPct val="50000"/>
              </a:spcBef>
              <a:buFontTx/>
              <a:buBlip>
                <a:blip r:embed="rId9"/>
              </a:buBlip>
            </a:pPr>
            <a:r>
              <a:rPr lang="de-DE" altLang="de-DE"/>
              <a:t> Anschlussfragen stellen, weiter forschen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ADF1FA1-C269-80D3-C2A1-E3F3AFF15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E97A67C0-5CA4-DCDA-6ABB-E8927A07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24</a:t>
            </a:fld>
            <a:endParaRPr lang="de-DE" altLang="de-D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96D6FE46-1153-5394-8CE5-C333043638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6624637" cy="647700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800"/>
              <a:t>Lehren für Lehrer</a:t>
            </a:r>
            <a:endParaRPr lang="de-DE" altLang="de-DE" sz="2000"/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F36C816C-CF95-A316-7212-DCF5D3E2E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87396" name="Object 4">
            <a:extLst>
              <a:ext uri="{FF2B5EF4-FFF2-40B4-BE49-F238E27FC236}">
                <a16:creationId xmlns:a16="http://schemas.microsoft.com/office/drawing/2014/main" id="{1A4BD518-3C5B-A93A-3230-3217824F87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8" name="Rectangle 6">
            <a:extLst>
              <a:ext uri="{FF2B5EF4-FFF2-40B4-BE49-F238E27FC236}">
                <a16:creationId xmlns:a16="http://schemas.microsoft.com/office/drawing/2014/main" id="{EAB12434-879C-B87F-5061-53B6EFEB6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7399" name="Rectangle 7">
            <a:extLst>
              <a:ext uri="{FF2B5EF4-FFF2-40B4-BE49-F238E27FC236}">
                <a16:creationId xmlns:a16="http://schemas.microsoft.com/office/drawing/2014/main" id="{FAADAF30-0E1D-7ECD-CE7E-8A01F5641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7400" name="Rectangle 8">
            <a:extLst>
              <a:ext uri="{FF2B5EF4-FFF2-40B4-BE49-F238E27FC236}">
                <a16:creationId xmlns:a16="http://schemas.microsoft.com/office/drawing/2014/main" id="{35EFB091-23FA-05DE-E8D5-E4F693C5D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7401" name="Rectangle 9">
            <a:extLst>
              <a:ext uri="{FF2B5EF4-FFF2-40B4-BE49-F238E27FC236}">
                <a16:creationId xmlns:a16="http://schemas.microsoft.com/office/drawing/2014/main" id="{F1893431-C17D-08DC-25FF-9A2279575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7402" name="Rectangle 10">
            <a:extLst>
              <a:ext uri="{FF2B5EF4-FFF2-40B4-BE49-F238E27FC236}">
                <a16:creationId xmlns:a16="http://schemas.microsoft.com/office/drawing/2014/main" id="{1F4A659D-3221-E616-2DF3-15B5B85F6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87403" name="Picture 11">
            <a:hlinkClick r:id="rId5" action="ppaction://program"/>
            <a:extLst>
              <a:ext uri="{FF2B5EF4-FFF2-40B4-BE49-F238E27FC236}">
                <a16:creationId xmlns:a16="http://schemas.microsoft.com/office/drawing/2014/main" id="{DAFA52CB-30BD-D6AC-3AD7-B4E7EE29B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268413"/>
            <a:ext cx="105886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404" name="Picture 12">
            <a:hlinkClick r:id="rId7" action="ppaction://program"/>
            <a:extLst>
              <a:ext uri="{FF2B5EF4-FFF2-40B4-BE49-F238E27FC236}">
                <a16:creationId xmlns:a16="http://schemas.microsoft.com/office/drawing/2014/main" id="{407C7AB5-811C-3FFD-D66F-2668996E2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405" name="Text Box 13">
            <a:hlinkClick r:id="rId7" action="ppaction://program"/>
            <a:extLst>
              <a:ext uri="{FF2B5EF4-FFF2-40B4-BE49-F238E27FC236}">
                <a16:creationId xmlns:a16="http://schemas.microsoft.com/office/drawing/2014/main" id="{2BA09C41-1421-E2FA-78EE-AC8E839CF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341438"/>
            <a:ext cx="160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GeoGebra</a:t>
            </a:r>
          </a:p>
        </p:txBody>
      </p:sp>
      <p:sp>
        <p:nvSpPr>
          <p:cNvPr id="187406" name="Text Box 14">
            <a:hlinkClick r:id="rId5" action="ppaction://program"/>
            <a:extLst>
              <a:ext uri="{FF2B5EF4-FFF2-40B4-BE49-F238E27FC236}">
                <a16:creationId xmlns:a16="http://schemas.microsoft.com/office/drawing/2014/main" id="{4AEBECA3-83DF-A6D0-8345-FEB81AE4D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412875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MuPAD</a:t>
            </a:r>
          </a:p>
        </p:txBody>
      </p:sp>
      <p:sp>
        <p:nvSpPr>
          <p:cNvPr id="187407" name="Text Box 15">
            <a:extLst>
              <a:ext uri="{FF2B5EF4-FFF2-40B4-BE49-F238E27FC236}">
                <a16:creationId xmlns:a16="http://schemas.microsoft.com/office/drawing/2014/main" id="{6CCDEAB9-944D-1DF0-85D3-E7B96EB6D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205038"/>
            <a:ext cx="7667625" cy="429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9"/>
              </a:buBlip>
            </a:pPr>
            <a:r>
              <a:rPr lang="de-DE" altLang="de-DE" dirty="0"/>
              <a:t> Auch selber kreativ sein</a:t>
            </a:r>
          </a:p>
          <a:p>
            <a:pPr>
              <a:spcBef>
                <a:spcPct val="50000"/>
              </a:spcBef>
              <a:buFontTx/>
              <a:buBlip>
                <a:blip r:embed="rId9"/>
              </a:buBlip>
            </a:pPr>
            <a:r>
              <a:rPr lang="de-DE" altLang="de-DE" dirty="0"/>
              <a:t> Visualisierungen mit Werkzeug herstellen</a:t>
            </a:r>
          </a:p>
          <a:p>
            <a:pPr>
              <a:spcBef>
                <a:spcPct val="50000"/>
              </a:spcBef>
              <a:buFontTx/>
              <a:buBlip>
                <a:blip r:embed="rId9"/>
              </a:buBlip>
            </a:pPr>
            <a:r>
              <a:rPr lang="de-DE" altLang="de-DE" dirty="0"/>
              <a:t> Nicht Unproblematisches problematisieren</a:t>
            </a:r>
          </a:p>
          <a:p>
            <a:pPr>
              <a:spcBef>
                <a:spcPct val="50000"/>
              </a:spcBef>
              <a:buFontTx/>
              <a:buBlip>
                <a:blip r:embed="rId9"/>
              </a:buBlip>
            </a:pPr>
            <a:r>
              <a:rPr lang="de-DE" altLang="de-DE" dirty="0"/>
              <a:t> Notwendigkeit von Argumenten aus der         	Sache erwachsen lassen   </a:t>
            </a:r>
          </a:p>
          <a:p>
            <a:pPr>
              <a:spcBef>
                <a:spcPct val="50000"/>
              </a:spcBef>
              <a:buFontTx/>
              <a:buBlip>
                <a:blip r:embed="rId9"/>
              </a:buBlip>
            </a:pPr>
            <a:r>
              <a:rPr lang="de-DE" altLang="de-DE" dirty="0"/>
              <a:t> Mathematik nicht als ehernes Gebäude 	darstellen sondern als Prozess erleben lassen</a:t>
            </a:r>
          </a:p>
          <a:p>
            <a:pPr>
              <a:spcBef>
                <a:spcPct val="50000"/>
              </a:spcBef>
              <a:buFontTx/>
              <a:buBlip>
                <a:blip r:embed="rId9"/>
              </a:buBlip>
            </a:pPr>
            <a:r>
              <a:rPr lang="de-DE" altLang="de-DE" dirty="0"/>
              <a:t> Unvollkommenheiten bei sich und den Lernenden 	zulassen.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E13E26D5-8E65-B5D6-40AA-D8178F0C9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7DCEE045-7082-2BFF-5FBD-A91C7B7E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25</a:t>
            </a:fld>
            <a:endParaRPr lang="de-DE" altLang="de-D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5CD3D61D-080C-DFC7-9191-D83DF4AEE7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6624637" cy="647700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800"/>
              <a:t>Hilfen für Lehrer</a:t>
            </a:r>
            <a:endParaRPr lang="de-DE" altLang="de-DE" sz="2000"/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018BB57B-2B17-3E4B-0E08-0088F8E59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89444" name="Object 4">
            <a:extLst>
              <a:ext uri="{FF2B5EF4-FFF2-40B4-BE49-F238E27FC236}">
                <a16:creationId xmlns:a16="http://schemas.microsoft.com/office/drawing/2014/main" id="{A2320916-BB49-E77C-4EE8-7E15D7901E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6" name="Rectangle 6">
            <a:extLst>
              <a:ext uri="{FF2B5EF4-FFF2-40B4-BE49-F238E27FC236}">
                <a16:creationId xmlns:a16="http://schemas.microsoft.com/office/drawing/2014/main" id="{A3FE8BA5-82B0-F166-DD47-2E486D814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9447" name="Rectangle 7">
            <a:extLst>
              <a:ext uri="{FF2B5EF4-FFF2-40B4-BE49-F238E27FC236}">
                <a16:creationId xmlns:a16="http://schemas.microsoft.com/office/drawing/2014/main" id="{FB4D7CAB-05B0-8A5D-BF55-1D73FBB4A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9448" name="Rectangle 8">
            <a:extLst>
              <a:ext uri="{FF2B5EF4-FFF2-40B4-BE49-F238E27FC236}">
                <a16:creationId xmlns:a16="http://schemas.microsoft.com/office/drawing/2014/main" id="{1404C52B-5551-3856-D85F-C3C30BEEF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9449" name="Rectangle 9">
            <a:extLst>
              <a:ext uri="{FF2B5EF4-FFF2-40B4-BE49-F238E27FC236}">
                <a16:creationId xmlns:a16="http://schemas.microsoft.com/office/drawing/2014/main" id="{B92C4630-015B-D73E-E201-6D1541DAE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89450" name="Rectangle 10">
            <a:extLst>
              <a:ext uri="{FF2B5EF4-FFF2-40B4-BE49-F238E27FC236}">
                <a16:creationId xmlns:a16="http://schemas.microsoft.com/office/drawing/2014/main" id="{EEA2A98B-1C1A-1BE5-9723-06CF4F07F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89451" name="Picture 11">
            <a:hlinkClick r:id="rId5" action="ppaction://program"/>
            <a:extLst>
              <a:ext uri="{FF2B5EF4-FFF2-40B4-BE49-F238E27FC236}">
                <a16:creationId xmlns:a16="http://schemas.microsoft.com/office/drawing/2014/main" id="{726A473F-C2A8-7A11-AB94-EF7EDB599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268413"/>
            <a:ext cx="105886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52" name="Picture 12">
            <a:hlinkClick r:id="rId7" action="ppaction://program"/>
            <a:extLst>
              <a:ext uri="{FF2B5EF4-FFF2-40B4-BE49-F238E27FC236}">
                <a16:creationId xmlns:a16="http://schemas.microsoft.com/office/drawing/2014/main" id="{BBC4433D-CB96-D968-382D-EF8133F7F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453" name="Text Box 13">
            <a:hlinkClick r:id="rId7" action="ppaction://program"/>
            <a:extLst>
              <a:ext uri="{FF2B5EF4-FFF2-40B4-BE49-F238E27FC236}">
                <a16:creationId xmlns:a16="http://schemas.microsoft.com/office/drawing/2014/main" id="{73E74148-9680-7CA0-80E5-0C8F1D80A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341438"/>
            <a:ext cx="160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GeoGebra</a:t>
            </a:r>
          </a:p>
        </p:txBody>
      </p:sp>
      <p:sp>
        <p:nvSpPr>
          <p:cNvPr id="189454" name="Text Box 14">
            <a:hlinkClick r:id="rId5" action="ppaction://program"/>
            <a:extLst>
              <a:ext uri="{FF2B5EF4-FFF2-40B4-BE49-F238E27FC236}">
                <a16:creationId xmlns:a16="http://schemas.microsoft.com/office/drawing/2014/main" id="{6FD43AD1-7191-6A50-57C3-A20E87A33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412875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MuPAD</a:t>
            </a:r>
          </a:p>
        </p:txBody>
      </p:sp>
      <p:sp>
        <p:nvSpPr>
          <p:cNvPr id="189455" name="Text Box 15">
            <a:extLst>
              <a:ext uri="{FF2B5EF4-FFF2-40B4-BE49-F238E27FC236}">
                <a16:creationId xmlns:a16="http://schemas.microsoft.com/office/drawing/2014/main" id="{6A8A551B-2820-C698-0A8C-8EDC8D66E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205038"/>
            <a:ext cx="766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9"/>
              </a:buBlip>
            </a:pPr>
            <a:r>
              <a:rPr lang="de-DE" altLang="de-DE"/>
              <a:t> Seite worüber man in Analysis reden kann</a:t>
            </a:r>
          </a:p>
        </p:txBody>
      </p:sp>
      <p:pic>
        <p:nvPicPr>
          <p:cNvPr id="189456" name="Picture 16">
            <a:extLst>
              <a:ext uri="{FF2B5EF4-FFF2-40B4-BE49-F238E27FC236}">
                <a16:creationId xmlns:a16="http://schemas.microsoft.com/office/drawing/2014/main" id="{8198A233-AE7D-2536-2C9D-4D5B99B9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5855">
            <a:off x="1258888" y="3357563"/>
            <a:ext cx="6589712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EFFF546E-1E9D-DD15-AEE9-EE916430B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F9C9C8FD-3F01-B4F7-0D0B-08B29B2A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26</a:t>
            </a:fld>
            <a:endParaRPr lang="de-DE" altLang="de-D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1E912F86-A7DB-4FE0-5F22-E398AEF4A3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6624637" cy="647700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800"/>
              <a:t>Hilfen für Lehrer</a:t>
            </a:r>
            <a:endParaRPr lang="de-DE" altLang="de-DE" sz="2000"/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04210552-AF11-C010-C62E-4A648A361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91492" name="Object 4">
            <a:extLst>
              <a:ext uri="{FF2B5EF4-FFF2-40B4-BE49-F238E27FC236}">
                <a16:creationId xmlns:a16="http://schemas.microsoft.com/office/drawing/2014/main" id="{26D3DD4E-42B8-43F1-4E06-803BB82533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4" name="Rectangle 6">
            <a:extLst>
              <a:ext uri="{FF2B5EF4-FFF2-40B4-BE49-F238E27FC236}">
                <a16:creationId xmlns:a16="http://schemas.microsoft.com/office/drawing/2014/main" id="{5AF4E3F9-3C33-A7BF-B655-9194D036D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91495" name="Rectangle 7">
            <a:extLst>
              <a:ext uri="{FF2B5EF4-FFF2-40B4-BE49-F238E27FC236}">
                <a16:creationId xmlns:a16="http://schemas.microsoft.com/office/drawing/2014/main" id="{2C87084C-73AD-763C-5511-B66153F65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91496" name="Rectangle 8">
            <a:extLst>
              <a:ext uri="{FF2B5EF4-FFF2-40B4-BE49-F238E27FC236}">
                <a16:creationId xmlns:a16="http://schemas.microsoft.com/office/drawing/2014/main" id="{0323DBCE-F2DC-C73E-809D-EA18F866D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91497" name="Rectangle 9">
            <a:extLst>
              <a:ext uri="{FF2B5EF4-FFF2-40B4-BE49-F238E27FC236}">
                <a16:creationId xmlns:a16="http://schemas.microsoft.com/office/drawing/2014/main" id="{CF2C6668-5CAF-FE43-B46E-E5A903BEE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91498" name="Rectangle 10">
            <a:extLst>
              <a:ext uri="{FF2B5EF4-FFF2-40B4-BE49-F238E27FC236}">
                <a16:creationId xmlns:a16="http://schemas.microsoft.com/office/drawing/2014/main" id="{C0BDB13C-D48C-A8D6-0A72-A3CA793A1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91499" name="Picture 11">
            <a:hlinkClick r:id="rId5" action="ppaction://program"/>
            <a:extLst>
              <a:ext uri="{FF2B5EF4-FFF2-40B4-BE49-F238E27FC236}">
                <a16:creationId xmlns:a16="http://schemas.microsoft.com/office/drawing/2014/main" id="{78F6D052-2482-B7A5-81B7-EE7F9B8FC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268413"/>
            <a:ext cx="105886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500" name="Picture 12">
            <a:hlinkClick r:id="rId7" action="ppaction://program"/>
            <a:extLst>
              <a:ext uri="{FF2B5EF4-FFF2-40B4-BE49-F238E27FC236}">
                <a16:creationId xmlns:a16="http://schemas.microsoft.com/office/drawing/2014/main" id="{7AF3FE37-278B-E13F-445F-C36C904A8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501" name="Text Box 13">
            <a:hlinkClick r:id="rId7" action="ppaction://program"/>
            <a:extLst>
              <a:ext uri="{FF2B5EF4-FFF2-40B4-BE49-F238E27FC236}">
                <a16:creationId xmlns:a16="http://schemas.microsoft.com/office/drawing/2014/main" id="{7355A690-47CE-1B15-F212-97257A159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341438"/>
            <a:ext cx="160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GeoGebra</a:t>
            </a:r>
          </a:p>
        </p:txBody>
      </p:sp>
      <p:sp>
        <p:nvSpPr>
          <p:cNvPr id="191502" name="Text Box 14">
            <a:hlinkClick r:id="rId5" action="ppaction://program"/>
            <a:extLst>
              <a:ext uri="{FF2B5EF4-FFF2-40B4-BE49-F238E27FC236}">
                <a16:creationId xmlns:a16="http://schemas.microsoft.com/office/drawing/2014/main" id="{F65F11F0-B317-952B-A504-C70458C72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412875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MuPAD</a:t>
            </a:r>
          </a:p>
        </p:txBody>
      </p:sp>
      <p:sp>
        <p:nvSpPr>
          <p:cNvPr id="191503" name="Text Box 15">
            <a:extLst>
              <a:ext uri="{FF2B5EF4-FFF2-40B4-BE49-F238E27FC236}">
                <a16:creationId xmlns:a16="http://schemas.microsoft.com/office/drawing/2014/main" id="{BFB941B0-7F32-0251-52C1-834D67191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205038"/>
            <a:ext cx="76676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9"/>
              </a:buBlip>
            </a:pPr>
            <a:r>
              <a:rPr lang="de-DE" altLang="de-DE"/>
              <a:t> Seite worüber man in Analysis reden kann</a:t>
            </a:r>
          </a:p>
          <a:p>
            <a:pPr>
              <a:spcBef>
                <a:spcPct val="50000"/>
              </a:spcBef>
              <a:buFontTx/>
              <a:buBlip>
                <a:blip r:embed="rId9"/>
              </a:buBlip>
            </a:pPr>
            <a:r>
              <a:rPr lang="de-DE" altLang="de-DE"/>
              <a:t> Seite mit Sätzen zu diesem Thema i.w.S.</a:t>
            </a:r>
          </a:p>
        </p:txBody>
      </p:sp>
      <p:pic>
        <p:nvPicPr>
          <p:cNvPr id="191505" name="Picture 17">
            <a:extLst>
              <a:ext uri="{FF2B5EF4-FFF2-40B4-BE49-F238E27FC236}">
                <a16:creationId xmlns:a16="http://schemas.microsoft.com/office/drawing/2014/main" id="{91FC5C90-6D60-ED8D-FB9C-1B4252F4E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84538"/>
            <a:ext cx="7226300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CBB5608E-C68F-0A02-879C-8034ACBF8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8B7CD7A1-37E9-FB3A-C908-B7A597A1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27</a:t>
            </a:fld>
            <a:endParaRPr lang="de-DE" altLang="de-D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2FE6409F-A898-3F4F-F2F5-A7F218F681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6624637" cy="647700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800"/>
              <a:t>Hilfen für Lehrer</a:t>
            </a:r>
            <a:endParaRPr lang="de-DE" altLang="de-DE" sz="2000"/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9E7DBE1C-26C6-D6DB-B245-927D870E6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93540" name="Object 4">
            <a:extLst>
              <a:ext uri="{FF2B5EF4-FFF2-40B4-BE49-F238E27FC236}">
                <a16:creationId xmlns:a16="http://schemas.microsoft.com/office/drawing/2014/main" id="{B5531CAC-9FC5-7880-812D-51A3E97010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2" name="Rectangle 6">
            <a:extLst>
              <a:ext uri="{FF2B5EF4-FFF2-40B4-BE49-F238E27FC236}">
                <a16:creationId xmlns:a16="http://schemas.microsoft.com/office/drawing/2014/main" id="{8E0E022E-1799-A4C3-23E1-05BFECAF7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93543" name="Rectangle 7">
            <a:extLst>
              <a:ext uri="{FF2B5EF4-FFF2-40B4-BE49-F238E27FC236}">
                <a16:creationId xmlns:a16="http://schemas.microsoft.com/office/drawing/2014/main" id="{67092B78-591E-56E2-352C-A1F32DE69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93544" name="Rectangle 8">
            <a:extLst>
              <a:ext uri="{FF2B5EF4-FFF2-40B4-BE49-F238E27FC236}">
                <a16:creationId xmlns:a16="http://schemas.microsoft.com/office/drawing/2014/main" id="{6606AC24-97CC-9EF6-90AF-B0C931D56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93545" name="Rectangle 9">
            <a:extLst>
              <a:ext uri="{FF2B5EF4-FFF2-40B4-BE49-F238E27FC236}">
                <a16:creationId xmlns:a16="http://schemas.microsoft.com/office/drawing/2014/main" id="{903581CB-ED60-5D28-C183-2175A62B8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93546" name="Rectangle 10">
            <a:extLst>
              <a:ext uri="{FF2B5EF4-FFF2-40B4-BE49-F238E27FC236}">
                <a16:creationId xmlns:a16="http://schemas.microsoft.com/office/drawing/2014/main" id="{685914DE-4951-3E6E-A455-3F8AE9513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93547" name="Picture 11">
            <a:hlinkClick r:id="rId5" action="ppaction://program"/>
            <a:extLst>
              <a:ext uri="{FF2B5EF4-FFF2-40B4-BE49-F238E27FC236}">
                <a16:creationId xmlns:a16="http://schemas.microsoft.com/office/drawing/2014/main" id="{8A9A0DF7-E3CC-9545-65A3-8CEB80C1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268413"/>
            <a:ext cx="105886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548" name="Picture 12">
            <a:hlinkClick r:id="rId7" action="ppaction://program"/>
            <a:extLst>
              <a:ext uri="{FF2B5EF4-FFF2-40B4-BE49-F238E27FC236}">
                <a16:creationId xmlns:a16="http://schemas.microsoft.com/office/drawing/2014/main" id="{4F5C93F9-8C93-C139-2ED8-6313596A7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549" name="Text Box 13">
            <a:hlinkClick r:id="rId7" action="ppaction://program"/>
            <a:extLst>
              <a:ext uri="{FF2B5EF4-FFF2-40B4-BE49-F238E27FC236}">
                <a16:creationId xmlns:a16="http://schemas.microsoft.com/office/drawing/2014/main" id="{D9F8A18C-EC3D-89A0-FA4B-2061C00C4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341438"/>
            <a:ext cx="160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GeoGebra</a:t>
            </a:r>
          </a:p>
        </p:txBody>
      </p:sp>
      <p:sp>
        <p:nvSpPr>
          <p:cNvPr id="193550" name="Text Box 14">
            <a:hlinkClick r:id="rId5" action="ppaction://program"/>
            <a:extLst>
              <a:ext uri="{FF2B5EF4-FFF2-40B4-BE49-F238E27FC236}">
                <a16:creationId xmlns:a16="http://schemas.microsoft.com/office/drawing/2014/main" id="{11CC4453-4727-33D2-C22B-2CD09A02A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412875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MuPAD</a:t>
            </a:r>
          </a:p>
        </p:txBody>
      </p:sp>
      <p:pic>
        <p:nvPicPr>
          <p:cNvPr id="193554" name="Picture 18">
            <a:extLst>
              <a:ext uri="{FF2B5EF4-FFF2-40B4-BE49-F238E27FC236}">
                <a16:creationId xmlns:a16="http://schemas.microsoft.com/office/drawing/2014/main" id="{0FE9F9FC-1CE6-29A7-F99E-0D2F7EA06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65488"/>
            <a:ext cx="4178300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51" name="Text Box 15">
            <a:extLst>
              <a:ext uri="{FF2B5EF4-FFF2-40B4-BE49-F238E27FC236}">
                <a16:creationId xmlns:a16="http://schemas.microsoft.com/office/drawing/2014/main" id="{607DD61A-0C49-D41E-1EC1-4EB3679A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205038"/>
            <a:ext cx="76676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10"/>
              </a:buBlip>
            </a:pPr>
            <a:r>
              <a:rPr lang="de-DE" altLang="de-DE"/>
              <a:t> Seite worüber man in Analysis reden kann</a:t>
            </a:r>
          </a:p>
          <a:p>
            <a:pPr>
              <a:spcBef>
                <a:spcPct val="50000"/>
              </a:spcBef>
              <a:buFontTx/>
              <a:buBlip>
                <a:blip r:embed="rId10"/>
              </a:buBlip>
            </a:pPr>
            <a:r>
              <a:rPr lang="de-DE" altLang="de-DE"/>
              <a:t> Seite mit Sätzen zu diesem Thema i.w.S.</a:t>
            </a:r>
          </a:p>
          <a:p>
            <a:pPr>
              <a:spcBef>
                <a:spcPct val="50000"/>
              </a:spcBef>
              <a:buFontTx/>
              <a:buBlip>
                <a:blip r:embed="rId10"/>
              </a:buBlip>
            </a:pPr>
            <a:r>
              <a:rPr lang="de-DE" altLang="de-DE"/>
              <a:t> Seite mit Beispielen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088B6386-3D71-31DA-3DC6-49636157A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089D35EE-FC46-B737-7403-487BD920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28</a:t>
            </a:fld>
            <a:endParaRPr lang="de-DE" altLang="de-D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7E7E518B-2394-21E0-928E-F921F413DD9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6624637" cy="863600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800"/>
              <a:t>Hilfen für Lehrer</a:t>
            </a:r>
            <a:br>
              <a:rPr lang="de-DE" altLang="de-DE" sz="2800"/>
            </a:br>
            <a:r>
              <a:rPr lang="de-DE" altLang="de-DE" sz="2800"/>
              <a:t>www.mathematik-verstehen.de</a:t>
            </a:r>
            <a:endParaRPr lang="de-DE" altLang="de-DE" sz="2000"/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7EDB8F23-0942-7136-3CCE-BC583D2CF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95588" name="Object 4">
            <a:extLst>
              <a:ext uri="{FF2B5EF4-FFF2-40B4-BE49-F238E27FC236}">
                <a16:creationId xmlns:a16="http://schemas.microsoft.com/office/drawing/2014/main" id="{28324504-6F61-803B-949D-E132EFD51D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0" name="Rectangle 6">
            <a:extLst>
              <a:ext uri="{FF2B5EF4-FFF2-40B4-BE49-F238E27FC236}">
                <a16:creationId xmlns:a16="http://schemas.microsoft.com/office/drawing/2014/main" id="{FD7E250C-A3F4-40C9-5FC5-112844566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95591" name="Rectangle 7">
            <a:extLst>
              <a:ext uri="{FF2B5EF4-FFF2-40B4-BE49-F238E27FC236}">
                <a16:creationId xmlns:a16="http://schemas.microsoft.com/office/drawing/2014/main" id="{E440616B-CC31-6B5A-96DC-1A391F920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95592" name="Rectangle 8">
            <a:extLst>
              <a:ext uri="{FF2B5EF4-FFF2-40B4-BE49-F238E27FC236}">
                <a16:creationId xmlns:a16="http://schemas.microsoft.com/office/drawing/2014/main" id="{CCDBB3F3-B676-C0CE-6DB6-02BA8C085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95593" name="Rectangle 9">
            <a:extLst>
              <a:ext uri="{FF2B5EF4-FFF2-40B4-BE49-F238E27FC236}">
                <a16:creationId xmlns:a16="http://schemas.microsoft.com/office/drawing/2014/main" id="{BA0A65F2-3CF5-27E8-A577-8238B1AFD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95594" name="Rectangle 10">
            <a:extLst>
              <a:ext uri="{FF2B5EF4-FFF2-40B4-BE49-F238E27FC236}">
                <a16:creationId xmlns:a16="http://schemas.microsoft.com/office/drawing/2014/main" id="{A58C381E-F5FB-2D96-DAAA-1D93D4DE3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95601" name="Picture 17">
            <a:extLst>
              <a:ext uri="{FF2B5EF4-FFF2-40B4-BE49-F238E27FC236}">
                <a16:creationId xmlns:a16="http://schemas.microsoft.com/office/drawing/2014/main" id="{2105DF96-1C66-0D72-0C62-525C9658A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2668588" cy="47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602" name="Picture 18">
            <a:extLst>
              <a:ext uri="{FF2B5EF4-FFF2-40B4-BE49-F238E27FC236}">
                <a16:creationId xmlns:a16="http://schemas.microsoft.com/office/drawing/2014/main" id="{8A04ACBA-F485-7A34-44AD-D7E1E5D4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85888"/>
            <a:ext cx="2232025" cy="19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603" name="Picture 19">
            <a:extLst>
              <a:ext uri="{FF2B5EF4-FFF2-40B4-BE49-F238E27FC236}">
                <a16:creationId xmlns:a16="http://schemas.microsoft.com/office/drawing/2014/main" id="{E097E0CD-7131-2CE2-C0E9-EDAFDD94B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00438"/>
            <a:ext cx="4752975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EAA61EAF-4A8D-CD99-D62C-DB8DDFA10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E8DFE5D5-2663-EF0C-2CD3-351F5E5DF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29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806A2F4-BECD-28C0-312E-C190A1E29E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6624637" cy="1470025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800"/>
              <a:t>Über die Darstellbarkeit einer Function durch ein trigonometrische Reihe</a:t>
            </a:r>
            <a:br>
              <a:rPr lang="de-DE" altLang="de-DE" sz="2800"/>
            </a:br>
            <a:r>
              <a:rPr lang="de-DE" altLang="de-DE" sz="2000"/>
              <a:t>Habilitationsschrift 1854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87746896-D9C6-388C-6B5D-E0B29B9AC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8852" name="Object 4">
            <a:extLst>
              <a:ext uri="{FF2B5EF4-FFF2-40B4-BE49-F238E27FC236}">
                <a16:creationId xmlns:a16="http://schemas.microsoft.com/office/drawing/2014/main" id="{24926222-F10F-F697-10BC-82280B9439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4" name="Rectangle 6">
            <a:extLst>
              <a:ext uri="{FF2B5EF4-FFF2-40B4-BE49-F238E27FC236}">
                <a16:creationId xmlns:a16="http://schemas.microsoft.com/office/drawing/2014/main" id="{394C4E6B-1621-6296-979F-7F088102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8856" name="Rectangle 8">
            <a:extLst>
              <a:ext uri="{FF2B5EF4-FFF2-40B4-BE49-F238E27FC236}">
                <a16:creationId xmlns:a16="http://schemas.microsoft.com/office/drawing/2014/main" id="{261226F6-687F-F8C6-2D20-AE973FA6E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8857" name="Rectangle 9">
            <a:extLst>
              <a:ext uri="{FF2B5EF4-FFF2-40B4-BE49-F238E27FC236}">
                <a16:creationId xmlns:a16="http://schemas.microsoft.com/office/drawing/2014/main" id="{18B1B31A-201A-5982-0507-3FB4B3A8B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8864" name="Text Box 16">
            <a:extLst>
              <a:ext uri="{FF2B5EF4-FFF2-40B4-BE49-F238E27FC236}">
                <a16:creationId xmlns:a16="http://schemas.microsoft.com/office/drawing/2014/main" id="{548AACC5-2425-F561-AF7C-644DFA59A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060575"/>
            <a:ext cx="7661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Der erste Teil gibt einen Überblick über die Geschichte </a:t>
            </a:r>
          </a:p>
          <a:p>
            <a:r>
              <a:rPr lang="de-DE" altLang="de-DE"/>
              <a:t>der Wellen-Differentialgleichung, </a:t>
            </a:r>
          </a:p>
          <a:p>
            <a:endParaRPr lang="de-DE" altLang="de-DE"/>
          </a:p>
        </p:txBody>
      </p:sp>
      <p:sp>
        <p:nvSpPr>
          <p:cNvPr id="78866" name="Rectangle 18">
            <a:extLst>
              <a:ext uri="{FF2B5EF4-FFF2-40B4-BE49-F238E27FC236}">
                <a16:creationId xmlns:a16="http://schemas.microsoft.com/office/drawing/2014/main" id="{742F3D95-8EBC-0A88-B9EA-C85AFA4AB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8868" name="Rectangle 20">
            <a:extLst>
              <a:ext uri="{FF2B5EF4-FFF2-40B4-BE49-F238E27FC236}">
                <a16:creationId xmlns:a16="http://schemas.microsoft.com/office/drawing/2014/main" id="{B9F39ABA-169A-E852-739B-48801A7C3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8867" name="Object 19">
            <a:extLst>
              <a:ext uri="{FF2B5EF4-FFF2-40B4-BE49-F238E27FC236}">
                <a16:creationId xmlns:a16="http://schemas.microsoft.com/office/drawing/2014/main" id="{EFAA5049-B0E7-D0F7-779E-800126503F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3357563"/>
          <a:ext cx="250031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28520" imgH="393480" progId="Equation.DSMT4">
                  <p:embed/>
                </p:oleObj>
              </mc:Choice>
              <mc:Fallback>
                <p:oleObj name="Equation" r:id="rId5" imgW="102852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357563"/>
                        <a:ext cx="2500313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72" name="Rectangle 24">
            <a:extLst>
              <a:ext uri="{FF2B5EF4-FFF2-40B4-BE49-F238E27FC236}">
                <a16:creationId xmlns:a16="http://schemas.microsoft.com/office/drawing/2014/main" id="{F3835BB3-33F8-F3AB-5BF1-023E6C37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8871" name="Object 23">
            <a:extLst>
              <a:ext uri="{FF2B5EF4-FFF2-40B4-BE49-F238E27FC236}">
                <a16:creationId xmlns:a16="http://schemas.microsoft.com/office/drawing/2014/main" id="{1D9DBA7A-398E-B4B7-4AE1-C9CF7D4CD0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9038" y="5426075"/>
          <a:ext cx="56864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68680" imgH="330120" progId="Equation.DSMT4">
                  <p:embed/>
                </p:oleObj>
              </mc:Choice>
              <mc:Fallback>
                <p:oleObj name="Equation" r:id="rId7" imgW="3568680" imgH="33012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5426075"/>
                        <a:ext cx="56864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73" name="Text Box 25">
            <a:extLst>
              <a:ext uri="{FF2B5EF4-FFF2-40B4-BE49-F238E27FC236}">
                <a16:creationId xmlns:a16="http://schemas.microsoft.com/office/drawing/2014/main" id="{9E23F321-0A60-A792-A861-22E3AC419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876925"/>
            <a:ext cx="241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ist eine Lösung.</a:t>
            </a:r>
          </a:p>
        </p:txBody>
      </p:sp>
      <p:sp>
        <p:nvSpPr>
          <p:cNvPr id="78876" name="Rectangle 28">
            <a:extLst>
              <a:ext uri="{FF2B5EF4-FFF2-40B4-BE49-F238E27FC236}">
                <a16:creationId xmlns:a16="http://schemas.microsoft.com/office/drawing/2014/main" id="{40AA6E28-AF7C-25BC-AED2-5ECE51B9E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78878" name="Picture 30">
            <a:extLst>
              <a:ext uri="{FF2B5EF4-FFF2-40B4-BE49-F238E27FC236}">
                <a16:creationId xmlns:a16="http://schemas.microsoft.com/office/drawing/2014/main" id="{5871D303-4B45-70EA-3DD6-0E3EEBD917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141663"/>
            <a:ext cx="2035175" cy="135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79" name="Text Box 31">
            <a:extLst>
              <a:ext uri="{FF2B5EF4-FFF2-40B4-BE49-F238E27FC236}">
                <a16:creationId xmlns:a16="http://schemas.microsoft.com/office/drawing/2014/main" id="{321D404F-10A7-A81A-717F-D2339EEC7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581525"/>
            <a:ext cx="6507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mit der sich d‘Alembert, Euler und D. Bernoulli </a:t>
            </a:r>
          </a:p>
          <a:p>
            <a:r>
              <a:rPr lang="de-DE" altLang="de-DE"/>
              <a:t>um die Mitte des 18. Jh. befassten.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64E16678-4492-2EF2-D24B-D48755688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C232399B-3FDB-D1AF-1B6B-B7C40CEE4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3</a:t>
            </a:fld>
            <a:endParaRPr lang="de-DE" altLang="de-D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>
            <a:extLst>
              <a:ext uri="{FF2B5EF4-FFF2-40B4-BE49-F238E27FC236}">
                <a16:creationId xmlns:a16="http://schemas.microsoft.com/office/drawing/2014/main" id="{207D5E66-F0D4-083F-9719-CFD44213F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309403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4" name="Rectangle 2">
            <a:extLst>
              <a:ext uri="{FF2B5EF4-FFF2-40B4-BE49-F238E27FC236}">
                <a16:creationId xmlns:a16="http://schemas.microsoft.com/office/drawing/2014/main" id="{D7F517D4-E3FF-03C1-B0BD-FBCB285B9C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6375" y="404813"/>
            <a:ext cx="6624638" cy="863600"/>
          </a:xfrm>
        </p:spPr>
        <p:txBody>
          <a:bodyPr anchor="ctr"/>
          <a:lstStyle/>
          <a:p>
            <a:r>
              <a:rPr lang="de-DE" altLang="de-DE" sz="4400"/>
              <a:t>Bernhard Riemann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C57F3B0D-8FEA-37D0-4045-E345169F3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9639" name="Object 7">
            <a:extLst>
              <a:ext uri="{FF2B5EF4-FFF2-40B4-BE49-F238E27FC236}">
                <a16:creationId xmlns:a16="http://schemas.microsoft.com/office/drawing/2014/main" id="{E12A58A1-C95D-4565-20D8-4B63E2B817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647700" progId="Equation.DSMT4">
                  <p:embed/>
                </p:oleObj>
              </mc:Choice>
              <mc:Fallback>
                <p:oleObj name="Equation" r:id="rId4" imgW="228600" imgH="647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42" name="Picture 10">
            <a:extLst>
              <a:ext uri="{FF2B5EF4-FFF2-40B4-BE49-F238E27FC236}">
                <a16:creationId xmlns:a16="http://schemas.microsoft.com/office/drawing/2014/main" id="{37AD8FFF-2BB0-66F7-CEEE-8BB2CD1FF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2662237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4" name="Text Box 12">
            <a:extLst>
              <a:ext uri="{FF2B5EF4-FFF2-40B4-BE49-F238E27FC236}">
                <a16:creationId xmlns:a16="http://schemas.microsoft.com/office/drawing/2014/main" id="{35815365-6A5F-D816-DD97-BB3C4EFC4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516563"/>
            <a:ext cx="7705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3600" b="1" dirty="0">
                <a:solidFill>
                  <a:srgbClr val="CC0099"/>
                </a:solidFill>
                <a:latin typeface="Cataneo BT" pitchFamily="66" charset="0"/>
              </a:rPr>
              <a:t>Vielen Dank für Ihre Aufmerksamkeit!</a:t>
            </a:r>
          </a:p>
        </p:txBody>
      </p:sp>
      <p:sp>
        <p:nvSpPr>
          <p:cNvPr id="69646" name="Text Box 14">
            <a:extLst>
              <a:ext uri="{FF2B5EF4-FFF2-40B4-BE49-F238E27FC236}">
                <a16:creationId xmlns:a16="http://schemas.microsoft.com/office/drawing/2014/main" id="{7B61A7D2-9137-3D53-169C-4DF4B7D74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773238"/>
            <a:ext cx="18732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hatte den Mut, die Kraft und die Fähigkeit zu einem ganz eigenen kreativen Weg.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BB614741-3F03-CFD4-20EA-E63BE63AA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48" y="6259246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9D98F279-9421-2E35-FD66-0D2CF441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30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81" name="Rectangle 17">
            <a:extLst>
              <a:ext uri="{FF2B5EF4-FFF2-40B4-BE49-F238E27FC236}">
                <a16:creationId xmlns:a16="http://schemas.microsoft.com/office/drawing/2014/main" id="{9793CF9F-7999-6A09-8D0F-F4E8F7EC5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860800"/>
            <a:ext cx="5708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So entsteht der Zusammenhang mit den </a:t>
            </a:r>
          </a:p>
          <a:p>
            <a:r>
              <a:rPr lang="de-DE" altLang="de-DE"/>
              <a:t>trigonometrischen Reihen:</a:t>
            </a:r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EC786329-DB2D-17EC-C960-C70098F23B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6624637" cy="1470025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800"/>
              <a:t>Über die Darstellbarkeit einer Function durch ein trigonometrische Reihe</a:t>
            </a:r>
            <a:br>
              <a:rPr lang="de-DE" altLang="de-DE" sz="2800"/>
            </a:br>
            <a:r>
              <a:rPr lang="de-DE" altLang="de-DE" sz="2000"/>
              <a:t>Habilitationsschrift 1854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260A2EB3-5F30-3A02-9555-3DB44BCB2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4868" name="Object 4">
            <a:extLst>
              <a:ext uri="{FF2B5EF4-FFF2-40B4-BE49-F238E27FC236}">
                <a16:creationId xmlns:a16="http://schemas.microsoft.com/office/drawing/2014/main" id="{35277570-D92C-B0FA-77FC-8EFF880FD0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0" name="Rectangle 6">
            <a:extLst>
              <a:ext uri="{FF2B5EF4-FFF2-40B4-BE49-F238E27FC236}">
                <a16:creationId xmlns:a16="http://schemas.microsoft.com/office/drawing/2014/main" id="{93C29EB7-2E45-93B0-A195-CBA846D2F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4871" name="Rectangle 7">
            <a:extLst>
              <a:ext uri="{FF2B5EF4-FFF2-40B4-BE49-F238E27FC236}">
                <a16:creationId xmlns:a16="http://schemas.microsoft.com/office/drawing/2014/main" id="{3C26C216-00C9-B61B-C637-81C10464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656EB881-0C7E-4D31-E07B-89259CF2F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4874" name="Rectangle 10">
            <a:extLst>
              <a:ext uri="{FF2B5EF4-FFF2-40B4-BE49-F238E27FC236}">
                <a16:creationId xmlns:a16="http://schemas.microsoft.com/office/drawing/2014/main" id="{51E8FBDD-26A2-5581-F2DE-24DF370A2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4875" name="Rectangle 11">
            <a:extLst>
              <a:ext uri="{FF2B5EF4-FFF2-40B4-BE49-F238E27FC236}">
                <a16:creationId xmlns:a16="http://schemas.microsoft.com/office/drawing/2014/main" id="{C3C617EB-C5DB-D94D-FE7E-9ED44AC54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4876" name="Object 12">
            <a:extLst>
              <a:ext uri="{FF2B5EF4-FFF2-40B4-BE49-F238E27FC236}">
                <a16:creationId xmlns:a16="http://schemas.microsoft.com/office/drawing/2014/main" id="{A972FED2-B0E2-AA1F-CB28-C9A0C91B73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2781300"/>
          <a:ext cx="250031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28520" imgH="393480" progId="Equation.DSMT4">
                  <p:embed/>
                </p:oleObj>
              </mc:Choice>
              <mc:Fallback>
                <p:oleObj name="Equation" r:id="rId5" imgW="102852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81300"/>
                        <a:ext cx="2500313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7" name="Text Box 13">
            <a:extLst>
              <a:ext uri="{FF2B5EF4-FFF2-40B4-BE49-F238E27FC236}">
                <a16:creationId xmlns:a16="http://schemas.microsoft.com/office/drawing/2014/main" id="{88B6E8CA-6DA4-97DE-06B0-C3FB3E301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133600"/>
            <a:ext cx="482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/>
              <a:t>Damit sind  aber auch Summen </a:t>
            </a:r>
          </a:p>
        </p:txBody>
      </p:sp>
      <p:sp>
        <p:nvSpPr>
          <p:cNvPr id="164878" name="Rectangle 14">
            <a:extLst>
              <a:ext uri="{FF2B5EF4-FFF2-40B4-BE49-F238E27FC236}">
                <a16:creationId xmlns:a16="http://schemas.microsoft.com/office/drawing/2014/main" id="{6A87DC86-A92E-7E79-2AF8-BF5207637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4880" name="Text Box 16">
            <a:extLst>
              <a:ext uri="{FF2B5EF4-FFF2-40B4-BE49-F238E27FC236}">
                <a16:creationId xmlns:a16="http://schemas.microsoft.com/office/drawing/2014/main" id="{9849A3FF-D096-1D63-DB08-905820AA5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141663"/>
            <a:ext cx="2017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Lösung von</a:t>
            </a:r>
          </a:p>
        </p:txBody>
      </p:sp>
      <p:sp>
        <p:nvSpPr>
          <p:cNvPr id="164882" name="Rectangle 18">
            <a:extLst>
              <a:ext uri="{FF2B5EF4-FFF2-40B4-BE49-F238E27FC236}">
                <a16:creationId xmlns:a16="http://schemas.microsoft.com/office/drawing/2014/main" id="{A435B423-7BC4-BF70-5258-AAA21DDD3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4883" name="Object 19">
            <a:extLst>
              <a:ext uri="{FF2B5EF4-FFF2-40B4-BE49-F238E27FC236}">
                <a16:creationId xmlns:a16="http://schemas.microsoft.com/office/drawing/2014/main" id="{C9C5928E-5F2A-0506-ECA0-7B8F56F372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4888" y="2060575"/>
          <a:ext cx="208756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92200" imgH="596900" progId="Equation.DSMT4">
                  <p:embed/>
                </p:oleObj>
              </mc:Choice>
              <mc:Fallback>
                <p:oleObj name="Equation" r:id="rId7" imgW="1092200" imgH="5969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060575"/>
                        <a:ext cx="2087562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86" name="Rectangle 22">
            <a:extLst>
              <a:ext uri="{FF2B5EF4-FFF2-40B4-BE49-F238E27FC236}">
                <a16:creationId xmlns:a16="http://schemas.microsoft.com/office/drawing/2014/main" id="{2EDE6EBD-6053-60C3-AE8E-06453DFD4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4885" name="Object 21">
            <a:extLst>
              <a:ext uri="{FF2B5EF4-FFF2-40B4-BE49-F238E27FC236}">
                <a16:creationId xmlns:a16="http://schemas.microsoft.com/office/drawing/2014/main" id="{DED40B45-DFA7-3A6D-4449-BB68C1724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4868863"/>
          <a:ext cx="7272338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73600" imgH="812800" progId="Equation.DSMT4">
                  <p:embed/>
                </p:oleObj>
              </mc:Choice>
              <mc:Fallback>
                <p:oleObj name="Equation" r:id="rId9" imgW="4673600" imgH="812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868863"/>
                        <a:ext cx="7272338" cy="1258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8">
            <a:extLst>
              <a:ext uri="{FF2B5EF4-FFF2-40B4-BE49-F238E27FC236}">
                <a16:creationId xmlns:a16="http://schemas.microsoft.com/office/drawing/2014/main" id="{84DB5EF5-C3A4-41E9-6B3A-3F66E48C7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B51762EB-43F1-CB4A-68A5-EAFB658C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4</a:t>
            </a:fld>
            <a:endParaRPr lang="de-DE" alt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9AD2051-A640-E0A0-4CB8-D2BE7DCEA0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6624637" cy="1470025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800"/>
              <a:t>Über die Darstellbarkeit einer Function durch eine trigonometrische Reihe</a:t>
            </a:r>
            <a:br>
              <a:rPr lang="de-DE" altLang="de-DE" sz="2800"/>
            </a:br>
            <a:r>
              <a:rPr lang="de-DE" altLang="de-DE" sz="2000"/>
              <a:t>Habilitationsschrift 1854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1150D81B-B72A-60CE-9945-9143AA5DB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5780" name="Object 4">
            <a:extLst>
              <a:ext uri="{FF2B5EF4-FFF2-40B4-BE49-F238E27FC236}">
                <a16:creationId xmlns:a16="http://schemas.microsoft.com/office/drawing/2014/main" id="{E1556AF3-B103-EE8B-2D72-EE9AD4771F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6" name="Rectangle 10">
            <a:extLst>
              <a:ext uri="{FF2B5EF4-FFF2-40B4-BE49-F238E27FC236}">
                <a16:creationId xmlns:a16="http://schemas.microsoft.com/office/drawing/2014/main" id="{61C779A2-7ECD-DC4D-D6EE-6D3F2284C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5785" name="Object 9">
            <a:extLst>
              <a:ext uri="{FF2B5EF4-FFF2-40B4-BE49-F238E27FC236}">
                <a16:creationId xmlns:a16="http://schemas.microsoft.com/office/drawing/2014/main" id="{9C72C22B-36E2-5B98-E981-FC3C4BEB71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2060575"/>
          <a:ext cx="6624637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73600" imgH="812800" progId="Equation.DSMT4">
                  <p:embed/>
                </p:oleObj>
              </mc:Choice>
              <mc:Fallback>
                <p:oleObj name="Equation" r:id="rId5" imgW="4673600" imgH="812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060575"/>
                        <a:ext cx="6624637" cy="1147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8" name="Rectangle 12">
            <a:extLst>
              <a:ext uri="{FF2B5EF4-FFF2-40B4-BE49-F238E27FC236}">
                <a16:creationId xmlns:a16="http://schemas.microsoft.com/office/drawing/2014/main" id="{8BEEDE2D-5845-8AAF-8FBB-78DBC70B2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5790" name="Rectangle 14">
            <a:extLst>
              <a:ext uri="{FF2B5EF4-FFF2-40B4-BE49-F238E27FC236}">
                <a16:creationId xmlns:a16="http://schemas.microsoft.com/office/drawing/2014/main" id="{2257AF33-CFA5-6A77-CD7E-50EB08B84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5791" name="Text Box 15">
            <a:extLst>
              <a:ext uri="{FF2B5EF4-FFF2-40B4-BE49-F238E27FC236}">
                <a16:creationId xmlns:a16="http://schemas.microsoft.com/office/drawing/2014/main" id="{EA8CB18E-0100-6A75-4D91-978F19BED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141663"/>
            <a:ext cx="6227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Es geht also um Fourier-Reihen.</a:t>
            </a:r>
          </a:p>
        </p:txBody>
      </p:sp>
      <p:pic>
        <p:nvPicPr>
          <p:cNvPr id="75792" name="Picture 16">
            <a:extLst>
              <a:ext uri="{FF2B5EF4-FFF2-40B4-BE49-F238E27FC236}">
                <a16:creationId xmlns:a16="http://schemas.microsoft.com/office/drawing/2014/main" id="{3AF4D803-165B-728C-ABDA-BBB3A33FC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068638"/>
            <a:ext cx="195897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94" name="Text Box 18">
            <a:extLst>
              <a:ext uri="{FF2B5EF4-FFF2-40B4-BE49-F238E27FC236}">
                <a16:creationId xmlns:a16="http://schemas.microsoft.com/office/drawing/2014/main" id="{ECDA2B61-D2B7-D18D-B5D9-628E57F54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021388"/>
            <a:ext cx="1030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/>
              <a:t>1768-1830</a:t>
            </a:r>
          </a:p>
        </p:txBody>
      </p:sp>
      <p:sp>
        <p:nvSpPr>
          <p:cNvPr id="75795" name="Text Box 19">
            <a:extLst>
              <a:ext uri="{FF2B5EF4-FFF2-40B4-BE49-F238E27FC236}">
                <a16:creationId xmlns:a16="http://schemas.microsoft.com/office/drawing/2014/main" id="{1000517D-9AFA-6070-C935-0C6A5E3F6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789363"/>
            <a:ext cx="59531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/>
              <a:t>Fourier entwickelte die Theorie zur Darstellung periodischer Funktionen 1807 im Zusammenhang mit einer Untersuchung zur Wärmeleitung.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36F6D849-F2F4-433C-A7A7-E38941A86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9D828991-82D7-C7AF-FF58-AED51E43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5</a:t>
            </a:fld>
            <a:endParaRPr lang="de-DE" alt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EC6D25C-D60B-05A4-5E11-EE97375848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6624637" cy="647700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800"/>
              <a:t>Exkurs Fourier-Reihen</a:t>
            </a:r>
            <a:endParaRPr lang="de-DE" altLang="de-DE" sz="2000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740D7AB-5B5C-8D93-96F6-FA011E812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6804" name="Object 4">
            <a:extLst>
              <a:ext uri="{FF2B5EF4-FFF2-40B4-BE49-F238E27FC236}">
                <a16:creationId xmlns:a16="http://schemas.microsoft.com/office/drawing/2014/main" id="{8455D61E-1636-893D-9420-8E6C7E2B8E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6" name="Rectangle 6">
            <a:extLst>
              <a:ext uri="{FF2B5EF4-FFF2-40B4-BE49-F238E27FC236}">
                <a16:creationId xmlns:a16="http://schemas.microsoft.com/office/drawing/2014/main" id="{C55ABE05-0705-82E4-AD20-A70C7E0F0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6808" name="Rectangle 8">
            <a:extLst>
              <a:ext uri="{FF2B5EF4-FFF2-40B4-BE49-F238E27FC236}">
                <a16:creationId xmlns:a16="http://schemas.microsoft.com/office/drawing/2014/main" id="{FFAB70CD-8C73-EBB0-3AD6-6E4734E01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6810" name="Rectangle 10">
            <a:extLst>
              <a:ext uri="{FF2B5EF4-FFF2-40B4-BE49-F238E27FC236}">
                <a16:creationId xmlns:a16="http://schemas.microsoft.com/office/drawing/2014/main" id="{39B81A3B-0648-927B-555C-DCC95991B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BB682AEB-C56F-C3A4-A3D4-F3CB824C9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365625"/>
            <a:ext cx="172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76816" name="Text Box 16">
            <a:extLst>
              <a:ext uri="{FF2B5EF4-FFF2-40B4-BE49-F238E27FC236}">
                <a16:creationId xmlns:a16="http://schemas.microsoft.com/office/drawing/2014/main" id="{BD7B3E65-07C7-2237-AF9D-976D734AB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196975"/>
            <a:ext cx="7343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Mit ihnen können  gewisse periodische Funktionen </a:t>
            </a:r>
            <a:br>
              <a:rPr lang="de-DE" altLang="de-DE"/>
            </a:br>
            <a:r>
              <a:rPr lang="de-DE" altLang="de-DE"/>
              <a:t>durch trigonometrische Reihen angenähert werden.</a:t>
            </a:r>
          </a:p>
        </p:txBody>
      </p:sp>
      <p:pic>
        <p:nvPicPr>
          <p:cNvPr id="76817" name="Picture 17">
            <a:extLst>
              <a:ext uri="{FF2B5EF4-FFF2-40B4-BE49-F238E27FC236}">
                <a16:creationId xmlns:a16="http://schemas.microsoft.com/office/drawing/2014/main" id="{80D81B8F-E2D0-211C-F78C-1ED328239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76475"/>
            <a:ext cx="273685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19" name="Picture 19">
            <a:extLst>
              <a:ext uri="{FF2B5EF4-FFF2-40B4-BE49-F238E27FC236}">
                <a16:creationId xmlns:a16="http://schemas.microsoft.com/office/drawing/2014/main" id="{E5E3F65A-64EF-E146-5323-46B15C709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89138"/>
            <a:ext cx="5040313" cy="3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20" name="Picture 20">
            <a:extLst>
              <a:ext uri="{FF2B5EF4-FFF2-40B4-BE49-F238E27FC236}">
                <a16:creationId xmlns:a16="http://schemas.microsoft.com/office/drawing/2014/main" id="{84BCB47A-CD8C-F971-99B0-4FC4E1CC7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805488"/>
            <a:ext cx="76755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22" name="AutoShape 22">
            <a:extLst>
              <a:ext uri="{FF2B5EF4-FFF2-40B4-BE49-F238E27FC236}">
                <a16:creationId xmlns:a16="http://schemas.microsoft.com/office/drawing/2014/main" id="{B3E467CC-98DC-D26C-A95C-98DF57F89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365625"/>
            <a:ext cx="2520950" cy="720725"/>
          </a:xfrm>
          <a:prstGeom prst="wedgeRectCallout">
            <a:avLst>
              <a:gd name="adj1" fmla="val 49245"/>
              <a:gd name="adj2" fmla="val 1590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sz="2000"/>
              <a:t>Aber woher hat man die Koeffizienten?</a:t>
            </a:r>
          </a:p>
        </p:txBody>
      </p:sp>
      <p:sp>
        <p:nvSpPr>
          <p:cNvPr id="76821" name="Text Box 21">
            <a:extLst>
              <a:ext uri="{FF2B5EF4-FFF2-40B4-BE49-F238E27FC236}">
                <a16:creationId xmlns:a16="http://schemas.microsoft.com/office/drawing/2014/main" id="{64045929-3F45-75D9-1226-4E127E7B8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300663"/>
            <a:ext cx="755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7 Näherungsfunktionen sind für diese Zackenfunktion gezeichnet.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2EB271FE-7C15-E75C-0879-D65FCD7C9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0C401791-7B8B-89D5-95CA-8E4733DA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6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2" grpId="0" animBg="1"/>
      <p:bldP spid="768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E11F6DD-D8E2-930D-3F90-4851826B85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6624637" cy="647700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800"/>
              <a:t>Exkurs Fourier-Reihen</a:t>
            </a:r>
            <a:endParaRPr lang="de-DE" altLang="de-DE" sz="2000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DD9AECB6-7F75-2271-8680-2B072391C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7828" name="Object 4">
            <a:extLst>
              <a:ext uri="{FF2B5EF4-FFF2-40B4-BE49-F238E27FC236}">
                <a16:creationId xmlns:a16="http://schemas.microsoft.com/office/drawing/2014/main" id="{F876DAB2-ABFA-793B-C317-9ACE7343B5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Rectangle 6">
            <a:extLst>
              <a:ext uri="{FF2B5EF4-FFF2-40B4-BE49-F238E27FC236}">
                <a16:creationId xmlns:a16="http://schemas.microsoft.com/office/drawing/2014/main" id="{D09AE656-B755-4B01-B70C-BA619AE1F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7831" name="Object 7">
            <a:extLst>
              <a:ext uri="{FF2B5EF4-FFF2-40B4-BE49-F238E27FC236}">
                <a16:creationId xmlns:a16="http://schemas.microsoft.com/office/drawing/2014/main" id="{BF618D0E-0FCA-61AD-56B4-E22AF2155F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1125538"/>
          <a:ext cx="6497637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84600" imgH="1409400" progId="Equation.DSMT4">
                  <p:embed/>
                </p:oleObj>
              </mc:Choice>
              <mc:Fallback>
                <p:oleObj name="Equation" r:id="rId5" imgW="4584600" imgH="140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125538"/>
                        <a:ext cx="6497637" cy="199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2" name="Rectangle 8">
            <a:extLst>
              <a:ext uri="{FF2B5EF4-FFF2-40B4-BE49-F238E27FC236}">
                <a16:creationId xmlns:a16="http://schemas.microsoft.com/office/drawing/2014/main" id="{ABCA3E3B-83FE-6DE3-557B-20CDDA1F9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7833" name="Object 9">
            <a:extLst>
              <a:ext uri="{FF2B5EF4-FFF2-40B4-BE49-F238E27FC236}">
                <a16:creationId xmlns:a16="http://schemas.microsoft.com/office/drawing/2014/main" id="{A633051E-6BB7-AB67-5AC4-52194B0389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3573463"/>
          <a:ext cx="4176712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81300" imgH="660400" progId="Equation.DSMT4">
                  <p:embed/>
                </p:oleObj>
              </mc:Choice>
              <mc:Fallback>
                <p:oleObj name="Equation" r:id="rId7" imgW="2781300" imgH="660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573463"/>
                        <a:ext cx="4176712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4" name="Rectangle 10">
            <a:extLst>
              <a:ext uri="{FF2B5EF4-FFF2-40B4-BE49-F238E27FC236}">
                <a16:creationId xmlns:a16="http://schemas.microsoft.com/office/drawing/2014/main" id="{D5A2581A-3962-9BEF-22FC-63222C712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7835" name="Object 11">
            <a:extLst>
              <a:ext uri="{FF2B5EF4-FFF2-40B4-BE49-F238E27FC236}">
                <a16:creationId xmlns:a16="http://schemas.microsoft.com/office/drawing/2014/main" id="{6CC9ED0B-AA6C-7D23-7098-95278C7242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7175" y="4581525"/>
          <a:ext cx="403225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17800" imgH="660400" progId="Equation.DSMT4">
                  <p:embed/>
                </p:oleObj>
              </mc:Choice>
              <mc:Fallback>
                <p:oleObj name="Equation" r:id="rId9" imgW="2717800" imgH="660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581525"/>
                        <a:ext cx="4032250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6" name="Text Box 12">
            <a:extLst>
              <a:ext uri="{FF2B5EF4-FFF2-40B4-BE49-F238E27FC236}">
                <a16:creationId xmlns:a16="http://schemas.microsoft.com/office/drawing/2014/main" id="{F3925A8F-72D2-B716-6578-A3D36529D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5661025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/>
              <a:t>Also dazu!!!!!!!!!!!!  braucht man die </a:t>
            </a:r>
            <a:r>
              <a:rPr lang="de-DE" altLang="de-DE" b="1"/>
              <a:t>Integrale</a:t>
            </a:r>
            <a:r>
              <a:rPr lang="de-DE" altLang="de-DE"/>
              <a:t>. </a:t>
            </a:r>
          </a:p>
        </p:txBody>
      </p:sp>
      <p:pic>
        <p:nvPicPr>
          <p:cNvPr id="77841" name="Picture 17">
            <a:extLst>
              <a:ext uri="{FF2B5EF4-FFF2-40B4-BE49-F238E27FC236}">
                <a16:creationId xmlns:a16="http://schemas.microsoft.com/office/drawing/2014/main" id="{E0A3464C-3EFF-288B-973C-FE75BB0A7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49500"/>
            <a:ext cx="22764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42" name="AutoShape 18">
            <a:extLst>
              <a:ext uri="{FF2B5EF4-FFF2-40B4-BE49-F238E27FC236}">
                <a16:creationId xmlns:a16="http://schemas.microsoft.com/office/drawing/2014/main" id="{A6B6DB45-FCA1-D5BE-DC74-B564F44AE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141663"/>
            <a:ext cx="4895850" cy="360362"/>
          </a:xfrm>
          <a:prstGeom prst="wedgeRectCallout">
            <a:avLst>
              <a:gd name="adj1" fmla="val -38847"/>
              <a:gd name="adj2" fmla="val -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sz="2000"/>
              <a:t>Also: woher hat man die Koeffizienten?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45EB317E-E92B-131B-DEF2-4CB8101B1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CE89A524-38B6-2388-F6F7-126C32ED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7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6" grpId="0"/>
      <p:bldP spid="778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2401646C-DABD-697A-F799-D7E9A8F55A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404813"/>
            <a:ext cx="7488237" cy="1079500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de-DE" altLang="de-DE" sz="2800"/>
              <a:t>Über die Darstellbarkeit einer Function durch ein trigonometrische Reihe  </a:t>
            </a:r>
            <a:r>
              <a:rPr lang="de-DE" altLang="de-DE" sz="2000"/>
              <a:t>Habilitationsschrift 1854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BFC0F54D-3D68-564C-03E6-1363315EF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8068" name="Object 4">
            <a:extLst>
              <a:ext uri="{FF2B5EF4-FFF2-40B4-BE49-F238E27FC236}">
                <a16:creationId xmlns:a16="http://schemas.microsoft.com/office/drawing/2014/main" id="{0765E0F3-0CE2-01B2-0EDC-1408DF8A2E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647700" progId="Equation.DSMT4">
                  <p:embed/>
                </p:oleObj>
              </mc:Choice>
              <mc:Fallback>
                <p:oleObj name="Equation" r:id="rId3" imgW="2286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0" name="Rectangle 6">
            <a:extLst>
              <a:ext uri="{FF2B5EF4-FFF2-40B4-BE49-F238E27FC236}">
                <a16:creationId xmlns:a16="http://schemas.microsoft.com/office/drawing/2014/main" id="{9D33A39D-5409-5822-89BD-59DABB7B7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8071" name="Rectangle 7">
            <a:extLst>
              <a:ext uri="{FF2B5EF4-FFF2-40B4-BE49-F238E27FC236}">
                <a16:creationId xmlns:a16="http://schemas.microsoft.com/office/drawing/2014/main" id="{CD43CD7C-D0C9-C668-61BE-B5C5C99DE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8072" name="Rectangle 8">
            <a:extLst>
              <a:ext uri="{FF2B5EF4-FFF2-40B4-BE49-F238E27FC236}">
                <a16:creationId xmlns:a16="http://schemas.microsoft.com/office/drawing/2014/main" id="{C5929225-C820-4ACC-A262-96D4F51E5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88073" name="Picture 9">
            <a:extLst>
              <a:ext uri="{FF2B5EF4-FFF2-40B4-BE49-F238E27FC236}">
                <a16:creationId xmlns:a16="http://schemas.microsoft.com/office/drawing/2014/main" id="{3FEFB99E-B1B7-8BB2-BBC2-9127113D4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060575"/>
            <a:ext cx="7632700" cy="19097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74" name="Text Box 10">
            <a:extLst>
              <a:ext uri="{FF2B5EF4-FFF2-40B4-BE49-F238E27FC236}">
                <a16:creationId xmlns:a16="http://schemas.microsoft.com/office/drawing/2014/main" id="{FFD01AF2-BFE4-97E7-3E43-BEE8BDECB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3933825"/>
            <a:ext cx="2411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>
                <a:latin typeface="Times New Roman" panose="02020603050405020304" pitchFamily="18" charset="0"/>
              </a:rPr>
              <a:t>bestimmung nicht anwendbar</a:t>
            </a:r>
            <a:r>
              <a:rPr lang="de-DE" altLang="de-DE" sz="1200" b="1"/>
              <a:t>.</a:t>
            </a:r>
          </a:p>
        </p:txBody>
      </p:sp>
      <p:sp>
        <p:nvSpPr>
          <p:cNvPr id="88076" name="Rectangle 12">
            <a:extLst>
              <a:ext uri="{FF2B5EF4-FFF2-40B4-BE49-F238E27FC236}">
                <a16:creationId xmlns:a16="http://schemas.microsoft.com/office/drawing/2014/main" id="{FA5AD7AE-3275-FC14-5A0C-A18E4DCC9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8077" name="Rectangle 13">
            <a:extLst>
              <a:ext uri="{FF2B5EF4-FFF2-40B4-BE49-F238E27FC236}">
                <a16:creationId xmlns:a16="http://schemas.microsoft.com/office/drawing/2014/main" id="{4DF1C774-9BB1-AD13-CF77-1704E3F7E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8080" name="Text Box 16">
            <a:extLst>
              <a:ext uri="{FF2B5EF4-FFF2-40B4-BE49-F238E27FC236}">
                <a16:creationId xmlns:a16="http://schemas.microsoft.com/office/drawing/2014/main" id="{C5E6DC7C-10C7-0CE5-93D5-7C3E3B768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628775"/>
            <a:ext cx="354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Riemann zieht das Fazit:</a:t>
            </a:r>
          </a:p>
        </p:txBody>
      </p:sp>
      <p:sp>
        <p:nvSpPr>
          <p:cNvPr id="88081" name="Text Box 17">
            <a:extLst>
              <a:ext uri="{FF2B5EF4-FFF2-40B4-BE49-F238E27FC236}">
                <a16:creationId xmlns:a16="http://schemas.microsoft.com/office/drawing/2014/main" id="{4C765CAC-9AA6-F349-04D7-C0E915F3E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005263"/>
            <a:ext cx="6888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/>
              <a:t>Gegeben sei eine periodische Funktion f, </a:t>
            </a:r>
            <a:r>
              <a:rPr lang="de-DE" altLang="de-DE" sz="1800"/>
              <a:t>Periode T</a:t>
            </a:r>
            <a:r>
              <a:rPr lang="de-DE" altLang="de-DE"/>
              <a:t>.</a:t>
            </a:r>
          </a:p>
          <a:p>
            <a:r>
              <a:rPr lang="de-DE" altLang="de-DE"/>
              <a:t>Wenn</a:t>
            </a:r>
          </a:p>
        </p:txBody>
      </p:sp>
      <p:sp>
        <p:nvSpPr>
          <p:cNvPr id="88082" name="Text Box 18">
            <a:extLst>
              <a:ext uri="{FF2B5EF4-FFF2-40B4-BE49-F238E27FC236}">
                <a16:creationId xmlns:a16="http://schemas.microsoft.com/office/drawing/2014/main" id="{1C489ACC-1399-48CD-3505-B371A4CBA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437063"/>
            <a:ext cx="6875462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/>
              <a:t> f durchgehend integrierbar ist </a:t>
            </a:r>
            <a:r>
              <a:rPr lang="de-DE" altLang="de-DE" sz="2000"/>
              <a:t>(</a:t>
            </a:r>
            <a:r>
              <a:rPr lang="de-DE" altLang="de-DE" sz="1600"/>
              <a:t>im Dirichletschen Sinne)</a:t>
            </a:r>
            <a:r>
              <a:rPr lang="de-DE" altLang="de-DE" sz="1800"/>
              <a:t> </a:t>
            </a:r>
            <a:r>
              <a:rPr lang="de-DE" altLang="de-DE" b="1"/>
              <a:t>und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/>
              <a:t> f nicht unendlich viele Extrema </a:t>
            </a:r>
            <a:r>
              <a:rPr lang="de-DE" altLang="de-DE" sz="1800"/>
              <a:t>im T-Intervall</a:t>
            </a:r>
            <a:r>
              <a:rPr lang="de-DE" altLang="de-DE"/>
              <a:t> hat,</a:t>
            </a:r>
          </a:p>
        </p:txBody>
      </p:sp>
      <p:sp>
        <p:nvSpPr>
          <p:cNvPr id="88083" name="Text Box 19">
            <a:extLst>
              <a:ext uri="{FF2B5EF4-FFF2-40B4-BE49-F238E27FC236}">
                <a16:creationId xmlns:a16="http://schemas.microsoft.com/office/drawing/2014/main" id="{E5DAB43F-8145-3EA6-7C83-AB5C2FB4F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876925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/>
              <a:t>dann kann f in eine </a:t>
            </a:r>
            <a:r>
              <a:rPr lang="de-DE" altLang="de-DE" dirty="0" err="1"/>
              <a:t>Fourierreihe</a:t>
            </a:r>
            <a:r>
              <a:rPr lang="de-DE" altLang="de-DE" dirty="0"/>
              <a:t> entwickelt werden.</a:t>
            </a:r>
          </a:p>
        </p:txBody>
      </p:sp>
      <p:sp>
        <p:nvSpPr>
          <p:cNvPr id="88084" name="AutoShape 20">
            <a:extLst>
              <a:ext uri="{FF2B5EF4-FFF2-40B4-BE49-F238E27FC236}">
                <a16:creationId xmlns:a16="http://schemas.microsoft.com/office/drawing/2014/main" id="{FD1213CC-787C-B30E-6DAB-C5E132355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5013325"/>
            <a:ext cx="3527425" cy="431800"/>
          </a:xfrm>
          <a:prstGeom prst="wedgeRoundRectCallout">
            <a:avLst>
              <a:gd name="adj1" fmla="val 35597"/>
              <a:gd name="adj2" fmla="val -89338"/>
              <a:gd name="adj3" fmla="val 16667"/>
            </a:avLst>
          </a:prstGeom>
          <a:solidFill>
            <a:srgbClr val="E0B9E1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sz="1800"/>
              <a:t>es gibt eine Stammfunktion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7C1778CD-2110-E220-282B-CF9E2F922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9A750FBC-0557-40A7-5431-92188039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8</a:t>
            </a:fld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ABB6166A-A64F-30CC-3D18-4531919169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6375" y="404813"/>
            <a:ext cx="7272338" cy="1470025"/>
          </a:xfrm>
        </p:spPr>
        <p:txBody>
          <a:bodyPr anchor="ctr"/>
          <a:lstStyle/>
          <a:p>
            <a:r>
              <a:rPr lang="de-DE" altLang="de-DE" sz="4400"/>
              <a:t>Riemann </a:t>
            </a:r>
            <a:r>
              <a:rPr lang="de-DE" altLang="de-DE" sz="4400">
                <a:solidFill>
                  <a:schemeClr val="tx1"/>
                </a:solidFill>
              </a:rPr>
              <a:t>und sein Integral</a:t>
            </a:r>
            <a:endParaRPr lang="de-DE" altLang="de-DE" sz="4400"/>
          </a:p>
        </p:txBody>
      </p:sp>
      <p:pic>
        <p:nvPicPr>
          <p:cNvPr id="166915" name="Picture 3">
            <a:extLst>
              <a:ext uri="{FF2B5EF4-FFF2-40B4-BE49-F238E27FC236}">
                <a16:creationId xmlns:a16="http://schemas.microsoft.com/office/drawing/2014/main" id="{46609704-85A5-6BD4-2EAF-A6F1C1BBE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309403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6" name="Rectangle 4">
            <a:extLst>
              <a:ext uri="{FF2B5EF4-FFF2-40B4-BE49-F238E27FC236}">
                <a16:creationId xmlns:a16="http://schemas.microsoft.com/office/drawing/2014/main" id="{46FFA2F1-E3AE-728F-8E59-D7E7D2A05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6917" name="Object 5">
            <a:extLst>
              <a:ext uri="{FF2B5EF4-FFF2-40B4-BE49-F238E27FC236}">
                <a16:creationId xmlns:a16="http://schemas.microsoft.com/office/drawing/2014/main" id="{EC56620A-5B19-9599-7C09-9168E2A581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0967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647700" progId="Equation.DSMT4">
                  <p:embed/>
                </p:oleObj>
              </mc:Choice>
              <mc:Fallback>
                <p:oleObj name="Equation" r:id="rId4" imgW="228600" imgH="647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9675" cy="661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6920" name="Picture 8">
            <a:extLst>
              <a:ext uri="{FF2B5EF4-FFF2-40B4-BE49-F238E27FC236}">
                <a16:creationId xmlns:a16="http://schemas.microsoft.com/office/drawing/2014/main" id="{8D3C1597-C571-67FA-4146-1194B9A07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708275"/>
            <a:ext cx="5545137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21" name="Text Box 9">
            <a:extLst>
              <a:ext uri="{FF2B5EF4-FFF2-40B4-BE49-F238E27FC236}">
                <a16:creationId xmlns:a16="http://schemas.microsoft.com/office/drawing/2014/main" id="{46455907-AC88-DAF2-497E-3319CB80A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628775"/>
            <a:ext cx="40528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/>
              <a:t>Also schiebt Riemann ein Kapitel in seine Arbeit ein: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52978042-973C-997D-4897-5E5EFE709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8640763" cy="276999"/>
          </a:xfrm>
          <a:prstGeom prst="rect">
            <a:avLst/>
          </a:prstGeom>
          <a:noFill/>
          <a:ln w="38100" cmpd="dbl">
            <a:solidFill>
              <a:srgbClr val="E0B9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200" dirty="0">
                <a:solidFill>
                  <a:schemeClr val="tx2"/>
                </a:solidFill>
              </a:rPr>
              <a:t>Prof. Dr. Dörte Haftendorn, Leuphana Universität Lüneburg, </a:t>
            </a:r>
            <a:r>
              <a:rPr lang="de-DE" altLang="de-DE" sz="1200" dirty="0" err="1">
                <a:solidFill>
                  <a:schemeClr val="tx2"/>
                </a:solidFill>
              </a:rPr>
              <a:t>www.mathematik-verstehen.de</a:t>
            </a:r>
            <a:r>
              <a:rPr lang="de-DE" altLang="de-DE" sz="1200" dirty="0">
                <a:solidFill>
                  <a:schemeClr val="tx2"/>
                </a:solidFill>
              </a:rPr>
              <a:t>,  Clausthal 2007 Folie   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E916E84A-7B27-E84D-452C-79219E3C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358731"/>
            <a:ext cx="2133600" cy="300018"/>
          </a:xfrm>
        </p:spPr>
        <p:txBody>
          <a:bodyPr/>
          <a:lstStyle/>
          <a:p>
            <a:fld id="{57DEBEF7-5021-433D-AEF9-1B72DE3647DA}" type="slidenum">
              <a:rPr lang="de-DE" altLang="de-DE" smtClean="0"/>
              <a:pPr/>
              <a:t>9</a:t>
            </a:fld>
            <a:endParaRPr lang="de-DE" alt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1684</Words>
  <Application>Microsoft Office PowerPoint</Application>
  <PresentationFormat>Bildschirmpräsentation (4:3)</PresentationFormat>
  <Paragraphs>233</Paragraphs>
  <Slides>30</Slides>
  <Notes>30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Arial</vt:lpstr>
      <vt:lpstr>Times New Roman</vt:lpstr>
      <vt:lpstr>Cataneo BT</vt:lpstr>
      <vt:lpstr>Standarddesign</vt:lpstr>
      <vt:lpstr>MathType 5.0 Equation</vt:lpstr>
      <vt:lpstr>Bernhard Riemann</vt:lpstr>
      <vt:lpstr>Riemanns Integralbegriff</vt:lpstr>
      <vt:lpstr>Über die Darstellbarkeit einer Function durch ein trigonometrische Reihe Habilitationsschrift 1854</vt:lpstr>
      <vt:lpstr>Über die Darstellbarkeit einer Function durch ein trigonometrische Reihe Habilitationsschrift 1854</vt:lpstr>
      <vt:lpstr>Über die Darstellbarkeit einer Function durch eine trigonometrische Reihe Habilitationsschrift 1854</vt:lpstr>
      <vt:lpstr>Exkurs Fourier-Reihen</vt:lpstr>
      <vt:lpstr>Exkurs Fourier-Reihen</vt:lpstr>
      <vt:lpstr>Über die Darstellbarkeit einer Function durch ein trigonometrische Reihe  Habilitationsschrift 1854</vt:lpstr>
      <vt:lpstr>Riemann und sein Integral</vt:lpstr>
      <vt:lpstr>Über den Begriff des bestimmten Integrals und den Umfang seiner Gültigkeit Habilitationsschrift 1854</vt:lpstr>
      <vt:lpstr>Über den Begriff des bestimmten Integrals und den Umfang seiner Gültigkeit Habilitationsschrift 1854</vt:lpstr>
      <vt:lpstr>Originaler Riemann-Text: Habilitationsschrift 1854</vt:lpstr>
      <vt:lpstr>Riemannsche Summen in der Lehre</vt:lpstr>
      <vt:lpstr>Riemannsche Summen in der Lehre</vt:lpstr>
      <vt:lpstr>Notwendiges und hinreichendes Kriterium</vt:lpstr>
      <vt:lpstr>Notwendiges und hinreichendes Kriterium</vt:lpstr>
      <vt:lpstr> Besondere Funktionen vom Dirichlet-Typ</vt:lpstr>
      <vt:lpstr> Satz, hinreichendes Kriterium</vt:lpstr>
      <vt:lpstr>Was das Riemann-Integral leistet</vt:lpstr>
      <vt:lpstr>Welche Funktionen werden durch trigonometrischen Reihen definiert?</vt:lpstr>
      <vt:lpstr>Was ist da für die Mathematik-Lehre sinnvoll?</vt:lpstr>
      <vt:lpstr>Die Unvollständigkeit des Computers erzwingt Theorie</vt:lpstr>
      <vt:lpstr>Wirlkich frei gegebene trigonometrische Reihen</vt:lpstr>
      <vt:lpstr>Potential für das Lernen</vt:lpstr>
      <vt:lpstr>Lehren für Lehrer</vt:lpstr>
      <vt:lpstr>Hilfen für Lehrer</vt:lpstr>
      <vt:lpstr>Hilfen für Lehrer</vt:lpstr>
      <vt:lpstr>Hilfen für Lehrer</vt:lpstr>
      <vt:lpstr>Hilfen für Lehrer www.mathematik-verstehen.de</vt:lpstr>
      <vt:lpstr>Bernhard Riemann</vt:lpstr>
    </vt:vector>
  </TitlesOfParts>
  <Company>Universität Lüneburg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Bernhard Riemann</dc:title>
  <dc:creator>Prof. Dr. Haftendorn</dc:creator>
  <cp:lastModifiedBy>Dörte Haftendorn</cp:lastModifiedBy>
  <cp:revision>79</cp:revision>
  <cp:lastPrinted>2026-07-07T21:42:45Z</cp:lastPrinted>
  <dcterms:created xsi:type="dcterms:W3CDTF">2006-09-09T21:09:11Z</dcterms:created>
  <dcterms:modified xsi:type="dcterms:W3CDTF">2026-07-07T22:52:02Z</dcterms:modified>
</cp:coreProperties>
</file>