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83" r:id="rId6"/>
    <p:sldId id="282" r:id="rId7"/>
    <p:sldId id="280" r:id="rId8"/>
    <p:sldId id="260" r:id="rId9"/>
    <p:sldId id="265" r:id="rId10"/>
  </p:sldIdLst>
  <p:sldSz cx="9144000" cy="6858000" type="screen4x3"/>
  <p:notesSz cx="10234613" cy="70993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3300"/>
    <a:srgbClr val="FFFFFF"/>
    <a:srgbClr val="FFCC00"/>
    <a:srgbClr val="CC6600"/>
    <a:srgbClr val="996633"/>
    <a:srgbClr val="FFCC99"/>
    <a:srgbClr val="CC9900"/>
    <a:srgbClr val="66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94" autoAdjust="0"/>
    <p:restoredTop sz="94633" autoAdjust="0"/>
  </p:normalViewPr>
  <p:slideViewPr>
    <p:cSldViewPr>
      <p:cViewPr varScale="1">
        <p:scale>
          <a:sx n="49" d="100"/>
          <a:sy n="49" d="100"/>
        </p:scale>
        <p:origin x="-547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84" y="-402"/>
      </p:cViewPr>
      <p:guideLst>
        <p:guide orient="horz" pos="2236"/>
        <p:guide pos="322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0" tIns="47645" rIns="95290" bIns="47645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0" tIns="47645" rIns="95290" bIns="47645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0" tIns="47645" rIns="95290" bIns="47645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StudienInfoLBS-Mathe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0" tIns="47645" rIns="95290" bIns="47645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37D9EE0-6F3D-416C-92A3-5CEFE088D0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90" tIns="47645" rIns="95290" bIns="47645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1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5250" y="3371850"/>
            <a:ext cx="7504113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90" tIns="47645" rIns="95290" bIns="476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Hier klicken, um Master-Textformat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799138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90" tIns="47645" rIns="95290" bIns="47645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70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90" tIns="47645" rIns="95290" bIns="47645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138" y="674370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90" tIns="47645" rIns="95290" bIns="47645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B327CFF-FEA1-467C-A62E-4389AB28B3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5B9D3D-AE7E-451B-B828-80D2472D8ADD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8CB41E-E9FF-4914-A8B1-57B013F096E1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DE" smtClean="0"/>
              <a:t>Schwierig zu sagen, schon die Vokabeln, mit denen man es ausdrücken wollte, versteht kaum einer.</a:t>
            </a:r>
          </a:p>
          <a:p>
            <a:r>
              <a:rPr lang="de-DE" smtClean="0"/>
              <a:t>Schwierig zu verstehen, man muss oft heftig nachdenken, sich hineindenken.....</a:t>
            </a:r>
          </a:p>
          <a:p>
            <a:r>
              <a:rPr lang="de-DE" smtClean="0"/>
              <a:t>Schwierig zu vermitteln, auch wer  verstanden hat, kann Mathematik oft nur schlecht weitergeben,</a:t>
            </a:r>
          </a:p>
          <a:p>
            <a:r>
              <a:rPr lang="de-DE" smtClean="0"/>
              <a:t>Die Adressaten sind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4A01C-0FD3-47E4-A6BB-A96C4E9EA03C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828615-4FA0-49EB-9C48-30D36DA17710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073F1-81F3-4942-B7C0-20545456AC0D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35C6A-8BC3-4F19-A099-B015CB725BC1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6547A-3D8B-484F-A507-1E523867023C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0BBFB-1AC9-47D0-8F65-7133F16C0490}" type="slidenum">
              <a:rPr lang="de-DE" smtClean="0"/>
              <a:pPr/>
              <a:t>8</a:t>
            </a:fld>
            <a:endParaRPr lang="de-DE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9DF85-1B23-4C21-856A-D8C0C8375903}" type="slidenum">
              <a:rPr lang="de-DE" smtClean="0"/>
              <a:pPr/>
              <a:t>9</a:t>
            </a:fld>
            <a:endParaRPr lang="de-DE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6"/>
          <p:cNvSpPr>
            <a:spLocks noChangeShapeType="1"/>
          </p:cNvSpPr>
          <p:nvPr/>
        </p:nvSpPr>
        <p:spPr bwMode="auto">
          <a:xfrm>
            <a:off x="2895600" y="4303713"/>
            <a:ext cx="3276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Rectangle 1029"/>
          <p:cNvSpPr>
            <a:spLocks noChangeArrowheads="1"/>
          </p:cNvSpPr>
          <p:nvPr/>
        </p:nvSpPr>
        <p:spPr bwMode="auto">
          <a:xfrm>
            <a:off x="0" y="1066800"/>
            <a:ext cx="86868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6" name="Group 1030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336" y="0"/>
            <a:chExt cx="2064" cy="1344"/>
          </a:xfrm>
        </p:grpSpPr>
        <p:sp>
          <p:nvSpPr>
            <p:cNvPr id="7" name="Rectangle 1031"/>
            <p:cNvSpPr>
              <a:spLocks noChangeArrowheads="1"/>
            </p:cNvSpPr>
            <p:nvPr/>
          </p:nvSpPr>
          <p:spPr bwMode="auto">
            <a:xfrm>
              <a:off x="1008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8" name="Rectangle 1032"/>
            <p:cNvSpPr>
              <a:spLocks noChangeArrowheads="1"/>
            </p:cNvSpPr>
            <p:nvPr/>
          </p:nvSpPr>
          <p:spPr bwMode="auto">
            <a:xfrm>
              <a:off x="1344" y="1008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" name="Rectangle 1033"/>
            <p:cNvSpPr>
              <a:spLocks noChangeArrowheads="1"/>
            </p:cNvSpPr>
            <p:nvPr/>
          </p:nvSpPr>
          <p:spPr bwMode="auto">
            <a:xfrm>
              <a:off x="1728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" name="Rectangle 1034"/>
            <p:cNvSpPr>
              <a:spLocks noChangeArrowheads="1"/>
            </p:cNvSpPr>
            <p:nvPr/>
          </p:nvSpPr>
          <p:spPr bwMode="auto">
            <a:xfrm>
              <a:off x="2064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" name="Rectangle 1035"/>
            <p:cNvSpPr>
              <a:spLocks noChangeArrowheads="1"/>
            </p:cNvSpPr>
            <p:nvPr/>
          </p:nvSpPr>
          <p:spPr bwMode="auto">
            <a:xfrm>
              <a:off x="672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" name="Rectangle 1036"/>
            <p:cNvSpPr>
              <a:spLocks noChangeArrowheads="1"/>
            </p:cNvSpPr>
            <p:nvPr/>
          </p:nvSpPr>
          <p:spPr bwMode="auto">
            <a:xfrm>
              <a:off x="336" y="0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13" name="Group 1037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2736" y="96"/>
            <a:chExt cx="2064" cy="1344"/>
          </a:xfrm>
        </p:grpSpPr>
        <p:sp>
          <p:nvSpPr>
            <p:cNvPr id="14" name="Rectangle 1038"/>
            <p:cNvSpPr>
              <a:spLocks noChangeArrowheads="1"/>
            </p:cNvSpPr>
            <p:nvPr/>
          </p:nvSpPr>
          <p:spPr bwMode="auto">
            <a:xfrm>
              <a:off x="3408" y="768"/>
              <a:ext cx="336" cy="336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" name="Rectangle 1039"/>
            <p:cNvSpPr>
              <a:spLocks noChangeArrowheads="1"/>
            </p:cNvSpPr>
            <p:nvPr/>
          </p:nvSpPr>
          <p:spPr bwMode="auto">
            <a:xfrm>
              <a:off x="3744" y="1104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" name="Rectangle 1040"/>
            <p:cNvSpPr>
              <a:spLocks noChangeArrowheads="1"/>
            </p:cNvSpPr>
            <p:nvPr/>
          </p:nvSpPr>
          <p:spPr bwMode="auto">
            <a:xfrm>
              <a:off x="4128" y="432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" name="Rectangle 1041"/>
            <p:cNvSpPr>
              <a:spLocks noChangeArrowheads="1"/>
            </p:cNvSpPr>
            <p:nvPr/>
          </p:nvSpPr>
          <p:spPr bwMode="auto">
            <a:xfrm>
              <a:off x="4464" y="768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" name="Rectangle 1042"/>
            <p:cNvSpPr>
              <a:spLocks noChangeArrowheads="1"/>
            </p:cNvSpPr>
            <p:nvPr/>
          </p:nvSpPr>
          <p:spPr bwMode="auto">
            <a:xfrm>
              <a:off x="3072" y="432"/>
              <a:ext cx="336" cy="336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9" name="Rectangle 1043"/>
            <p:cNvSpPr>
              <a:spLocks noChangeArrowheads="1"/>
            </p:cNvSpPr>
            <p:nvPr/>
          </p:nvSpPr>
          <p:spPr bwMode="auto">
            <a:xfrm>
              <a:off x="2736" y="96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20" name="Rectangle 1044"/>
          <p:cNvSpPr>
            <a:spLocks noChangeArrowheads="1"/>
          </p:cNvSpPr>
          <p:nvPr/>
        </p:nvSpPr>
        <p:spPr bwMode="auto">
          <a:xfrm>
            <a:off x="4114800" y="4191000"/>
            <a:ext cx="211138" cy="2111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" name="Rectangle 1045"/>
          <p:cNvSpPr>
            <a:spLocks noChangeArrowheads="1"/>
          </p:cNvSpPr>
          <p:nvPr/>
        </p:nvSpPr>
        <p:spPr bwMode="auto">
          <a:xfrm>
            <a:off x="4419600" y="4191000"/>
            <a:ext cx="211138" cy="211138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" name="Rectangle 1046"/>
          <p:cNvSpPr>
            <a:spLocks noChangeArrowheads="1"/>
          </p:cNvSpPr>
          <p:nvPr/>
        </p:nvSpPr>
        <p:spPr bwMode="auto">
          <a:xfrm>
            <a:off x="4724400" y="4191000"/>
            <a:ext cx="211138" cy="2111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 anchor="t"/>
          <a:lstStyle>
            <a:lvl1pPr algn="ctr">
              <a:lnSpc>
                <a:spcPct val="90000"/>
              </a:lnSpc>
              <a:defRPr/>
            </a:lvl1pPr>
          </a:lstStyle>
          <a:p>
            <a:r>
              <a:rPr lang="de-DE"/>
              <a:t>Hier klicken, um Master-</a:t>
            </a:r>
            <a:br>
              <a:rPr lang="de-DE"/>
            </a:br>
            <a:r>
              <a:rPr lang="de-DE"/>
              <a:t>Titelformat zu bearbeiten</a:t>
            </a:r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524000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 typeface="Wingdings" pitchFamily="2" charset="2"/>
              <a:buNone/>
              <a:defRPr sz="2400">
                <a:solidFill>
                  <a:schemeClr val="bg2"/>
                </a:solidFill>
              </a:defRPr>
            </a:lvl1pPr>
          </a:lstStyle>
          <a:p>
            <a:r>
              <a:rPr lang="de-DE"/>
              <a:t>Hier klicken, um Master-</a:t>
            </a:r>
          </a:p>
          <a:p>
            <a:r>
              <a:rPr lang="de-DE"/>
              <a:t>Untertitelformat zu bearbeiten</a:t>
            </a:r>
          </a:p>
          <a:p>
            <a:endParaRPr lang="de-DE"/>
          </a:p>
        </p:txBody>
      </p:sp>
      <p:sp>
        <p:nvSpPr>
          <p:cNvPr id="23" name="Rectangle 1048"/>
          <p:cNvSpPr>
            <a:spLocks noGrp="1" noChangeArrowheads="1"/>
          </p:cNvSpPr>
          <p:nvPr>
            <p:ph type="ftr" sz="quarter" idx="10"/>
          </p:nvPr>
        </p:nvSpPr>
        <p:spPr>
          <a:xfrm>
            <a:off x="152400" y="6399213"/>
            <a:ext cx="8305800" cy="276225"/>
          </a:xfrm>
        </p:spPr>
        <p:txBody>
          <a:bodyPr/>
          <a:lstStyle>
            <a:lvl1pPr algn="ctr">
              <a:defRPr dirty="0" smtClean="0"/>
            </a:lvl1pPr>
          </a:lstStyle>
          <a:p>
            <a:pPr>
              <a:defRPr/>
            </a:pPr>
            <a:r>
              <a:rPr lang="de-DE" dirty="0"/>
              <a:t>Prof. Dr. Dörte Haftendorn  </a:t>
            </a:r>
            <a:r>
              <a:rPr lang="de-DE" dirty="0" smtClean="0"/>
              <a:t>www.leuphana.de/matheomnibus  </a:t>
            </a:r>
            <a:r>
              <a:rPr lang="de-DE" dirty="0"/>
              <a:t>www.mathematik-verstehen.de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0350" y="1219200"/>
            <a:ext cx="177165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516255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149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Master-Textformat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22860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33400" y="28194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981200" y="533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62000" y="1066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143000" y="685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362200" y="152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755650"/>
            <a:ext cx="5867400" cy="76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715000" y="609600"/>
            <a:ext cx="304800" cy="3048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5562600" y="457200"/>
            <a:ext cx="304800" cy="304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8458200" y="3962400"/>
            <a:ext cx="381000" cy="3810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686800" y="3657600"/>
            <a:ext cx="381000" cy="381000"/>
          </a:xfrm>
          <a:prstGeom prst="rect">
            <a:avLst/>
          </a:prstGeom>
          <a:solidFill>
            <a:schemeClr val="bg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4110" name="Group 14"/>
          <p:cNvGrpSpPr>
            <a:grpSpLocks/>
          </p:cNvGrpSpPr>
          <p:nvPr/>
        </p:nvGrpSpPr>
        <p:grpSpPr bwMode="auto">
          <a:xfrm>
            <a:off x="0" y="2286000"/>
            <a:ext cx="1066800" cy="1066800"/>
            <a:chOff x="0" y="2496"/>
            <a:chExt cx="672" cy="672"/>
          </a:xfrm>
        </p:grpSpPr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0" y="2496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336" y="2832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411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Master-Titelformat zu bearbeiten</a:t>
            </a:r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324600"/>
            <a:ext cx="800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mtClean="0"/>
            </a:lvl1pPr>
          </a:lstStyle>
          <a:p>
            <a:pPr>
              <a:defRPr/>
            </a:pPr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  <p:grpSp>
        <p:nvGrpSpPr>
          <p:cNvPr id="4113" name="Group 21"/>
          <p:cNvGrpSpPr>
            <a:grpSpLocks/>
          </p:cNvGrpSpPr>
          <p:nvPr/>
        </p:nvGrpSpPr>
        <p:grpSpPr bwMode="auto">
          <a:xfrm>
            <a:off x="762000" y="152400"/>
            <a:ext cx="1981200" cy="1295400"/>
            <a:chOff x="3888" y="96"/>
            <a:chExt cx="1248" cy="816"/>
          </a:xfrm>
        </p:grpSpPr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4656" y="336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3888" y="672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4128" y="432"/>
              <a:ext cx="240" cy="240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4896" y="96"/>
              <a:ext cx="240" cy="24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bldLvl="5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24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>
          <a:solidFill>
            <a:schemeClr val="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hlink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ematik-verstehen.de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Studien-Info-LBS-Mathematik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581525"/>
            <a:ext cx="6400800" cy="1524000"/>
          </a:xfrm>
        </p:spPr>
        <p:txBody>
          <a:bodyPr/>
          <a:lstStyle/>
          <a:p>
            <a:r>
              <a:rPr lang="de-DE" dirty="0" smtClean="0">
                <a:solidFill>
                  <a:schemeClr val="accent2"/>
                </a:solidFill>
                <a:latin typeface="Arial Rounded MT Bold" pitchFamily="34" charset="0"/>
              </a:rPr>
              <a:t>Prof. Dr. Reinhard Hochmuth</a:t>
            </a:r>
          </a:p>
          <a:p>
            <a:r>
              <a:rPr lang="de-DE" dirty="0" smtClean="0">
                <a:solidFill>
                  <a:schemeClr val="accent2"/>
                </a:solidFill>
                <a:latin typeface="Arial Rounded MT Bold" pitchFamily="34" charset="0"/>
              </a:rPr>
              <a:t>und Mitarbeiter</a:t>
            </a:r>
          </a:p>
          <a:p>
            <a:r>
              <a:rPr lang="de-DE" dirty="0" smtClean="0">
                <a:solidFill>
                  <a:schemeClr val="accent2"/>
                </a:solidFill>
                <a:latin typeface="Arial Rounded MT Bold" pitchFamily="34" charset="0"/>
              </a:rPr>
              <a:t>i.V. Prof. Dr. Dörte Haftendorn</a:t>
            </a:r>
            <a:endParaRPr lang="de-DE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81000" y="6453188"/>
            <a:ext cx="8583613" cy="277812"/>
          </a:xfrm>
          <a:noFill/>
        </p:spPr>
        <p:txBody>
          <a:bodyPr/>
          <a:lstStyle/>
          <a:p>
            <a:pPr algn="ctr"/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          Mathematik?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19200" y="2514600"/>
            <a:ext cx="7086600" cy="1447800"/>
          </a:xfrm>
        </p:spPr>
        <p:txBody>
          <a:bodyPr/>
          <a:lstStyle/>
          <a:p>
            <a:pPr eaLnBrk="1" hangingPunct="1"/>
            <a:r>
              <a:rPr lang="de-DE" sz="2400" smtClean="0"/>
              <a:t>schwierig.....darüber reden?.....Worte finden?...,  </a:t>
            </a:r>
          </a:p>
          <a:p>
            <a:pPr eaLnBrk="1" hangingPunct="1"/>
            <a:r>
              <a:rPr lang="de-DE" sz="2400" smtClean="0"/>
              <a:t>schwierig.......verstehen?......durchblicken?.., </a:t>
            </a:r>
          </a:p>
          <a:p>
            <a:pPr eaLnBrk="1" hangingPunct="1"/>
            <a:r>
              <a:rPr lang="de-DE" sz="2400" smtClean="0"/>
              <a:t>schwierig.......lehren?.....motivieren?.....,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990600" y="4191000"/>
            <a:ext cx="396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4000" b="0">
                <a:solidFill>
                  <a:schemeClr val="hlink"/>
                </a:solidFill>
              </a:rPr>
              <a:t> Durchaus wahr! 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4953000" y="4953000"/>
            <a:ext cx="388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4000" b="0">
                <a:solidFill>
                  <a:schemeClr val="hlink"/>
                </a:solidFill>
              </a:rPr>
              <a:t>Aber nicht nur!</a:t>
            </a: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81000" y="6453188"/>
            <a:ext cx="8583613" cy="277812"/>
          </a:xfrm>
          <a:noFill/>
        </p:spPr>
        <p:txBody>
          <a:bodyPr/>
          <a:lstStyle/>
          <a:p>
            <a:pPr algn="ctr"/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3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 autoUpdateAnimBg="0"/>
      <p:bldP spid="5131" grpId="0" autoUpdateAnimBg="0"/>
      <p:bldP spid="51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>
          <a:xfrm>
            <a:off x="1295400" y="1219200"/>
            <a:ext cx="7086600" cy="762000"/>
          </a:xfrm>
        </p:spPr>
        <p:txBody>
          <a:bodyPr/>
          <a:lstStyle/>
          <a:p>
            <a:pPr eaLnBrk="1" hangingPunct="1"/>
            <a:r>
              <a:rPr lang="de-DE" smtClean="0"/>
              <a:t>Mathematik ist...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1524000" cy="533400"/>
          </a:xfrm>
        </p:spPr>
        <p:txBody>
          <a:bodyPr/>
          <a:lstStyle/>
          <a:p>
            <a:pPr eaLnBrk="1" hangingPunct="1"/>
            <a:r>
              <a:rPr lang="de-DE" smtClean="0"/>
              <a:t>schön</a:t>
            </a:r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066800"/>
            <a:ext cx="2798763" cy="272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2133600"/>
            <a:ext cx="17430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858000" y="58674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de-DE" sz="2800" b="0">
                <a:solidFill>
                  <a:schemeClr val="hlink"/>
                </a:solidFill>
              </a:rPr>
              <a:t>vielfältig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04800" y="36576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de-DE" sz="2800" b="0">
                <a:solidFill>
                  <a:schemeClr val="hlink"/>
                </a:solidFill>
              </a:rPr>
              <a:t>klar verständlich</a:t>
            </a:r>
          </a:p>
        </p:txBody>
      </p:sp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4191000"/>
            <a:ext cx="21748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4953000"/>
            <a:ext cx="2286000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457200" y="50292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de-DE" sz="2800" b="0">
                <a:solidFill>
                  <a:schemeClr val="hlink"/>
                </a:solidFill>
              </a:rPr>
              <a:t>kreativ</a:t>
            </a:r>
          </a:p>
        </p:txBody>
      </p:sp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4419600" y="4953000"/>
          <a:ext cx="3813175" cy="1371600"/>
        </p:xfrm>
        <a:graphic>
          <a:graphicData uri="http://schemas.openxmlformats.org/presentationml/2006/ole">
            <p:oleObj spid="_x0000_s1026" name="Equation" r:id="rId8" imgW="1447560" imgH="520560" progId="Equation.DSMT4">
              <p:embed/>
            </p:oleObj>
          </a:graphicData>
        </a:graphic>
      </p:graphicFrame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1219200" y="27432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de-DE" sz="2800" b="0">
                <a:solidFill>
                  <a:schemeClr val="hlink"/>
                </a:solidFill>
              </a:rPr>
              <a:t>spannend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343400" y="44958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de-DE" sz="2800" b="0">
                <a:solidFill>
                  <a:schemeClr val="hlink"/>
                </a:solidFill>
              </a:rPr>
              <a:t>eigenständig</a:t>
            </a:r>
          </a:p>
        </p:txBody>
      </p:sp>
      <p:graphicFrame>
        <p:nvGraphicFramePr>
          <p:cNvPr id="6167" name="Object 23"/>
          <p:cNvGraphicFramePr>
            <a:graphicFrameLocks noChangeAspect="1"/>
          </p:cNvGraphicFramePr>
          <p:nvPr/>
        </p:nvGraphicFramePr>
        <p:xfrm>
          <a:off x="3657600" y="4038600"/>
          <a:ext cx="4114800" cy="635000"/>
        </p:xfrm>
        <a:graphic>
          <a:graphicData uri="http://schemas.openxmlformats.org/presentationml/2006/ole">
            <p:oleObj spid="_x0000_s1027" name="Equation" r:id="rId9" imgW="1562040" imgH="241200" progId="Equation.DSMT4">
              <p:embed/>
            </p:oleObj>
          </a:graphicData>
        </a:graphic>
      </p:graphicFrame>
      <p:sp>
        <p:nvSpPr>
          <p:cNvPr id="16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81000" y="6453336"/>
            <a:ext cx="8583613" cy="277812"/>
          </a:xfrm>
          <a:noFill/>
        </p:spPr>
        <p:txBody>
          <a:bodyPr/>
          <a:lstStyle/>
          <a:p>
            <a:pPr algn="ctr"/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 autoUpdateAnimBg="0"/>
      <p:bldP spid="6157" grpId="0" autoUpdateAnimBg="0"/>
      <p:bldP spid="6158" grpId="0" autoUpdateAnimBg="0"/>
      <p:bldP spid="6163" grpId="0" autoUpdateAnimBg="0"/>
      <p:bldP spid="6165" grpId="0" autoUpdateAnimBg="0"/>
      <p:bldP spid="616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Mathematik verstehen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19200" y="2362200"/>
            <a:ext cx="7086600" cy="3352800"/>
          </a:xfrm>
        </p:spPr>
        <p:txBody>
          <a:bodyPr/>
          <a:lstStyle/>
          <a:p>
            <a:pPr eaLnBrk="1" hangingPunct="1"/>
            <a:r>
              <a:rPr lang="de-DE" sz="2400" smtClean="0"/>
              <a:t>ist eine schöne Erfahrung</a:t>
            </a:r>
          </a:p>
          <a:p>
            <a:pPr eaLnBrk="1" hangingPunct="1"/>
            <a:r>
              <a:rPr lang="de-DE" sz="2400" smtClean="0"/>
              <a:t>ist nicht immer einfach, aber lohnend</a:t>
            </a:r>
          </a:p>
          <a:p>
            <a:pPr eaLnBrk="1" hangingPunct="1"/>
            <a:r>
              <a:rPr lang="de-DE" sz="2400" smtClean="0"/>
              <a:t>wird zur geistigen Fähigkeit</a:t>
            </a:r>
          </a:p>
          <a:p>
            <a:pPr eaLnBrk="1" hangingPunct="1"/>
            <a:r>
              <a:rPr lang="de-DE" sz="2400" smtClean="0"/>
              <a:t>ist frei von Nachplappern und „zum Munde reden“</a:t>
            </a:r>
          </a:p>
          <a:p>
            <a:pPr eaLnBrk="1" hangingPunct="1"/>
            <a:r>
              <a:rPr lang="de-DE" sz="2400" smtClean="0"/>
              <a:t>was wahr und richtig ist, sagt nicht die Autorität, sondern die im Studium wachsende eigene Kompetenz</a:t>
            </a:r>
          </a:p>
          <a:p>
            <a:pPr eaLnBrk="1" hangingPunct="1">
              <a:buFont typeface="Wingdings" pitchFamily="2" charset="2"/>
              <a:buNone/>
            </a:pPr>
            <a:endParaRPr lang="de-DE" sz="2400" smtClean="0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33400"/>
            <a:ext cx="1746250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267200" y="56388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4000" b="0">
                <a:solidFill>
                  <a:schemeClr val="hlink"/>
                </a:solidFill>
              </a:rPr>
              <a:t>Mathematik ist frei!</a:t>
            </a: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81000" y="6453188"/>
            <a:ext cx="8583613" cy="277812"/>
          </a:xfrm>
          <a:noFill/>
        </p:spPr>
        <p:txBody>
          <a:bodyPr/>
          <a:lstStyle/>
          <a:p>
            <a:pPr algn="ctr"/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 autoUpdateAnimBg="0"/>
      <p:bldP spid="717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Mathematik Lehren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95400" y="2438400"/>
            <a:ext cx="6096000" cy="3352800"/>
          </a:xfrm>
        </p:spPr>
        <p:txBody>
          <a:bodyPr/>
          <a:lstStyle/>
          <a:p>
            <a:pPr eaLnBrk="1" hangingPunct="1"/>
            <a:r>
              <a:rPr lang="de-DE" smtClean="0"/>
              <a:t>ist eine schöne Aufgabe</a:t>
            </a:r>
          </a:p>
          <a:p>
            <a:pPr eaLnBrk="1" hangingPunct="1"/>
            <a:r>
              <a:rPr lang="de-DE" smtClean="0"/>
              <a:t>ist wahrhaft „befähigend“</a:t>
            </a:r>
          </a:p>
          <a:p>
            <a:pPr eaLnBrk="1" hangingPunct="1"/>
            <a:r>
              <a:rPr lang="de-DE" smtClean="0"/>
              <a:t>erfordert Souveränität</a:t>
            </a:r>
          </a:p>
          <a:p>
            <a:pPr lvl="1" eaLnBrk="1" hangingPunct="1"/>
            <a:r>
              <a:rPr lang="de-DE" smtClean="0"/>
              <a:t>damit man die Lernenden versteht</a:t>
            </a:r>
          </a:p>
          <a:p>
            <a:pPr lvl="1" eaLnBrk="1" hangingPunct="1"/>
            <a:r>
              <a:rPr lang="de-DE" smtClean="0"/>
              <a:t>damit man den Lehrstoff versteht</a:t>
            </a:r>
          </a:p>
          <a:p>
            <a:pPr lvl="1" eaLnBrk="1" hangingPunct="1"/>
            <a:r>
              <a:rPr lang="de-DE" smtClean="0"/>
              <a:t>damit man Lehren und Lernen weiterentwickeln kann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0574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4000" b="0">
                <a:solidFill>
                  <a:schemeClr val="hlink"/>
                </a:solidFill>
              </a:rPr>
              <a:t>...darum wollen Sie studieren! </a:t>
            </a:r>
          </a:p>
        </p:txBody>
      </p:sp>
      <p:sp>
        <p:nvSpPr>
          <p:cNvPr id="922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53400" y="6324600"/>
            <a:ext cx="228600" cy="304800"/>
          </a:xfrm>
          <a:prstGeom prst="actionButtonInform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81000" y="6453188"/>
            <a:ext cx="8583613" cy="277812"/>
          </a:xfrm>
          <a:noFill/>
        </p:spPr>
        <p:txBody>
          <a:bodyPr/>
          <a:lstStyle/>
          <a:p>
            <a:pPr algn="ctr"/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3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build="p" bldLvl="2" autoUpdateAnimBg="0"/>
      <p:bldP spid="820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3"/>
          <p:cNvSpPr>
            <a:spLocks noChangeArrowheads="1"/>
          </p:cNvSpPr>
          <p:nvPr/>
        </p:nvSpPr>
        <p:spPr bwMode="auto">
          <a:xfrm>
            <a:off x="0" y="2276872"/>
            <a:ext cx="1583605" cy="1511424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908050"/>
            <a:ext cx="7262813" cy="762000"/>
          </a:xfrm>
        </p:spPr>
        <p:txBody>
          <a:bodyPr/>
          <a:lstStyle/>
          <a:p>
            <a:pPr eaLnBrk="1" hangingPunct="1"/>
            <a:r>
              <a:rPr lang="de-DE" smtClean="0"/>
              <a:t>Studienorganisation  BA  LBS</a:t>
            </a:r>
          </a:p>
        </p:txBody>
      </p:sp>
      <p:sp>
        <p:nvSpPr>
          <p:cNvPr id="2061" name="Text Box 9"/>
          <p:cNvSpPr txBox="1">
            <a:spLocks noChangeArrowheads="1"/>
          </p:cNvSpPr>
          <p:nvPr/>
        </p:nvSpPr>
        <p:spPr bwMode="auto">
          <a:xfrm>
            <a:off x="0" y="2852936"/>
            <a:ext cx="13668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Geometrie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Kurven</a:t>
            </a:r>
          </a:p>
        </p:txBody>
      </p:sp>
      <p:sp>
        <p:nvSpPr>
          <p:cNvPr id="2063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81000" y="6453188"/>
            <a:ext cx="8583613" cy="277812"/>
          </a:xfrm>
          <a:noFill/>
        </p:spPr>
        <p:txBody>
          <a:bodyPr/>
          <a:lstStyle/>
          <a:p>
            <a:pPr algn="ctr"/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  <p:sp>
        <p:nvSpPr>
          <p:cNvPr id="40" name="Eingekerbter Pfeil nach rechts 39"/>
          <p:cNvSpPr/>
          <p:nvPr/>
        </p:nvSpPr>
        <p:spPr bwMode="auto">
          <a:xfrm>
            <a:off x="1187624" y="2996952"/>
            <a:ext cx="504825" cy="484187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1" name="Eingekerbter Pfeil nach rechts 40"/>
          <p:cNvSpPr/>
          <p:nvPr/>
        </p:nvSpPr>
        <p:spPr bwMode="auto">
          <a:xfrm rot="10800000">
            <a:off x="1258888" y="1557337"/>
            <a:ext cx="5761384" cy="484187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dirty="0"/>
              <a:t>2</a:t>
            </a:r>
          </a:p>
        </p:txBody>
      </p:sp>
      <p:sp>
        <p:nvSpPr>
          <p:cNvPr id="42" name="Eingekerbter Pfeil nach rechts 41"/>
          <p:cNvSpPr/>
          <p:nvPr/>
        </p:nvSpPr>
        <p:spPr bwMode="auto">
          <a:xfrm>
            <a:off x="6156325" y="3141663"/>
            <a:ext cx="503238" cy="484187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3" name="Eingekerbter Pfeil nach rechts 42"/>
          <p:cNvSpPr/>
          <p:nvPr/>
        </p:nvSpPr>
        <p:spPr bwMode="auto">
          <a:xfrm>
            <a:off x="3924300" y="3068638"/>
            <a:ext cx="503238" cy="484187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4" name="Eingekerbter Pfeil nach rechts 43"/>
          <p:cNvSpPr/>
          <p:nvPr/>
        </p:nvSpPr>
        <p:spPr bwMode="auto">
          <a:xfrm rot="7158955">
            <a:off x="754856" y="1701007"/>
            <a:ext cx="504825" cy="484188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5" name="Eingekerbter Pfeil nach rechts 44"/>
          <p:cNvSpPr/>
          <p:nvPr/>
        </p:nvSpPr>
        <p:spPr bwMode="auto">
          <a:xfrm rot="13921102">
            <a:off x="7042009" y="1878663"/>
            <a:ext cx="504825" cy="484187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9" name="Textfeld 48"/>
          <p:cNvSpPr txBox="1"/>
          <p:nvPr/>
        </p:nvSpPr>
        <p:spPr bwMode="auto">
          <a:xfrm>
            <a:off x="3132138" y="1628775"/>
            <a:ext cx="2965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 dirty="0">
                <a:solidFill>
                  <a:schemeClr val="tx1">
                    <a:lumMod val="95000"/>
                  </a:schemeClr>
                </a:solidFill>
              </a:rPr>
              <a:t>2. bis 5. Sem nacheinander</a:t>
            </a:r>
          </a:p>
        </p:txBody>
      </p:sp>
      <p:sp>
        <p:nvSpPr>
          <p:cNvPr id="39" name="Zierrahmen 38"/>
          <p:cNvSpPr/>
          <p:nvPr/>
        </p:nvSpPr>
        <p:spPr bwMode="auto">
          <a:xfrm>
            <a:off x="6732588" y="260350"/>
            <a:ext cx="2160587" cy="720725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800" dirty="0">
                <a:solidFill>
                  <a:schemeClr val="accent6"/>
                </a:solidFill>
              </a:rPr>
              <a:t>5 CP pro Modul</a:t>
            </a:r>
          </a:p>
          <a:p>
            <a:pPr>
              <a:defRPr/>
            </a:pPr>
            <a:r>
              <a:rPr lang="de-DE" sz="1800" dirty="0" err="1">
                <a:solidFill>
                  <a:schemeClr val="accent6"/>
                </a:solidFill>
              </a:rPr>
              <a:t>i.d.R</a:t>
            </a:r>
            <a:r>
              <a:rPr lang="de-DE" sz="1800" dirty="0">
                <a:solidFill>
                  <a:schemeClr val="accent6"/>
                </a:solidFill>
              </a:rPr>
              <a:t>  4 SWS</a:t>
            </a:r>
          </a:p>
          <a:p>
            <a:pPr>
              <a:defRPr/>
            </a:pPr>
            <a:endParaRPr lang="de-DE" sz="1800" dirty="0">
              <a:solidFill>
                <a:schemeClr val="accent6"/>
              </a:solidFill>
            </a:endParaRPr>
          </a:p>
        </p:txBody>
      </p:sp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1835696" y="2276872"/>
            <a:ext cx="1583605" cy="1511424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auto">
          <a:xfrm>
            <a:off x="3635896" y="2276872"/>
            <a:ext cx="1583605" cy="1511424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5436096" y="2276872"/>
            <a:ext cx="1583605" cy="1511424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6" name="AutoShape 3"/>
          <p:cNvSpPr>
            <a:spLocks noChangeArrowheads="1"/>
          </p:cNvSpPr>
          <p:nvPr/>
        </p:nvSpPr>
        <p:spPr bwMode="auto">
          <a:xfrm>
            <a:off x="3347864" y="3861048"/>
            <a:ext cx="1583605" cy="1511424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8" name="AutoShape 3"/>
          <p:cNvSpPr>
            <a:spLocks noChangeArrowheads="1"/>
          </p:cNvSpPr>
          <p:nvPr/>
        </p:nvSpPr>
        <p:spPr bwMode="auto">
          <a:xfrm>
            <a:off x="1619672" y="3861048"/>
            <a:ext cx="1583605" cy="1511424"/>
          </a:xfrm>
          <a:prstGeom prst="cube">
            <a:avLst>
              <a:gd name="adj" fmla="val 31870"/>
            </a:avLst>
          </a:prstGeom>
          <a:gradFill>
            <a:gsLst>
              <a:gs pos="0">
                <a:srgbClr val="FF000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0" name="AutoShape 3"/>
          <p:cNvSpPr>
            <a:spLocks noChangeArrowheads="1"/>
          </p:cNvSpPr>
          <p:nvPr/>
        </p:nvSpPr>
        <p:spPr bwMode="auto">
          <a:xfrm>
            <a:off x="7308304" y="2276872"/>
            <a:ext cx="1583605" cy="1511424"/>
          </a:xfrm>
          <a:prstGeom prst="cube">
            <a:avLst>
              <a:gd name="adj" fmla="val 3187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2" name="Eingekerbter Pfeil nach rechts 51"/>
          <p:cNvSpPr/>
          <p:nvPr/>
        </p:nvSpPr>
        <p:spPr bwMode="auto">
          <a:xfrm>
            <a:off x="3059832" y="2924944"/>
            <a:ext cx="504825" cy="484187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3" name="Eingekerbter Pfeil nach rechts 52"/>
          <p:cNvSpPr/>
          <p:nvPr/>
        </p:nvSpPr>
        <p:spPr bwMode="auto">
          <a:xfrm>
            <a:off x="4788024" y="2924944"/>
            <a:ext cx="504825" cy="484187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4" name="Eingekerbter Pfeil nach rechts 53"/>
          <p:cNvSpPr/>
          <p:nvPr/>
        </p:nvSpPr>
        <p:spPr bwMode="auto">
          <a:xfrm rot="17704744">
            <a:off x="6660232" y="2924944"/>
            <a:ext cx="504825" cy="484187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064" name="Text Box 7"/>
          <p:cNvSpPr txBox="1">
            <a:spLocks noChangeArrowheads="1"/>
          </p:cNvSpPr>
          <p:nvPr/>
        </p:nvSpPr>
        <p:spPr bwMode="auto">
          <a:xfrm>
            <a:off x="3563888" y="2996952"/>
            <a:ext cx="1296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Analysis  </a:t>
            </a:r>
            <a:r>
              <a:rPr lang="de-DE" sz="1800" b="0" dirty="0" smtClean="0">
                <a:solidFill>
                  <a:srgbClr val="333399"/>
                </a:solidFill>
              </a:rPr>
              <a:t>1 </a:t>
            </a:r>
            <a:endParaRPr lang="de-DE" sz="1800" b="0" dirty="0">
              <a:solidFill>
                <a:srgbClr val="333399"/>
              </a:solidFill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5364088" y="2996952"/>
            <a:ext cx="1296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Analysis  </a:t>
            </a:r>
            <a:r>
              <a:rPr lang="de-DE" sz="1800" b="0" dirty="0" smtClean="0">
                <a:solidFill>
                  <a:srgbClr val="333399"/>
                </a:solidFill>
              </a:rPr>
              <a:t>2 </a:t>
            </a:r>
            <a:endParaRPr lang="de-DE" sz="1800" b="0" dirty="0">
              <a:solidFill>
                <a:srgbClr val="333399"/>
              </a:solidFill>
            </a:endParaRPr>
          </a:p>
        </p:txBody>
      </p:sp>
      <p:sp>
        <p:nvSpPr>
          <p:cNvPr id="2060" name="Text Box 8"/>
          <p:cNvSpPr txBox="1">
            <a:spLocks noChangeArrowheads="1"/>
          </p:cNvSpPr>
          <p:nvPr/>
        </p:nvSpPr>
        <p:spPr bwMode="auto">
          <a:xfrm>
            <a:off x="1835696" y="2924944"/>
            <a:ext cx="18002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 err="1" smtClean="0">
                <a:solidFill>
                  <a:srgbClr val="333399"/>
                </a:solidFill>
              </a:rPr>
              <a:t>Lin.Algebra</a:t>
            </a:r>
            <a:endParaRPr lang="de-DE" sz="1800" b="0" dirty="0">
              <a:solidFill>
                <a:srgbClr val="333399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Kryptografie</a:t>
            </a:r>
          </a:p>
        </p:txBody>
      </p:sp>
      <p:sp>
        <p:nvSpPr>
          <p:cNvPr id="2072" name="Text Box 9"/>
          <p:cNvSpPr txBox="1">
            <a:spLocks noChangeArrowheads="1"/>
          </p:cNvSpPr>
          <p:nvPr/>
        </p:nvSpPr>
        <p:spPr bwMode="auto">
          <a:xfrm>
            <a:off x="1619672" y="4365104"/>
            <a:ext cx="1655763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Grundfragen 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Mathematik-Didaktik</a:t>
            </a:r>
          </a:p>
        </p:txBody>
      </p:sp>
      <p:sp>
        <p:nvSpPr>
          <p:cNvPr id="2073" name="Text Box 9"/>
          <p:cNvSpPr txBox="1">
            <a:spLocks noChangeArrowheads="1"/>
          </p:cNvSpPr>
          <p:nvPr/>
        </p:nvSpPr>
        <p:spPr bwMode="auto">
          <a:xfrm>
            <a:off x="3275856" y="4293096"/>
            <a:ext cx="136842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Konzepte: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Geschichte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Computer</a:t>
            </a:r>
          </a:p>
        </p:txBody>
      </p:sp>
      <p:sp>
        <p:nvSpPr>
          <p:cNvPr id="57" name="Pfeil nach links und rechts 56"/>
          <p:cNvSpPr/>
          <p:nvPr/>
        </p:nvSpPr>
        <p:spPr bwMode="auto">
          <a:xfrm rot="20945532">
            <a:off x="4951609" y="3827148"/>
            <a:ext cx="2730613" cy="4675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u="none" strike="noStrike" cap="none" normalizeH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/>
                <a:latin typeface="Tahoma" pitchFamily="34" charset="0"/>
              </a:rPr>
              <a:t>      Entweder 4. oder 6. Sem.</a:t>
            </a:r>
          </a:p>
        </p:txBody>
      </p:sp>
      <p:sp>
        <p:nvSpPr>
          <p:cNvPr id="58" name="AutoShape 3"/>
          <p:cNvSpPr>
            <a:spLocks noChangeArrowheads="1"/>
          </p:cNvSpPr>
          <p:nvPr/>
        </p:nvSpPr>
        <p:spPr bwMode="auto">
          <a:xfrm>
            <a:off x="1547664" y="5445224"/>
            <a:ext cx="1584176" cy="936104"/>
          </a:xfrm>
          <a:prstGeom prst="cube">
            <a:avLst>
              <a:gd name="adj" fmla="val 31870"/>
            </a:avLst>
          </a:prstGeom>
          <a:gradFill>
            <a:gsLst>
              <a:gs pos="0">
                <a:srgbClr val="0070C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600" b="0" dirty="0" smtClean="0">
                <a:solidFill>
                  <a:schemeClr val="tx1"/>
                </a:solidFill>
              </a:rPr>
              <a:t>Didaktik I A</a:t>
            </a:r>
            <a:endParaRPr lang="de-DE" sz="1600" b="0" dirty="0">
              <a:solidFill>
                <a:schemeClr val="tx1"/>
              </a:solidFill>
            </a:endParaRPr>
          </a:p>
        </p:txBody>
      </p:sp>
      <p:sp>
        <p:nvSpPr>
          <p:cNvPr id="59" name="AutoShape 3"/>
          <p:cNvSpPr>
            <a:spLocks noChangeArrowheads="1"/>
          </p:cNvSpPr>
          <p:nvPr/>
        </p:nvSpPr>
        <p:spPr bwMode="auto">
          <a:xfrm>
            <a:off x="5148064" y="4365104"/>
            <a:ext cx="1584176" cy="936104"/>
          </a:xfrm>
          <a:prstGeom prst="cube">
            <a:avLst>
              <a:gd name="adj" fmla="val 31870"/>
            </a:avLst>
          </a:prstGeom>
          <a:gradFill>
            <a:gsLst>
              <a:gs pos="0">
                <a:srgbClr val="0070C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600" b="0" dirty="0" smtClean="0">
                <a:solidFill>
                  <a:schemeClr val="tx1"/>
                </a:solidFill>
              </a:rPr>
              <a:t>Didaktik I B</a:t>
            </a:r>
            <a:endParaRPr lang="de-DE" sz="1600" b="0" dirty="0">
              <a:solidFill>
                <a:schemeClr val="tx1"/>
              </a:solidFill>
            </a:endParaRPr>
          </a:p>
        </p:txBody>
      </p:sp>
      <p:sp>
        <p:nvSpPr>
          <p:cNvPr id="60" name="Zierrahmen 59"/>
          <p:cNvSpPr/>
          <p:nvPr/>
        </p:nvSpPr>
        <p:spPr bwMode="auto">
          <a:xfrm>
            <a:off x="251520" y="5661248"/>
            <a:ext cx="576064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SS</a:t>
            </a:r>
          </a:p>
        </p:txBody>
      </p:sp>
      <p:sp>
        <p:nvSpPr>
          <p:cNvPr id="61" name="Zierrahmen 60"/>
          <p:cNvSpPr/>
          <p:nvPr/>
        </p:nvSpPr>
        <p:spPr bwMode="auto">
          <a:xfrm>
            <a:off x="3635896" y="5661248"/>
            <a:ext cx="576064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SS</a:t>
            </a:r>
          </a:p>
        </p:txBody>
      </p:sp>
      <p:sp>
        <p:nvSpPr>
          <p:cNvPr id="62" name="Zierrahmen 61"/>
          <p:cNvSpPr/>
          <p:nvPr/>
        </p:nvSpPr>
        <p:spPr bwMode="auto">
          <a:xfrm>
            <a:off x="7524328" y="5589240"/>
            <a:ext cx="576064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SS</a:t>
            </a:r>
          </a:p>
        </p:txBody>
      </p:sp>
      <p:sp>
        <p:nvSpPr>
          <p:cNvPr id="63" name="Zierrahmen 62"/>
          <p:cNvSpPr/>
          <p:nvPr/>
        </p:nvSpPr>
        <p:spPr bwMode="auto">
          <a:xfrm>
            <a:off x="1907704" y="5373216"/>
            <a:ext cx="648072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>
                <a:solidFill>
                  <a:srgbClr val="FFFFFF"/>
                </a:solidFill>
              </a:rPr>
              <a:t>W</a:t>
            </a: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</a:t>
            </a:r>
          </a:p>
        </p:txBody>
      </p:sp>
      <p:sp>
        <p:nvSpPr>
          <p:cNvPr id="64" name="Zierrahmen 63"/>
          <p:cNvSpPr/>
          <p:nvPr/>
        </p:nvSpPr>
        <p:spPr bwMode="auto">
          <a:xfrm>
            <a:off x="5508104" y="5661248"/>
            <a:ext cx="648072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>
                <a:solidFill>
                  <a:srgbClr val="FFFFFF"/>
                </a:solidFill>
              </a:rPr>
              <a:t>W</a:t>
            </a: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</a:t>
            </a: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7308304" y="2636912"/>
            <a:ext cx="136842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Konzepte: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Geschichte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Computer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3"/>
          <p:cNvSpPr>
            <a:spLocks noChangeArrowheads="1"/>
          </p:cNvSpPr>
          <p:nvPr/>
        </p:nvSpPr>
        <p:spPr bwMode="auto">
          <a:xfrm>
            <a:off x="179512" y="4365104"/>
            <a:ext cx="2016125" cy="2016125"/>
          </a:xfrm>
          <a:prstGeom prst="cube">
            <a:avLst>
              <a:gd name="adj" fmla="val 3187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0" name="Pfeil nach links und rechts 49"/>
          <p:cNvSpPr/>
          <p:nvPr/>
        </p:nvSpPr>
        <p:spPr bwMode="auto">
          <a:xfrm>
            <a:off x="1547664" y="4941168"/>
            <a:ext cx="3096344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sp>
        <p:nvSpPr>
          <p:cNvPr id="46" name="AutoShape 3"/>
          <p:cNvSpPr>
            <a:spLocks noChangeArrowheads="1"/>
          </p:cNvSpPr>
          <p:nvPr/>
        </p:nvSpPr>
        <p:spPr bwMode="auto">
          <a:xfrm>
            <a:off x="2267744" y="4005064"/>
            <a:ext cx="2016125" cy="2016125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4644008" y="4293096"/>
            <a:ext cx="2016125" cy="2016125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8" name="AutoShape 3"/>
          <p:cNvSpPr>
            <a:spLocks noChangeArrowheads="1"/>
          </p:cNvSpPr>
          <p:nvPr/>
        </p:nvSpPr>
        <p:spPr bwMode="auto">
          <a:xfrm>
            <a:off x="6876256" y="1556792"/>
            <a:ext cx="2016125" cy="2016125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9" name="AutoShape 3"/>
          <p:cNvSpPr>
            <a:spLocks noChangeArrowheads="1"/>
          </p:cNvSpPr>
          <p:nvPr/>
        </p:nvSpPr>
        <p:spPr bwMode="auto">
          <a:xfrm>
            <a:off x="4788024" y="1628800"/>
            <a:ext cx="2016125" cy="2016125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80" name="AutoShape 3"/>
          <p:cNvSpPr>
            <a:spLocks noChangeArrowheads="1"/>
          </p:cNvSpPr>
          <p:nvPr/>
        </p:nvSpPr>
        <p:spPr bwMode="auto">
          <a:xfrm>
            <a:off x="2339752" y="2276872"/>
            <a:ext cx="2016125" cy="2016125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908050"/>
            <a:ext cx="7262813" cy="762000"/>
          </a:xfrm>
        </p:spPr>
        <p:txBody>
          <a:bodyPr/>
          <a:lstStyle/>
          <a:p>
            <a:pPr eaLnBrk="1" hangingPunct="1"/>
            <a:r>
              <a:rPr lang="de-DE" smtClean="0"/>
              <a:t>Studienorganisation  M.Ed.LBS</a:t>
            </a:r>
          </a:p>
        </p:txBody>
      </p:sp>
      <p:sp>
        <p:nvSpPr>
          <p:cNvPr id="3082" name="AutoShape 3"/>
          <p:cNvSpPr>
            <a:spLocks noChangeArrowheads="1"/>
          </p:cNvSpPr>
          <p:nvPr/>
        </p:nvSpPr>
        <p:spPr bwMode="auto">
          <a:xfrm>
            <a:off x="251520" y="1556792"/>
            <a:ext cx="2016125" cy="2016125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84" name="Text Box 8"/>
          <p:cNvSpPr txBox="1">
            <a:spLocks noChangeArrowheads="1"/>
          </p:cNvSpPr>
          <p:nvPr/>
        </p:nvSpPr>
        <p:spPr bwMode="auto">
          <a:xfrm>
            <a:off x="2267744" y="2996952"/>
            <a:ext cx="18002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Moderne M.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Fraktale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K-Graphen-T</a:t>
            </a:r>
          </a:p>
        </p:txBody>
      </p:sp>
      <p:sp>
        <p:nvSpPr>
          <p:cNvPr id="3085" name="Text Box 9"/>
          <p:cNvSpPr txBox="1">
            <a:spLocks noChangeArrowheads="1"/>
          </p:cNvSpPr>
          <p:nvPr/>
        </p:nvSpPr>
        <p:spPr bwMode="auto">
          <a:xfrm>
            <a:off x="4860032" y="2780928"/>
            <a:ext cx="1366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Stochastik</a:t>
            </a:r>
          </a:p>
        </p:txBody>
      </p:sp>
      <p:sp>
        <p:nvSpPr>
          <p:cNvPr id="3087" name="AutoShape 11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228600" cy="2286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88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81000" y="6453188"/>
            <a:ext cx="8583613" cy="277812"/>
          </a:xfrm>
          <a:noFill/>
        </p:spPr>
        <p:txBody>
          <a:bodyPr/>
          <a:lstStyle/>
          <a:p>
            <a:pPr algn="ctr"/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  <p:sp>
        <p:nvSpPr>
          <p:cNvPr id="3089" name="Text Box 7"/>
          <p:cNvSpPr txBox="1">
            <a:spLocks noChangeArrowheads="1"/>
          </p:cNvSpPr>
          <p:nvPr/>
        </p:nvSpPr>
        <p:spPr bwMode="auto">
          <a:xfrm>
            <a:off x="323528" y="2636912"/>
            <a:ext cx="143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Analysis  </a:t>
            </a:r>
            <a:r>
              <a:rPr lang="de-DE" sz="1800" b="0" dirty="0" smtClean="0">
                <a:solidFill>
                  <a:srgbClr val="333399"/>
                </a:solidFill>
              </a:rPr>
              <a:t>3</a:t>
            </a:r>
            <a:endParaRPr lang="de-DE" sz="1800" b="0" dirty="0">
              <a:solidFill>
                <a:srgbClr val="333399"/>
              </a:solidFill>
            </a:endParaRPr>
          </a:p>
        </p:txBody>
      </p:sp>
      <p:sp>
        <p:nvSpPr>
          <p:cNvPr id="3096" name="Text Box 9"/>
          <p:cNvSpPr txBox="1">
            <a:spLocks noChangeArrowheads="1"/>
          </p:cNvSpPr>
          <p:nvPr/>
        </p:nvSpPr>
        <p:spPr bwMode="auto">
          <a:xfrm>
            <a:off x="2267744" y="4797152"/>
            <a:ext cx="1439862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Angewandte 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Mathematik-Didaktik</a:t>
            </a:r>
          </a:p>
        </p:txBody>
      </p:sp>
      <p:sp>
        <p:nvSpPr>
          <p:cNvPr id="3097" name="Text Box 9"/>
          <p:cNvSpPr txBox="1">
            <a:spLocks noChangeArrowheads="1"/>
          </p:cNvSpPr>
          <p:nvPr/>
        </p:nvSpPr>
        <p:spPr bwMode="auto">
          <a:xfrm>
            <a:off x="4716016" y="5013176"/>
            <a:ext cx="165576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Numerik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Informatik</a:t>
            </a:r>
          </a:p>
        </p:txBody>
      </p:sp>
      <p:sp>
        <p:nvSpPr>
          <p:cNvPr id="3098" name="Text Box 9"/>
          <p:cNvSpPr txBox="1">
            <a:spLocks noChangeArrowheads="1"/>
          </p:cNvSpPr>
          <p:nvPr/>
        </p:nvSpPr>
        <p:spPr bwMode="auto">
          <a:xfrm>
            <a:off x="6876256" y="2492896"/>
            <a:ext cx="13684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Mathematik 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Überblick</a:t>
            </a:r>
          </a:p>
        </p:txBody>
      </p:sp>
      <p:sp>
        <p:nvSpPr>
          <p:cNvPr id="55" name="Zierrahmen 54"/>
          <p:cNvSpPr/>
          <p:nvPr/>
        </p:nvSpPr>
        <p:spPr bwMode="auto">
          <a:xfrm>
            <a:off x="6732588" y="260350"/>
            <a:ext cx="2160587" cy="720725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800" dirty="0">
                <a:solidFill>
                  <a:schemeClr val="accent6"/>
                </a:solidFill>
              </a:rPr>
              <a:t>5 CP pro Modul</a:t>
            </a:r>
          </a:p>
          <a:p>
            <a:pPr>
              <a:defRPr/>
            </a:pPr>
            <a:r>
              <a:rPr lang="de-DE" sz="1800" dirty="0" err="1">
                <a:solidFill>
                  <a:schemeClr val="accent6"/>
                </a:solidFill>
              </a:rPr>
              <a:t>i.d.R</a:t>
            </a:r>
            <a:r>
              <a:rPr lang="de-DE" sz="1800" dirty="0">
                <a:solidFill>
                  <a:schemeClr val="accent6"/>
                </a:solidFill>
              </a:rPr>
              <a:t>  4 SWS</a:t>
            </a:r>
          </a:p>
          <a:p>
            <a:pPr>
              <a:defRPr/>
            </a:pPr>
            <a:endParaRPr lang="de-DE" sz="1800" dirty="0">
              <a:solidFill>
                <a:schemeClr val="accent6"/>
              </a:solidFill>
            </a:endParaRPr>
          </a:p>
        </p:txBody>
      </p:sp>
      <p:sp>
        <p:nvSpPr>
          <p:cNvPr id="47" name="Pfeil nach links und rechts 46"/>
          <p:cNvSpPr/>
          <p:nvPr/>
        </p:nvSpPr>
        <p:spPr bwMode="auto">
          <a:xfrm>
            <a:off x="2267744" y="1772816"/>
            <a:ext cx="2808312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 bwMode="auto">
          <a:xfrm>
            <a:off x="2339752" y="1844824"/>
            <a:ext cx="24036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 dirty="0">
                <a:solidFill>
                  <a:schemeClr val="tx1">
                    <a:lumMod val="95000"/>
                  </a:schemeClr>
                </a:solidFill>
              </a:rPr>
              <a:t>1. </a:t>
            </a:r>
            <a:r>
              <a:rPr lang="de-DE" sz="1800" b="0" dirty="0" smtClean="0">
                <a:solidFill>
                  <a:schemeClr val="tx1">
                    <a:lumMod val="95000"/>
                  </a:schemeClr>
                </a:solidFill>
              </a:rPr>
              <a:t>oder 3. im Wechsel</a:t>
            </a:r>
            <a:endParaRPr lang="de-DE" sz="1800" b="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8" name="Textfeld 47"/>
          <p:cNvSpPr txBox="1"/>
          <p:nvPr/>
        </p:nvSpPr>
        <p:spPr bwMode="auto">
          <a:xfrm>
            <a:off x="4716016" y="5805264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 dirty="0">
                <a:solidFill>
                  <a:schemeClr val="tx1">
                    <a:lumMod val="95000"/>
                  </a:schemeClr>
                </a:solidFill>
              </a:rPr>
              <a:t>1. </a:t>
            </a:r>
            <a:r>
              <a:rPr lang="de-DE" sz="1800" b="0" dirty="0" smtClean="0">
                <a:solidFill>
                  <a:schemeClr val="tx1">
                    <a:lumMod val="95000"/>
                  </a:schemeClr>
                </a:solidFill>
              </a:rPr>
              <a:t>oder 3. </a:t>
            </a:r>
            <a:endParaRPr lang="de-DE" sz="1800" b="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251520" y="5157192"/>
            <a:ext cx="165576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Numerik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Informatik</a:t>
            </a:r>
          </a:p>
        </p:txBody>
      </p:sp>
      <p:sp>
        <p:nvSpPr>
          <p:cNvPr id="53" name="Textfeld 52"/>
          <p:cNvSpPr txBox="1"/>
          <p:nvPr/>
        </p:nvSpPr>
        <p:spPr bwMode="auto">
          <a:xfrm>
            <a:off x="251520" y="5949280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 dirty="0">
                <a:solidFill>
                  <a:srgbClr val="002060"/>
                </a:solidFill>
              </a:rPr>
              <a:t>1. </a:t>
            </a:r>
            <a:r>
              <a:rPr lang="de-DE" sz="1800" b="0" dirty="0" smtClean="0">
                <a:solidFill>
                  <a:srgbClr val="002060"/>
                </a:solidFill>
              </a:rPr>
              <a:t>oder 3</a:t>
            </a:r>
            <a:r>
              <a:rPr lang="de-DE" sz="1800" b="0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endParaRPr lang="de-DE" sz="1800" b="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4" name="AutoShape 3"/>
          <p:cNvSpPr>
            <a:spLocks noChangeArrowheads="1"/>
          </p:cNvSpPr>
          <p:nvPr/>
        </p:nvSpPr>
        <p:spPr bwMode="auto">
          <a:xfrm>
            <a:off x="4788024" y="3717032"/>
            <a:ext cx="1584176" cy="936104"/>
          </a:xfrm>
          <a:prstGeom prst="cube">
            <a:avLst>
              <a:gd name="adj" fmla="val 31870"/>
            </a:avLst>
          </a:prstGeom>
          <a:gradFill>
            <a:gsLst>
              <a:gs pos="0">
                <a:srgbClr val="0070C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600" b="0" dirty="0" smtClean="0">
                <a:solidFill>
                  <a:schemeClr val="tx1"/>
                </a:solidFill>
              </a:rPr>
              <a:t>Didaktik I B</a:t>
            </a:r>
            <a:endParaRPr lang="de-DE" sz="1600" b="0" dirty="0">
              <a:solidFill>
                <a:schemeClr val="tx1"/>
              </a:solidFill>
            </a:endParaRPr>
          </a:p>
        </p:txBody>
      </p:sp>
      <p:sp>
        <p:nvSpPr>
          <p:cNvPr id="56" name="AutoShape 3"/>
          <p:cNvSpPr>
            <a:spLocks noChangeArrowheads="1"/>
          </p:cNvSpPr>
          <p:nvPr/>
        </p:nvSpPr>
        <p:spPr bwMode="auto">
          <a:xfrm>
            <a:off x="251520" y="3645024"/>
            <a:ext cx="1584176" cy="936104"/>
          </a:xfrm>
          <a:prstGeom prst="cube">
            <a:avLst>
              <a:gd name="adj" fmla="val 31870"/>
            </a:avLst>
          </a:prstGeom>
          <a:gradFill>
            <a:gsLst>
              <a:gs pos="0">
                <a:srgbClr val="0070C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600" b="0" dirty="0" smtClean="0">
                <a:solidFill>
                  <a:schemeClr val="tx1"/>
                </a:solidFill>
              </a:rPr>
              <a:t>Didaktik II </a:t>
            </a:r>
            <a:r>
              <a:rPr lang="de-DE" sz="1600" b="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8" name="Zierrahmen 57"/>
          <p:cNvSpPr/>
          <p:nvPr/>
        </p:nvSpPr>
        <p:spPr bwMode="auto">
          <a:xfrm>
            <a:off x="6228184" y="6021288"/>
            <a:ext cx="648072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>
                <a:solidFill>
                  <a:srgbClr val="FFFFFF"/>
                </a:solidFill>
              </a:rPr>
              <a:t>W</a:t>
            </a: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</a:t>
            </a:r>
          </a:p>
        </p:txBody>
      </p:sp>
      <p:sp>
        <p:nvSpPr>
          <p:cNvPr id="59" name="Zierrahmen 58"/>
          <p:cNvSpPr/>
          <p:nvPr/>
        </p:nvSpPr>
        <p:spPr bwMode="auto">
          <a:xfrm>
            <a:off x="179512" y="4797152"/>
            <a:ext cx="648072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>
                <a:solidFill>
                  <a:srgbClr val="FFFFFF"/>
                </a:solidFill>
              </a:rPr>
              <a:t>W</a:t>
            </a: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</a:t>
            </a:r>
          </a:p>
        </p:txBody>
      </p:sp>
      <p:sp>
        <p:nvSpPr>
          <p:cNvPr id="60" name="Zierrahmen 59"/>
          <p:cNvSpPr/>
          <p:nvPr/>
        </p:nvSpPr>
        <p:spPr bwMode="auto">
          <a:xfrm>
            <a:off x="2699792" y="5949280"/>
            <a:ext cx="576064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SS</a:t>
            </a:r>
          </a:p>
        </p:txBody>
      </p:sp>
      <p:sp>
        <p:nvSpPr>
          <p:cNvPr id="61" name="Zierrahmen 60"/>
          <p:cNvSpPr/>
          <p:nvPr/>
        </p:nvSpPr>
        <p:spPr bwMode="auto">
          <a:xfrm>
            <a:off x="7236296" y="3717032"/>
            <a:ext cx="576064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Werkzeuge für Mathematik 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95400" y="2438400"/>
            <a:ext cx="7092950" cy="3870325"/>
          </a:xfrm>
        </p:spPr>
        <p:txBody>
          <a:bodyPr/>
          <a:lstStyle/>
          <a:p>
            <a:pPr eaLnBrk="1" hangingPunct="1"/>
            <a:r>
              <a:rPr lang="de-DE" dirty="0" err="1" smtClean="0"/>
              <a:t>Karopapier,Buntstifte</a:t>
            </a:r>
            <a:r>
              <a:rPr lang="de-DE" dirty="0" smtClean="0"/>
              <a:t>, Geodreieck, Zirkel</a:t>
            </a:r>
          </a:p>
          <a:p>
            <a:pPr eaLnBrk="1" hangingPunct="1"/>
            <a:r>
              <a:rPr lang="de-DE" dirty="0" smtClean="0"/>
              <a:t>CAS-Taschenrechner </a:t>
            </a:r>
            <a:r>
              <a:rPr lang="de-DE" sz="2400" dirty="0" smtClean="0"/>
              <a:t>TI Nspire CAS (farbig)</a:t>
            </a:r>
            <a:endParaRPr lang="de-DE" dirty="0" smtClean="0"/>
          </a:p>
          <a:p>
            <a:pPr lvl="1" eaLnBrk="1" hangingPunct="1"/>
            <a:r>
              <a:rPr lang="de-DE" sz="2000" dirty="0" smtClean="0"/>
              <a:t>70 € incl. PC-Software, Sammelbestellung</a:t>
            </a:r>
          </a:p>
          <a:p>
            <a:pPr eaLnBrk="1" hangingPunct="1"/>
            <a:r>
              <a:rPr lang="de-DE" dirty="0" smtClean="0"/>
              <a:t>GeoGebra (frei)</a:t>
            </a:r>
          </a:p>
          <a:p>
            <a:pPr eaLnBrk="1" hangingPunct="1"/>
            <a:r>
              <a:rPr lang="de-DE" sz="1800" dirty="0" smtClean="0"/>
              <a:t>Einige von der Leuphana lizensierte Programme  (später CD)</a:t>
            </a:r>
          </a:p>
          <a:p>
            <a:pPr eaLnBrk="1" hangingPunct="1"/>
            <a:r>
              <a:rPr lang="de-DE" sz="2400" dirty="0" smtClean="0"/>
              <a:t>Bücher (Es wird nicht nach Büchern gelehrt!!!!!!)</a:t>
            </a:r>
          </a:p>
          <a:p>
            <a:pPr lvl="1" eaLnBrk="1" hangingPunct="1"/>
            <a:r>
              <a:rPr lang="de-DE" sz="1600" dirty="0" smtClean="0"/>
              <a:t>Ein Rundumbuch für Leuphanasemester: meins  </a:t>
            </a:r>
            <a:r>
              <a:rPr lang="de-DE" sz="1600" dirty="0" smtClean="0">
                <a:sym typeface="Wingdings" pitchFamily="2" charset="2"/>
              </a:rPr>
              <a:t></a:t>
            </a:r>
          </a:p>
          <a:p>
            <a:pPr lvl="1" eaLnBrk="1" hangingPunct="1"/>
            <a:r>
              <a:rPr lang="de-DE" sz="1600" dirty="0" smtClean="0"/>
              <a:t>Ein Rundumbuch für alle Themen: Arens , </a:t>
            </a:r>
            <a:r>
              <a:rPr lang="de-DE" sz="1600" dirty="0" err="1" smtClean="0"/>
              <a:t>Hettlich</a:t>
            </a:r>
            <a:r>
              <a:rPr lang="de-DE" sz="1600" dirty="0" smtClean="0"/>
              <a:t> et al. Mathematik</a:t>
            </a:r>
          </a:p>
          <a:p>
            <a:pPr lvl="1" eaLnBrk="1" hangingPunct="1"/>
            <a:r>
              <a:rPr lang="de-DE" sz="1600" dirty="0" smtClean="0"/>
              <a:t>oder auch Arens , </a:t>
            </a:r>
            <a:r>
              <a:rPr lang="de-DE" sz="1600" dirty="0" err="1" smtClean="0"/>
              <a:t>Busam</a:t>
            </a:r>
            <a:r>
              <a:rPr lang="de-DE" sz="1600" dirty="0" smtClean="0"/>
              <a:t> Grundwissen Mathematik </a:t>
            </a:r>
          </a:p>
          <a:p>
            <a:pPr lvl="1" eaLnBrk="1" hangingPunct="1"/>
            <a:r>
              <a:rPr lang="de-DE" sz="1600" dirty="0" smtClean="0"/>
              <a:t>Bibliothek nutzen,  Elektronische Bücher über VPN nutzen</a:t>
            </a:r>
            <a:endParaRPr lang="de-DE" dirty="0" smtClean="0"/>
          </a:p>
        </p:txBody>
      </p:sp>
      <p:sp>
        <p:nvSpPr>
          <p:cNvPr id="1024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81000" y="6453188"/>
            <a:ext cx="8583613" cy="277812"/>
          </a:xfrm>
          <a:noFill/>
        </p:spPr>
        <p:txBody>
          <a:bodyPr/>
          <a:lstStyle/>
          <a:p>
            <a:pPr algn="ctr"/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219200"/>
            <a:ext cx="7391400" cy="914400"/>
          </a:xfrm>
        </p:spPr>
        <p:txBody>
          <a:bodyPr/>
          <a:lstStyle/>
          <a:p>
            <a:pPr eaLnBrk="1" hangingPunct="1"/>
            <a:r>
              <a:rPr lang="de-DE" dirty="0" smtClean="0"/>
              <a:t>Informationen Mathematik LBS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2060848"/>
            <a:ext cx="7776864" cy="389188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b="1" dirty="0">
                <a:hlinkClick r:id="rId3"/>
              </a:rPr>
              <a:t>http</a:t>
            </a:r>
            <a:r>
              <a:rPr lang="de-DE" sz="2400" b="1" dirty="0" smtClean="0">
                <a:hlinkClick r:id="rId3"/>
              </a:rPr>
              <a:t>://www.mathematik-verstehen.de</a:t>
            </a:r>
            <a:endParaRPr lang="de-DE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Dort auch </a:t>
            </a:r>
            <a:r>
              <a:rPr lang="de-DE" sz="2400" dirty="0" smtClean="0"/>
              <a:t>Übersichtspläne </a:t>
            </a:r>
            <a:r>
              <a:rPr lang="de-DE" sz="2400" dirty="0"/>
              <a:t>Prüfungsanforderungen und andere Hilfen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Dort auch stets </a:t>
            </a:r>
            <a:r>
              <a:rPr lang="de-DE" sz="2400" dirty="0" smtClean="0"/>
              <a:t>Fachliches und Übungen</a:t>
            </a:r>
            <a:endParaRPr lang="de-DE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 dirty="0" err="1" smtClean="0"/>
              <a:t>Mathewerkstatt</a:t>
            </a:r>
            <a:r>
              <a:rPr lang="de-DE" sz="2400" b="1" dirty="0" smtClean="0"/>
              <a:t> </a:t>
            </a:r>
            <a:r>
              <a:rPr lang="de-DE" sz="2400" b="1" dirty="0"/>
              <a:t>Haftendorn</a:t>
            </a:r>
            <a:r>
              <a:rPr lang="de-DE" sz="2400" dirty="0"/>
              <a:t> </a:t>
            </a:r>
            <a:r>
              <a:rPr lang="de-DE" sz="2000" dirty="0" smtClean="0"/>
              <a:t>Mo </a:t>
            </a:r>
            <a:r>
              <a:rPr lang="de-DE" sz="2000" dirty="0" smtClean="0"/>
              <a:t>14.15-15.45 </a:t>
            </a:r>
            <a:r>
              <a:rPr lang="de-DE" sz="1600" dirty="0" smtClean="0"/>
              <a:t>WS13/14</a:t>
            </a:r>
            <a:endParaRPr lang="de-DE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 smtClean="0">
                <a:solidFill>
                  <a:schemeClr val="accent4">
                    <a:lumMod val="75000"/>
                  </a:schemeClr>
                </a:solidFill>
              </a:rPr>
              <a:t>Sekretariat  Institut Mathematik 12</a:t>
            </a:r>
            <a:r>
              <a:rPr lang="de-DE" sz="2400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de-DE" sz="2400" dirty="0" smtClean="0">
                <a:solidFill>
                  <a:schemeClr val="accent4">
                    <a:lumMod val="75000"/>
                  </a:schemeClr>
                </a:solidFill>
              </a:rPr>
              <a:t>211</a:t>
            </a:r>
            <a:endParaRPr lang="de-DE" sz="2400" dirty="0">
              <a:solidFill>
                <a:schemeClr val="accent4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 smtClean="0"/>
              <a:t>www.leuphana.de/mystudy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1800" dirty="0" smtClean="0"/>
              <a:t>Zuständig im WS 13/14 Michael </a:t>
            </a:r>
            <a:r>
              <a:rPr lang="de-DE" sz="1800" dirty="0" err="1" smtClean="0"/>
              <a:t>Liebendörfer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Liebendoerfer@uni.leuphana.de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1800" dirty="0" smtClean="0"/>
              <a:t>Weiter: Prof Dr. Reinhard Hochmuth </a:t>
            </a:r>
            <a:br>
              <a:rPr lang="de-DE" sz="1800" dirty="0" smtClean="0"/>
            </a:br>
            <a:r>
              <a:rPr lang="de-DE" sz="1800" dirty="0" smtClean="0"/>
              <a:t>Hochmuth@uni.leuphana.de</a:t>
            </a:r>
            <a:endParaRPr lang="de-DE" sz="1800" dirty="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979712" y="5589240"/>
            <a:ext cx="662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4000" b="0" dirty="0">
                <a:solidFill>
                  <a:schemeClr val="hlink"/>
                </a:solidFill>
              </a:rPr>
              <a:t>         ...und nun fragen Sie!</a:t>
            </a:r>
          </a:p>
        </p:txBody>
      </p:sp>
      <p:sp>
        <p:nvSpPr>
          <p:cNvPr id="11269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81000" y="6453188"/>
            <a:ext cx="8583613" cy="277812"/>
          </a:xfrm>
          <a:noFill/>
        </p:spPr>
        <p:txBody>
          <a:bodyPr/>
          <a:lstStyle/>
          <a:p>
            <a:pPr algn="ctr"/>
            <a:r>
              <a:rPr lang="sv-SE" dirty="0"/>
              <a:t>Prof. Dr. Dörte Haftendorn  </a:t>
            </a:r>
            <a:r>
              <a:rPr lang="sv-SE" dirty="0" smtClean="0"/>
              <a:t>www.leuphana.de/matheomnibus  </a:t>
            </a:r>
            <a:r>
              <a:rPr lang="sv-SE" dirty="0"/>
              <a:t>www.mathematik-verstehen.de   </a:t>
            </a:r>
            <a:endParaRPr lang="de-DE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3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  <p:bldP spid="48133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Strategieempfehlung">
  <a:themeElements>
    <a:clrScheme name="">
      <a:dk1>
        <a:srgbClr val="009999"/>
      </a:dk1>
      <a:lt1>
        <a:srgbClr val="FFFFFF"/>
      </a:lt1>
      <a:dk2>
        <a:srgbClr val="FFC145"/>
      </a:dk2>
      <a:lt2>
        <a:srgbClr val="339966"/>
      </a:lt2>
      <a:accent1>
        <a:srgbClr val="00CC99"/>
      </a:accent1>
      <a:accent2>
        <a:srgbClr val="0099CC"/>
      </a:accent2>
      <a:accent3>
        <a:srgbClr val="FFDDB0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Strategieempfehlu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pitchFamily="34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wrap="square">
        <a:spAutoFit/>
      </a:bodyPr>
      <a:lstStyle>
        <a:defPPr>
          <a:spcBef>
            <a:spcPct val="50000"/>
          </a:spcBef>
          <a:defRPr sz="1800" b="0" dirty="0">
            <a:solidFill>
              <a:srgbClr val="333399"/>
            </a:solidFill>
          </a:defRPr>
        </a:defPPr>
      </a:lstStyle>
    </a:txDef>
  </a:objectDefaults>
  <a:extraClrSchemeLst>
    <a:extraClrScheme>
      <a:clrScheme name="Strategieempfehlung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eempfehlung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eempfehlu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eempfehlung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eempfehlung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eempfehlung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eempfehlung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eempfehlung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Office2000\Templates\1031\Strategieempfehlung.pot</Template>
  <TotalTime>0</TotalTime>
  <Words>507</Words>
  <Application>Microsoft Office PowerPoint</Application>
  <PresentationFormat>Bildschirmpräsentation (4:3)</PresentationFormat>
  <Paragraphs>127</Paragraphs>
  <Slides>9</Slides>
  <Notes>9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Strategieempfehlung</vt:lpstr>
      <vt:lpstr>Equation</vt:lpstr>
      <vt:lpstr>Studien-Info-LBS-Mathematik</vt:lpstr>
      <vt:lpstr>          Mathematik?</vt:lpstr>
      <vt:lpstr>Mathematik ist...</vt:lpstr>
      <vt:lpstr>Mathematik verstehen</vt:lpstr>
      <vt:lpstr>Mathematik Lehren</vt:lpstr>
      <vt:lpstr>Studienorganisation  BA  LBS</vt:lpstr>
      <vt:lpstr>Studienorganisation  M.Ed.LBS</vt:lpstr>
      <vt:lpstr>Werkzeuge für Mathematik </vt:lpstr>
      <vt:lpstr>Informationen Mathematik LBS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Prof. Haftendorn</dc:creator>
  <cp:lastModifiedBy>Prof. Dr. Dörte Haftendorn</cp:lastModifiedBy>
  <cp:revision>48</cp:revision>
  <cp:lastPrinted>1601-01-01T00:00:00Z</cp:lastPrinted>
  <dcterms:created xsi:type="dcterms:W3CDTF">1601-01-01T00:00:00Z</dcterms:created>
  <dcterms:modified xsi:type="dcterms:W3CDTF">2013-10-09T20:48:59Z</dcterms:modified>
</cp:coreProperties>
</file>